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278" r:id="rId6"/>
    <p:sldId id="271" r:id="rId7"/>
    <p:sldId id="279" r:id="rId8"/>
    <p:sldId id="280" r:id="rId9"/>
    <p:sldId id="282" r:id="rId10"/>
    <p:sldId id="28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1441" autoAdjust="0"/>
  </p:normalViewPr>
  <p:slideViewPr>
    <p:cSldViewPr snapToGrid="0">
      <p:cViewPr varScale="1">
        <p:scale>
          <a:sx n="29" d="100"/>
          <a:sy n="29" d="100"/>
        </p:scale>
        <p:origin x="204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FB87F-C957-4BEF-8AF5-00C7329A9CAD}" type="datetimeFigureOut">
              <a:rPr lang="lv-LV" smtClean="0"/>
              <a:t>14.06.2021</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320561-D35E-4A39-95E4-3700BDDC1DD6}" type="slidenum">
              <a:rPr lang="lv-LV" smtClean="0"/>
              <a:t>‹#›</a:t>
            </a:fld>
            <a:endParaRPr lang="lv-LV"/>
          </a:p>
        </p:txBody>
      </p:sp>
    </p:spTree>
    <p:extLst>
      <p:ext uri="{BB962C8B-B14F-4D97-AF65-F5344CB8AC3E}">
        <p14:creationId xmlns:p14="http://schemas.microsoft.com/office/powerpoint/2010/main" val="2883149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1 min</a:t>
            </a:r>
          </a:p>
          <a:p>
            <a:pPr marL="0" marR="0" lvl="0" indent="0" algn="l" defTabSz="914400" rtl="0" eaLnBrk="1" fontAlgn="auto" latinLnBrk="0" hangingPunct="1">
              <a:lnSpc>
                <a:spcPct val="100000"/>
              </a:lnSpc>
              <a:spcBef>
                <a:spcPts val="0"/>
              </a:spcBef>
              <a:spcAft>
                <a:spcPts val="0"/>
              </a:spcAft>
              <a:buClrTx/>
              <a:buSzTx/>
              <a:buFontTx/>
              <a:buNone/>
              <a:tabLst/>
              <a:defRPr/>
            </a:pPr>
            <a:r>
              <a:rPr lang="lv-LV" dirty="0" err="1"/>
              <a:t>Introduce</a:t>
            </a:r>
            <a:r>
              <a:rPr lang="lv-LV" dirty="0"/>
              <a:t> students </a:t>
            </a:r>
            <a:r>
              <a:rPr lang="lv-LV" dirty="0" err="1"/>
              <a:t>with</a:t>
            </a:r>
            <a:r>
              <a:rPr lang="lv-LV" dirty="0"/>
              <a:t> </a:t>
            </a:r>
            <a:r>
              <a:rPr lang="lv-LV" dirty="0" err="1"/>
              <a:t>main</a:t>
            </a:r>
            <a:r>
              <a:rPr lang="lv-LV" dirty="0"/>
              <a:t> </a:t>
            </a:r>
            <a:r>
              <a:rPr lang="lv-LV" dirty="0" err="1"/>
              <a:t>goals</a:t>
            </a:r>
            <a:r>
              <a:rPr lang="lv-LV" dirty="0"/>
              <a:t> </a:t>
            </a:r>
            <a:r>
              <a:rPr lang="lv-LV" dirty="0" err="1"/>
              <a:t>of</a:t>
            </a:r>
            <a:r>
              <a:rPr lang="lv-LV" dirty="0"/>
              <a:t> </a:t>
            </a:r>
            <a:r>
              <a:rPr lang="lv-LV" dirty="0" err="1"/>
              <a:t>chapter</a:t>
            </a:r>
            <a:endParaRPr lang="lv-LV" dirty="0"/>
          </a:p>
          <a:p>
            <a:endParaRPr lang="lv-LV" dirty="0"/>
          </a:p>
        </p:txBody>
      </p:sp>
      <p:sp>
        <p:nvSpPr>
          <p:cNvPr id="4" name="Slaida numura vietturis 3"/>
          <p:cNvSpPr>
            <a:spLocks noGrp="1"/>
          </p:cNvSpPr>
          <p:nvPr>
            <p:ph type="sldNum" sz="quarter" idx="5"/>
          </p:nvPr>
        </p:nvSpPr>
        <p:spPr/>
        <p:txBody>
          <a:bodyPr/>
          <a:lstStyle/>
          <a:p>
            <a:fld id="{A9320561-D35E-4A39-95E4-3700BDDC1DD6}" type="slidenum">
              <a:rPr lang="lv-LV" smtClean="0"/>
              <a:t>3</a:t>
            </a:fld>
            <a:endParaRPr lang="lv-LV"/>
          </a:p>
        </p:txBody>
      </p:sp>
    </p:spTree>
    <p:extLst>
      <p:ext uri="{BB962C8B-B14F-4D97-AF65-F5344CB8AC3E}">
        <p14:creationId xmlns:p14="http://schemas.microsoft.com/office/powerpoint/2010/main" val="3432417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l"/>
            <a:r>
              <a:rPr lang="lv-LV" b="0" i="0" dirty="0">
                <a:solidFill>
                  <a:srgbClr val="373A3C"/>
                </a:solidFill>
                <a:effectLst/>
                <a:latin typeface="Helvetica" panose="020B0604020202020204" pitchFamily="34" charset="0"/>
              </a:rPr>
              <a:t>3 min</a:t>
            </a:r>
          </a:p>
          <a:p>
            <a:pPr algn="l"/>
            <a:r>
              <a:rPr lang="lv-LV" b="0" i="0" dirty="0" err="1">
                <a:solidFill>
                  <a:srgbClr val="373A3C"/>
                </a:solidFill>
                <a:effectLst/>
                <a:latin typeface="Helvetica" panose="020B0604020202020204" pitchFamily="34" charset="0"/>
              </a:rPr>
              <a:t>Examples</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of</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how</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does</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the</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blockchain</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work</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Introduce</a:t>
            </a:r>
            <a:r>
              <a:rPr lang="lv-LV" b="0" i="0" dirty="0">
                <a:solidFill>
                  <a:srgbClr val="373A3C"/>
                </a:solidFill>
                <a:effectLst/>
                <a:latin typeface="Helvetica" panose="020B0604020202020204" pitchFamily="34" charset="0"/>
              </a:rPr>
              <a:t> students to </a:t>
            </a:r>
            <a:r>
              <a:rPr lang="lv-LV" b="0" i="0" dirty="0" err="1">
                <a:solidFill>
                  <a:srgbClr val="373A3C"/>
                </a:solidFill>
                <a:effectLst/>
                <a:latin typeface="Helvetica" panose="020B0604020202020204" pitchFamily="34" charset="0"/>
              </a:rPr>
              <a:t>simple</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example</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that</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shows</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how</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blockchain</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technology</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works</a:t>
            </a:r>
            <a:r>
              <a:rPr lang="lv-LV" b="0" i="0" dirty="0">
                <a:solidFill>
                  <a:srgbClr val="373A3C"/>
                </a:solidFill>
                <a:effectLst/>
                <a:latin typeface="Helvetica" panose="020B0604020202020204" pitchFamily="34" charset="0"/>
              </a:rPr>
              <a:t>. </a:t>
            </a:r>
          </a:p>
          <a:p>
            <a:pPr algn="l"/>
            <a:endParaRPr lang="lv-LV" b="0" i="0" dirty="0">
              <a:solidFill>
                <a:srgbClr val="373A3C"/>
              </a:solidFill>
              <a:effectLst/>
              <a:latin typeface="Helvetica" panose="020B0604020202020204" pitchFamily="34" charset="0"/>
            </a:endParaRPr>
          </a:p>
          <a:p>
            <a:pPr algn="l"/>
            <a:r>
              <a:rPr lang="en-US" b="0" i="0" dirty="0">
                <a:solidFill>
                  <a:srgbClr val="6F7074"/>
                </a:solidFill>
                <a:effectLst/>
                <a:latin typeface="Open Sans" panose="020B0606030504020204" pitchFamily="34" charset="0"/>
              </a:rPr>
              <a:t>Blockchain technology is probably the best invention since the internet itself. It allows value exchange without the need for trust or a central authority. Imagine you and I bet $50 on tomorrow’s weather in San Francisco. I bet it will be sunny, you that it will rain. Today we have three options to manage this transaction:</a:t>
            </a:r>
            <a:endParaRPr lang="lv-LV" b="0" i="0" dirty="0">
              <a:solidFill>
                <a:srgbClr val="6F7074"/>
              </a:solidFill>
              <a:effectLst/>
              <a:latin typeface="Open Sans" panose="020B0606030504020204" pitchFamily="34" charset="0"/>
            </a:endParaRPr>
          </a:p>
          <a:p>
            <a:pPr marL="228600" indent="-228600" algn="l">
              <a:buFont typeface="+mj-lt"/>
              <a:buAutoNum type="arabicPeriod"/>
            </a:pPr>
            <a:r>
              <a:rPr lang="en-US" b="1" i="0" dirty="0">
                <a:solidFill>
                  <a:srgbClr val="6F7074"/>
                </a:solidFill>
                <a:effectLst/>
                <a:latin typeface="Open Sans" panose="020B0606030504020204" pitchFamily="34" charset="0"/>
              </a:rPr>
              <a:t>We can trust each other. </a:t>
            </a:r>
            <a:r>
              <a:rPr lang="en-US" b="0" i="0" dirty="0">
                <a:solidFill>
                  <a:srgbClr val="6F7074"/>
                </a:solidFill>
                <a:effectLst/>
                <a:latin typeface="Open Sans" panose="020B0606030504020204" pitchFamily="34" charset="0"/>
              </a:rPr>
              <a:t>Rainy or sunny, the loser will give $50 to the winner. If we are friends, this could be a good way of managing it. However, friends or strangers, one can easily not pay the other.</a:t>
            </a:r>
          </a:p>
          <a:p>
            <a:pPr marL="228600" indent="-228600" algn="l">
              <a:buFont typeface="+mj-lt"/>
              <a:buAutoNum type="arabicPeriod"/>
            </a:pPr>
            <a:r>
              <a:rPr lang="en-US" b="1" i="0" dirty="0">
                <a:solidFill>
                  <a:srgbClr val="6F7074"/>
                </a:solidFill>
                <a:effectLst/>
                <a:latin typeface="Open Sans" panose="020B0606030504020204" pitchFamily="34" charset="0"/>
              </a:rPr>
              <a:t>We can turn the bet into a contract</a:t>
            </a:r>
            <a:r>
              <a:rPr lang="en-US" b="0" i="0" dirty="0">
                <a:solidFill>
                  <a:srgbClr val="6F7074"/>
                </a:solidFill>
                <a:effectLst/>
                <a:latin typeface="Open Sans" panose="020B0606030504020204" pitchFamily="34" charset="0"/>
              </a:rPr>
              <a:t>. With a contract in place both parties will be more prone to pay. However, should either of the two decide not to pay, the winner will have to pay additional money to cover legal expenses and the court case might take a long time. Especially for a small amount of cash, this doesn’t seem like the optimal way to manage the transaction.</a:t>
            </a:r>
          </a:p>
          <a:p>
            <a:pPr marL="228600" indent="-228600" algn="l">
              <a:buFont typeface="+mj-lt"/>
              <a:buAutoNum type="arabicPeriod"/>
            </a:pPr>
            <a:r>
              <a:rPr lang="en-US" b="1" i="0" dirty="0">
                <a:solidFill>
                  <a:srgbClr val="6F7074"/>
                </a:solidFill>
                <a:effectLst/>
                <a:latin typeface="Open Sans" panose="020B0606030504020204" pitchFamily="34" charset="0"/>
              </a:rPr>
              <a:t>We can involve a neutral third party</a:t>
            </a:r>
            <a:r>
              <a:rPr lang="en-US" b="0" i="0" dirty="0">
                <a:solidFill>
                  <a:srgbClr val="6F7074"/>
                </a:solidFill>
                <a:effectLst/>
                <a:latin typeface="Open Sans" panose="020B0606030504020204" pitchFamily="34" charset="0"/>
              </a:rPr>
              <a:t>. Each of us gives $50 to a third party, who will give the total amount to the winner. But hey, she could also run away with all our money. So we end up with one of the first two options: trust or contract.</a:t>
            </a:r>
          </a:p>
        </p:txBody>
      </p:sp>
      <p:sp>
        <p:nvSpPr>
          <p:cNvPr id="4" name="Slaida numura vietturis 3"/>
          <p:cNvSpPr>
            <a:spLocks noGrp="1"/>
          </p:cNvSpPr>
          <p:nvPr>
            <p:ph type="sldNum" sz="quarter" idx="5"/>
          </p:nvPr>
        </p:nvSpPr>
        <p:spPr/>
        <p:txBody>
          <a:bodyPr/>
          <a:lstStyle/>
          <a:p>
            <a:fld id="{A9320561-D35E-4A39-95E4-3700BDDC1DD6}" type="slidenum">
              <a:rPr lang="lv-LV" smtClean="0"/>
              <a:t>4</a:t>
            </a:fld>
            <a:endParaRPr lang="lv-LV"/>
          </a:p>
        </p:txBody>
      </p:sp>
    </p:spTree>
    <p:extLst>
      <p:ext uri="{BB962C8B-B14F-4D97-AF65-F5344CB8AC3E}">
        <p14:creationId xmlns:p14="http://schemas.microsoft.com/office/powerpoint/2010/main" val="142919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l"/>
            <a:r>
              <a:rPr lang="lv-LV" b="0" i="0" dirty="0">
                <a:solidFill>
                  <a:srgbClr val="373A3C"/>
                </a:solidFill>
                <a:effectLst/>
                <a:latin typeface="Helvetica" panose="020B0604020202020204" pitchFamily="34" charset="0"/>
              </a:rPr>
              <a:t>6 min</a:t>
            </a:r>
          </a:p>
          <a:p>
            <a:pPr algn="l"/>
            <a:r>
              <a:rPr lang="lv-LV" b="0" i="0" dirty="0" err="1">
                <a:solidFill>
                  <a:srgbClr val="373A3C"/>
                </a:solidFill>
                <a:effectLst/>
                <a:latin typeface="Helvetica" panose="020B0604020202020204" pitchFamily="34" charset="0"/>
              </a:rPr>
              <a:t>Consequences</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and</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benefits</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of</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chosen</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management</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options</a:t>
            </a:r>
            <a:r>
              <a:rPr lang="lv-LV" b="0" i="0" dirty="0">
                <a:solidFill>
                  <a:srgbClr val="373A3C"/>
                </a:solidFill>
                <a:effectLst/>
                <a:latin typeface="Helvetica" panose="020B0604020202020204" pitchFamily="34" charset="0"/>
              </a:rPr>
              <a:t>.</a:t>
            </a:r>
          </a:p>
          <a:p>
            <a:pPr algn="l"/>
            <a:endParaRPr lang="lv-LV" b="0" i="0" dirty="0">
              <a:solidFill>
                <a:srgbClr val="373A3C"/>
              </a:solidFill>
              <a:effectLst/>
              <a:latin typeface="Helvetica" panose="020B0604020202020204" pitchFamily="34" charset="0"/>
            </a:endParaRPr>
          </a:p>
          <a:p>
            <a:pPr algn="l"/>
            <a:r>
              <a:rPr lang="lv-LV" b="0" i="0" dirty="0" err="1">
                <a:solidFill>
                  <a:srgbClr val="373A3C"/>
                </a:solidFill>
                <a:effectLst/>
                <a:latin typeface="Helvetica" panose="020B0604020202020204" pitchFamily="34" charset="0"/>
              </a:rPr>
              <a:t>Tell</a:t>
            </a:r>
            <a:r>
              <a:rPr lang="lv-LV" b="0" i="0" dirty="0">
                <a:solidFill>
                  <a:srgbClr val="373A3C"/>
                </a:solidFill>
                <a:effectLst/>
                <a:latin typeface="Helvetica" panose="020B0604020202020204" pitchFamily="34" charset="0"/>
              </a:rPr>
              <a:t> students </a:t>
            </a:r>
            <a:r>
              <a:rPr lang="lv-LV" b="0" i="0" dirty="0" err="1">
                <a:solidFill>
                  <a:srgbClr val="373A3C"/>
                </a:solidFill>
                <a:effectLst/>
                <a:latin typeface="Helvetica" panose="020B0604020202020204" pitchFamily="34" charset="0"/>
              </a:rPr>
              <a:t>how</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we</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can</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solve</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situation</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by</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using</a:t>
            </a:r>
            <a:r>
              <a:rPr lang="lv-LV" b="0" i="0" dirty="0">
                <a:solidFill>
                  <a:srgbClr val="373A3C"/>
                </a:solidFill>
                <a:effectLst/>
                <a:latin typeface="Helvetica" panose="020B0604020202020204" pitchFamily="34" charset="0"/>
              </a:rPr>
              <a:t> </a:t>
            </a:r>
            <a:r>
              <a:rPr lang="lv-LV" b="0" i="0" dirty="0" err="1">
                <a:solidFill>
                  <a:srgbClr val="373A3C"/>
                </a:solidFill>
                <a:effectLst/>
                <a:latin typeface="Helvetica" panose="020B0604020202020204" pitchFamily="34" charset="0"/>
              </a:rPr>
              <a:t>blockchain</a:t>
            </a:r>
            <a:r>
              <a:rPr lang="lv-LV" b="0" i="0" dirty="0">
                <a:solidFill>
                  <a:srgbClr val="373A3C"/>
                </a:solidFill>
                <a:effectLst/>
                <a:latin typeface="Helvetica" panose="020B0604020202020204" pitchFamily="34" charset="0"/>
              </a:rPr>
              <a:t>.</a:t>
            </a:r>
          </a:p>
          <a:p>
            <a:pPr algn="l"/>
            <a:r>
              <a:rPr lang="en-US" b="0" i="0" dirty="0">
                <a:solidFill>
                  <a:srgbClr val="6F7074"/>
                </a:solidFill>
                <a:effectLst/>
                <a:latin typeface="Open Sans" panose="020B0606030504020204" pitchFamily="34" charset="0"/>
              </a:rPr>
              <a:t>Neither trust nor contract is an optimal solution: We can’t trust strangers, and enforcing a contract requires time and money. The blockchain technology is interesting because it offers us a third option which is secure, quick, and cheap.</a:t>
            </a:r>
          </a:p>
          <a:p>
            <a:pPr algn="l"/>
            <a:r>
              <a:rPr lang="en-US" b="0" i="0" dirty="0">
                <a:solidFill>
                  <a:srgbClr val="6F7074"/>
                </a:solidFill>
                <a:effectLst/>
                <a:latin typeface="Open Sans" panose="020B0606030504020204" pitchFamily="34" charset="0"/>
              </a:rPr>
              <a:t>Blockchain allows us to write a few lines of code, a program running on the blockchain, to which both of us send $50. This program will keep the $100 safe and check tomorrow’s weather automatically on several data sources. Sunny or rainy, it will automatically transfer the whole amount to the winner. Each party can check the contract logic, and once it’s running on the blockchain it can’t be changed or stopped. This may be too much effort for a $50 bet, but imagine selling a house or a company.</a:t>
            </a:r>
          </a:p>
          <a:p>
            <a:endParaRPr lang="lv-LV" b="0" i="0" u="none" strike="noStrike" dirty="0">
              <a:solidFill>
                <a:srgbClr val="098FD1"/>
              </a:solidFill>
              <a:effectLst/>
              <a:latin typeface="Open Sans" panose="020B0606030504020204" pitchFamily="34" charset="0"/>
            </a:endParaRPr>
          </a:p>
          <a:p>
            <a:r>
              <a:rPr lang="lv-LV" b="0" i="0" u="none" strike="noStrike" dirty="0" err="1">
                <a:solidFill>
                  <a:srgbClr val="098FD1"/>
                </a:solidFill>
                <a:effectLst/>
                <a:latin typeface="Open Sans" panose="020B0606030504020204" pitchFamily="34" charset="0"/>
              </a:rPr>
              <a:t>Ask</a:t>
            </a:r>
            <a:r>
              <a:rPr lang="lv-LV" b="0" i="0" u="none" strike="noStrike" dirty="0">
                <a:solidFill>
                  <a:srgbClr val="098FD1"/>
                </a:solidFill>
                <a:effectLst/>
                <a:latin typeface="Open Sans" panose="020B0606030504020204" pitchFamily="34" charset="0"/>
              </a:rPr>
              <a:t> students – </a:t>
            </a:r>
            <a:r>
              <a:rPr lang="lv-LV" b="0" i="0" u="none" strike="noStrike" dirty="0" err="1">
                <a:solidFill>
                  <a:srgbClr val="098FD1"/>
                </a:solidFill>
                <a:effectLst/>
                <a:latin typeface="Open Sans" panose="020B0606030504020204" pitchFamily="34" charset="0"/>
              </a:rPr>
              <a:t>can</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you</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think</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on</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more</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similar</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examples</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from</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everyday</a:t>
            </a:r>
            <a:r>
              <a:rPr lang="lv-LV" b="0" i="0" u="none" strike="noStrike" dirty="0">
                <a:solidFill>
                  <a:srgbClr val="098FD1"/>
                </a:solidFill>
                <a:effectLst/>
                <a:latin typeface="Open Sans" panose="020B0606030504020204" pitchFamily="34" charset="0"/>
              </a:rPr>
              <a:t> </a:t>
            </a:r>
            <a:r>
              <a:rPr lang="lv-LV" b="0" i="0" u="none" strike="noStrike" dirty="0" err="1">
                <a:solidFill>
                  <a:srgbClr val="098FD1"/>
                </a:solidFill>
                <a:effectLst/>
                <a:latin typeface="Open Sans" panose="020B0606030504020204" pitchFamily="34" charset="0"/>
              </a:rPr>
              <a:t>situations</a:t>
            </a:r>
            <a:r>
              <a:rPr lang="lv-LV" b="0" i="0" u="none" strike="noStrike" dirty="0">
                <a:solidFill>
                  <a:srgbClr val="098FD1"/>
                </a:solidFill>
                <a:effectLst/>
                <a:latin typeface="Open Sans" panose="020B0606030504020204" pitchFamily="34" charset="0"/>
              </a:rPr>
              <a:t>?</a:t>
            </a:r>
            <a:endParaRPr lang="lv-LV" b="0" i="0" dirty="0">
              <a:solidFill>
                <a:srgbClr val="373A3C"/>
              </a:solidFill>
              <a:effectLst/>
              <a:latin typeface="Helvetica" panose="020B0604020202020204" pitchFamily="34" charset="0"/>
            </a:endParaRPr>
          </a:p>
          <a:p>
            <a:endParaRPr lang="lv-LV" dirty="0"/>
          </a:p>
        </p:txBody>
      </p:sp>
      <p:sp>
        <p:nvSpPr>
          <p:cNvPr id="4" name="Slaida numura vietturis 3"/>
          <p:cNvSpPr>
            <a:spLocks noGrp="1"/>
          </p:cNvSpPr>
          <p:nvPr>
            <p:ph type="sldNum" sz="quarter" idx="5"/>
          </p:nvPr>
        </p:nvSpPr>
        <p:spPr/>
        <p:txBody>
          <a:bodyPr/>
          <a:lstStyle/>
          <a:p>
            <a:fld id="{A9320561-D35E-4A39-95E4-3700BDDC1DD6}" type="slidenum">
              <a:rPr lang="lv-LV" smtClean="0"/>
              <a:t>5</a:t>
            </a:fld>
            <a:endParaRPr lang="lv-LV"/>
          </a:p>
        </p:txBody>
      </p:sp>
    </p:spTree>
    <p:extLst>
      <p:ext uri="{BB962C8B-B14F-4D97-AF65-F5344CB8AC3E}">
        <p14:creationId xmlns:p14="http://schemas.microsoft.com/office/powerpoint/2010/main" val="2298037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err="1"/>
              <a:t>Tasks</a:t>
            </a:r>
            <a:r>
              <a:rPr lang="lv-LV" dirty="0"/>
              <a:t> </a:t>
            </a:r>
            <a:r>
              <a:rPr lang="lv-LV" dirty="0" err="1"/>
              <a:t>on</a:t>
            </a:r>
            <a:r>
              <a:rPr lang="lv-LV" dirty="0"/>
              <a:t> platform.blocks.ase.ro</a:t>
            </a:r>
          </a:p>
          <a:p>
            <a:r>
              <a:rPr lang="lv-LV" dirty="0" err="1"/>
              <a:t>Ask</a:t>
            </a:r>
            <a:r>
              <a:rPr lang="lv-LV" dirty="0"/>
              <a:t> students to </a:t>
            </a:r>
            <a:r>
              <a:rPr lang="lv-LV" dirty="0" err="1"/>
              <a:t>read</a:t>
            </a:r>
            <a:r>
              <a:rPr lang="lv-LV" dirty="0"/>
              <a:t> </a:t>
            </a:r>
            <a:r>
              <a:rPr lang="lv-LV" dirty="0" err="1"/>
              <a:t>theory</a:t>
            </a:r>
            <a:r>
              <a:rPr lang="lv-LV" dirty="0"/>
              <a:t> </a:t>
            </a:r>
            <a:r>
              <a:rPr lang="lv-LV" dirty="0" err="1"/>
              <a:t>and</a:t>
            </a:r>
            <a:r>
              <a:rPr lang="lv-LV" dirty="0"/>
              <a:t> </a:t>
            </a:r>
            <a:r>
              <a:rPr lang="lv-LV" dirty="0" err="1"/>
              <a:t>complete</a:t>
            </a:r>
            <a:r>
              <a:rPr lang="lv-LV" dirty="0"/>
              <a:t> </a:t>
            </a:r>
            <a:r>
              <a:rPr lang="lv-LV" dirty="0" err="1"/>
              <a:t>tasks</a:t>
            </a:r>
            <a:r>
              <a:rPr lang="lv-LV" dirty="0"/>
              <a:t> </a:t>
            </a:r>
            <a:r>
              <a:rPr lang="lv-LV" dirty="0" err="1"/>
              <a:t>on</a:t>
            </a:r>
            <a:r>
              <a:rPr lang="lv-LV" dirty="0"/>
              <a:t> platform.blocks.ase.ro, </a:t>
            </a:r>
            <a:r>
              <a:rPr lang="lv-LV" dirty="0" err="1"/>
              <a:t>course</a:t>
            </a:r>
            <a:r>
              <a:rPr lang="lv-LV" dirty="0"/>
              <a:t>, «</a:t>
            </a:r>
            <a:r>
              <a:rPr lang="lv-LV" dirty="0" err="1"/>
              <a:t>How</a:t>
            </a:r>
            <a:r>
              <a:rPr lang="lv-LV" dirty="0"/>
              <a:t> </a:t>
            </a:r>
            <a:r>
              <a:rPr lang="lv-LV" dirty="0" err="1"/>
              <a:t>blockchain</a:t>
            </a:r>
            <a:r>
              <a:rPr lang="lv-LV" dirty="0"/>
              <a:t> </a:t>
            </a:r>
            <a:r>
              <a:rPr lang="lv-LV" dirty="0" err="1"/>
              <a:t>technology</a:t>
            </a:r>
            <a:r>
              <a:rPr lang="lv-LV" dirty="0"/>
              <a:t> </a:t>
            </a:r>
            <a:r>
              <a:rPr lang="lv-LV" dirty="0" err="1"/>
              <a:t>works</a:t>
            </a:r>
            <a:r>
              <a:rPr lang="lv-LV" dirty="0"/>
              <a:t> </a:t>
            </a:r>
            <a:r>
              <a:rPr lang="lv-LV" dirty="0" err="1"/>
              <a:t>and</a:t>
            </a:r>
            <a:r>
              <a:rPr lang="lv-LV" dirty="0"/>
              <a:t> </a:t>
            </a:r>
            <a:r>
              <a:rPr lang="lv-LV" dirty="0" err="1"/>
              <a:t>how</a:t>
            </a:r>
            <a:r>
              <a:rPr lang="lv-LV" dirty="0"/>
              <a:t> it </a:t>
            </a:r>
            <a:r>
              <a:rPr lang="lv-LV" dirty="0" err="1"/>
              <a:t>can</a:t>
            </a:r>
            <a:r>
              <a:rPr lang="lv-LV" dirty="0"/>
              <a:t> </a:t>
            </a:r>
            <a:r>
              <a:rPr lang="lv-LV" dirty="0" err="1"/>
              <a:t>be</a:t>
            </a:r>
            <a:r>
              <a:rPr lang="lv-LV" dirty="0"/>
              <a:t> </a:t>
            </a:r>
            <a:r>
              <a:rPr lang="lv-LV" dirty="0" err="1"/>
              <a:t>used</a:t>
            </a:r>
            <a:r>
              <a:rPr lang="lv-LV" dirty="0"/>
              <a:t> </a:t>
            </a:r>
            <a:r>
              <a:rPr lang="lv-LV" dirty="0" err="1"/>
              <a:t>in</a:t>
            </a:r>
            <a:r>
              <a:rPr lang="lv-LV" dirty="0"/>
              <a:t> </a:t>
            </a:r>
            <a:r>
              <a:rPr lang="lv-LV" dirty="0" err="1"/>
              <a:t>data</a:t>
            </a:r>
            <a:r>
              <a:rPr lang="lv-LV" dirty="0"/>
              <a:t> </a:t>
            </a:r>
            <a:r>
              <a:rPr lang="lv-LV" dirty="0" err="1"/>
              <a:t>protection</a:t>
            </a:r>
            <a:r>
              <a:rPr lang="lv-LV" dirty="0"/>
              <a:t> </a:t>
            </a:r>
            <a:r>
              <a:rPr lang="lv-LV" dirty="0" err="1"/>
              <a:t>and</a:t>
            </a:r>
            <a:r>
              <a:rPr lang="lv-LV" dirty="0"/>
              <a:t> </a:t>
            </a:r>
            <a:r>
              <a:rPr lang="lv-LV" dirty="0" err="1"/>
              <a:t>storing</a:t>
            </a:r>
            <a:r>
              <a:rPr lang="lv-LV" dirty="0"/>
              <a:t>?»</a:t>
            </a:r>
          </a:p>
          <a:p>
            <a:r>
              <a:rPr lang="lv-LV" dirty="0" err="1"/>
              <a:t>Link</a:t>
            </a:r>
            <a:r>
              <a:rPr lang="lv-LV" dirty="0"/>
              <a:t>: https://platform.blocks.ase.ro/course/view.php?id=19</a:t>
            </a:r>
          </a:p>
        </p:txBody>
      </p:sp>
      <p:sp>
        <p:nvSpPr>
          <p:cNvPr id="4" name="Slaida numura vietturis 3"/>
          <p:cNvSpPr>
            <a:spLocks noGrp="1"/>
          </p:cNvSpPr>
          <p:nvPr>
            <p:ph type="sldNum" sz="quarter" idx="5"/>
          </p:nvPr>
        </p:nvSpPr>
        <p:spPr/>
        <p:txBody>
          <a:bodyPr/>
          <a:lstStyle/>
          <a:p>
            <a:fld id="{A9320561-D35E-4A39-95E4-3700BDDC1DD6}" type="slidenum">
              <a:rPr lang="lv-LV" smtClean="0"/>
              <a:t>6</a:t>
            </a:fld>
            <a:endParaRPr lang="lv-LV"/>
          </a:p>
        </p:txBody>
      </p:sp>
    </p:spTree>
    <p:extLst>
      <p:ext uri="{BB962C8B-B14F-4D97-AF65-F5344CB8AC3E}">
        <p14:creationId xmlns:p14="http://schemas.microsoft.com/office/powerpoint/2010/main" val="1787878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ulslaid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B511A-A169-481E-B8D3-D7A25A89140E}"/>
              </a:ext>
            </a:extLst>
          </p:cNvPr>
          <p:cNvSpPr>
            <a:spLocks noGrp="1"/>
          </p:cNvSpPr>
          <p:nvPr>
            <p:ph type="ctrTitle" hasCustomPrompt="1"/>
          </p:nvPr>
        </p:nvSpPr>
        <p:spPr>
          <a:xfrm>
            <a:off x="2410692" y="2101932"/>
            <a:ext cx="8251370" cy="1500105"/>
          </a:xfrm>
        </p:spPr>
        <p:txBody>
          <a:bodyPr anchor="b">
            <a:normAutofit/>
          </a:bodyPr>
          <a:lstStyle>
            <a:lvl1pPr algn="l">
              <a:defRPr sz="4800">
                <a:solidFill>
                  <a:schemeClr val="tx2"/>
                </a:solidFill>
              </a:defRPr>
            </a:lvl1pPr>
          </a:lstStyle>
          <a:p>
            <a:r>
              <a:rPr lang="lv-LV" dirty="0"/>
              <a:t>Virsraksts</a:t>
            </a:r>
            <a:endParaRPr lang="en-US" dirty="0"/>
          </a:p>
        </p:txBody>
      </p:sp>
      <p:sp>
        <p:nvSpPr>
          <p:cNvPr id="3" name="Subtitle 2">
            <a:extLst>
              <a:ext uri="{FF2B5EF4-FFF2-40B4-BE49-F238E27FC236}">
                <a16:creationId xmlns:a16="http://schemas.microsoft.com/office/drawing/2014/main" id="{C20A3C7F-33CD-437B-96D1-7F41E0BC3F09}"/>
              </a:ext>
            </a:extLst>
          </p:cNvPr>
          <p:cNvSpPr>
            <a:spLocks noGrp="1"/>
          </p:cNvSpPr>
          <p:nvPr>
            <p:ph type="subTitle" idx="1" hasCustomPrompt="1"/>
          </p:nvPr>
        </p:nvSpPr>
        <p:spPr>
          <a:xfrm>
            <a:off x="2410692" y="3602037"/>
            <a:ext cx="8257307" cy="1655763"/>
          </a:xfrm>
        </p:spPr>
        <p:txBody>
          <a:bodyPr/>
          <a:lstStyle>
            <a:lvl1pPr marL="0" indent="0" algn="l">
              <a:buNone/>
              <a:defRPr sz="2400">
                <a:solidFill>
                  <a:schemeClr val="tx2"/>
                </a:solidFill>
                <a:latin typeface="Ralew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APAKŠVIRSRAKSTS</a:t>
            </a:r>
            <a:endParaRPr lang="en-US" dirty="0"/>
          </a:p>
        </p:txBody>
      </p:sp>
      <p:sp>
        <p:nvSpPr>
          <p:cNvPr id="4" name="Date Placeholder 3">
            <a:extLst>
              <a:ext uri="{FF2B5EF4-FFF2-40B4-BE49-F238E27FC236}">
                <a16:creationId xmlns:a16="http://schemas.microsoft.com/office/drawing/2014/main" id="{CF3ED034-3922-4D3A-B036-57C54934EB53}"/>
              </a:ext>
            </a:extLst>
          </p:cNvPr>
          <p:cNvSpPr>
            <a:spLocks noGrp="1"/>
          </p:cNvSpPr>
          <p:nvPr>
            <p:ph type="dt" sz="half" idx="10"/>
          </p:nvPr>
        </p:nvSpPr>
        <p:spPr/>
        <p:txBody>
          <a:bodyPr/>
          <a:lstStyle/>
          <a:p>
            <a:fld id="{62566885-9372-4099-B5EC-B94AD84AFED1}" type="datetimeFigureOut">
              <a:rPr lang="lv-LV" smtClean="0"/>
              <a:t>14.06.2021</a:t>
            </a:fld>
            <a:endParaRPr lang="lv-LV"/>
          </a:p>
        </p:txBody>
      </p:sp>
      <p:sp>
        <p:nvSpPr>
          <p:cNvPr id="5" name="Footer Placeholder 4">
            <a:extLst>
              <a:ext uri="{FF2B5EF4-FFF2-40B4-BE49-F238E27FC236}">
                <a16:creationId xmlns:a16="http://schemas.microsoft.com/office/drawing/2014/main" id="{E69755C3-A5F4-4A51-BDAB-E5622D0FCB6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C204027-026C-4C9F-9041-F761D4DABB60}"/>
              </a:ext>
            </a:extLst>
          </p:cNvPr>
          <p:cNvSpPr>
            <a:spLocks noGrp="1"/>
          </p:cNvSpPr>
          <p:nvPr>
            <p:ph type="sldNum" sz="quarter" idx="12"/>
          </p:nvPr>
        </p:nvSpPr>
        <p:spPr/>
        <p:txBody>
          <a:bodyPr/>
          <a:lstStyle/>
          <a:p>
            <a:fld id="{9CC82C2A-B102-4AB7-9518-740CE6B48290}" type="slidenum">
              <a:rPr lang="lv-LV" smtClean="0"/>
              <a:t>‹#›</a:t>
            </a:fld>
            <a:endParaRPr lang="lv-LV"/>
          </a:p>
        </p:txBody>
      </p:sp>
      <p:sp>
        <p:nvSpPr>
          <p:cNvPr id="18" name="Picture Placeholder 17">
            <a:extLst>
              <a:ext uri="{FF2B5EF4-FFF2-40B4-BE49-F238E27FC236}">
                <a16:creationId xmlns:a16="http://schemas.microsoft.com/office/drawing/2014/main" id="{563B364A-4A07-40CD-916B-E124982A3EB6}"/>
              </a:ext>
            </a:extLst>
          </p:cNvPr>
          <p:cNvSpPr>
            <a:spLocks noGrp="1"/>
          </p:cNvSpPr>
          <p:nvPr>
            <p:ph type="pic" sz="quarter" idx="14" hasCustomPrompt="1"/>
          </p:nvPr>
        </p:nvSpPr>
        <p:spPr>
          <a:xfrm>
            <a:off x="2678113" y="5753100"/>
            <a:ext cx="6835774" cy="453005"/>
          </a:xfrm>
        </p:spPr>
        <p:txBody>
          <a:bodyPr>
            <a:normAutofit/>
          </a:bodyPr>
          <a:lstStyle>
            <a:lvl1pPr marL="0" indent="0" algn="ctr">
              <a:buNone/>
              <a:defRPr sz="2000">
                <a:solidFill>
                  <a:schemeClr val="bg1">
                    <a:lumMod val="95000"/>
                  </a:schemeClr>
                </a:solidFill>
              </a:defRPr>
            </a:lvl1pPr>
          </a:lstStyle>
          <a:p>
            <a:r>
              <a:rPr lang="en-US" dirty="0"/>
              <a:t>Citi logo</a:t>
            </a:r>
          </a:p>
        </p:txBody>
      </p:sp>
      <p:sp>
        <p:nvSpPr>
          <p:cNvPr id="20" name="Content Placeholder 19">
            <a:extLst>
              <a:ext uri="{FF2B5EF4-FFF2-40B4-BE49-F238E27FC236}">
                <a16:creationId xmlns:a16="http://schemas.microsoft.com/office/drawing/2014/main" id="{6A3447B9-BCB3-45B9-9102-440557B513EE}"/>
              </a:ext>
            </a:extLst>
          </p:cNvPr>
          <p:cNvSpPr>
            <a:spLocks noGrp="1"/>
          </p:cNvSpPr>
          <p:nvPr>
            <p:ph sz="quarter" idx="15" hasCustomPrompt="1"/>
          </p:nvPr>
        </p:nvSpPr>
        <p:spPr>
          <a:xfrm>
            <a:off x="9646099" y="5663962"/>
            <a:ext cx="1707702" cy="631279"/>
          </a:xfrm>
        </p:spPr>
        <p:txBody>
          <a:bodyPr anchor="b">
            <a:noAutofit/>
          </a:bodyPr>
          <a:lstStyle>
            <a:lvl1pPr marL="0" indent="0" algn="r">
              <a:buNone/>
              <a:defRPr sz="1400">
                <a:solidFill>
                  <a:schemeClr val="accent1"/>
                </a:solidFill>
                <a:latin typeface="+mj-lt"/>
              </a:defRPr>
            </a:lvl1pPr>
          </a:lstStyle>
          <a:p>
            <a:pPr lvl="0"/>
            <a:r>
              <a:rPr lang="en-US" dirty="0"/>
              <a:t>+371 67505090</a:t>
            </a:r>
          </a:p>
          <a:p>
            <a:pPr lvl="0"/>
            <a:r>
              <a:rPr lang="en-US" dirty="0"/>
              <a:t>bda@bda.lv</a:t>
            </a:r>
            <a:br>
              <a:rPr lang="en-US" dirty="0"/>
            </a:br>
            <a:r>
              <a:rPr lang="en-US" dirty="0"/>
              <a:t>www.bda.lv</a:t>
            </a:r>
          </a:p>
        </p:txBody>
      </p:sp>
      <p:pic>
        <p:nvPicPr>
          <p:cNvPr id="11" name="Picture 10">
            <a:extLst>
              <a:ext uri="{FF2B5EF4-FFF2-40B4-BE49-F238E27FC236}">
                <a16:creationId xmlns:a16="http://schemas.microsoft.com/office/drawing/2014/main" id="{3F620979-7E34-4912-9092-9DE9F7F5174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pic>
        <p:nvPicPr>
          <p:cNvPr id="12" name="Picture 11">
            <a:extLst>
              <a:ext uri="{FF2B5EF4-FFF2-40B4-BE49-F238E27FC236}">
                <a16:creationId xmlns:a16="http://schemas.microsoft.com/office/drawing/2014/main" id="{3F9CDE09-6224-4E6A-8BE5-4E36A2C083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180897" y="5799214"/>
            <a:ext cx="1707703" cy="910904"/>
          </a:xfrm>
          <a:prstGeom prst="rect">
            <a:avLst/>
          </a:prstGeom>
        </p:spPr>
      </p:pic>
      <p:pic>
        <p:nvPicPr>
          <p:cNvPr id="13" name="Picture 12" descr="A picture containing shape&#10;&#10;Description automatically generated">
            <a:extLst>
              <a:ext uri="{FF2B5EF4-FFF2-40B4-BE49-F238E27FC236}">
                <a16:creationId xmlns:a16="http://schemas.microsoft.com/office/drawing/2014/main" id="{8D700E57-D10A-40E4-AD02-2B16FBAC74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0829" y="4651228"/>
            <a:ext cx="2203743" cy="2203743"/>
          </a:xfrm>
          <a:prstGeom prst="rect">
            <a:avLst/>
          </a:prstGeom>
        </p:spPr>
      </p:pic>
      <p:pic>
        <p:nvPicPr>
          <p:cNvPr id="14" name="Picture 13" descr="A picture containing text, sign&#10;&#10;Description automatically generated">
            <a:extLst>
              <a:ext uri="{FF2B5EF4-FFF2-40B4-BE49-F238E27FC236}">
                <a16:creationId xmlns:a16="http://schemas.microsoft.com/office/drawing/2014/main" id="{38E417D9-97AC-43C6-9C85-A0140B09B6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46315" y="6009623"/>
            <a:ext cx="3120286" cy="680295"/>
          </a:xfrm>
          <a:prstGeom prst="rect">
            <a:avLst/>
          </a:prstGeom>
        </p:spPr>
      </p:pic>
    </p:spTree>
    <p:extLst>
      <p:ext uri="{BB962C8B-B14F-4D97-AF65-F5344CB8AC3E}">
        <p14:creationId xmlns:p14="http://schemas.microsoft.com/office/powerpoint/2010/main" val="1207225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ksts + Attēls - Horizontāli">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24AB915-88F7-4E92-9B4B-2BF751EEF663}"/>
              </a:ext>
            </a:extLst>
          </p:cNvPr>
          <p:cNvGrpSpPr/>
          <p:nvPr/>
        </p:nvGrpSpPr>
        <p:grpSpPr>
          <a:xfrm>
            <a:off x="7095506" y="0"/>
            <a:ext cx="5096494" cy="6858000"/>
            <a:chOff x="7095506" y="0"/>
            <a:chExt cx="5096494" cy="6858000"/>
          </a:xfrm>
        </p:grpSpPr>
        <p:sp>
          <p:nvSpPr>
            <p:cNvPr id="9" name="Rectangle 8">
              <a:extLst>
                <a:ext uri="{FF2B5EF4-FFF2-40B4-BE49-F238E27FC236}">
                  <a16:creationId xmlns:a16="http://schemas.microsoft.com/office/drawing/2014/main" id="{F51C5BCC-17D9-4BF5-AF5D-59F8B77C8B56}"/>
                </a:ext>
              </a:extLst>
            </p:cNvPr>
            <p:cNvSpPr/>
            <p:nvPr/>
          </p:nvSpPr>
          <p:spPr>
            <a:xfrm>
              <a:off x="7095506" y="0"/>
              <a:ext cx="5096494"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B12842D-9B4E-4F12-850F-DA4150F585BE}"/>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grpSp>
      <p:sp>
        <p:nvSpPr>
          <p:cNvPr id="11" name="Text Placeholder 10">
            <a:extLst>
              <a:ext uri="{FF2B5EF4-FFF2-40B4-BE49-F238E27FC236}">
                <a16:creationId xmlns:a16="http://schemas.microsoft.com/office/drawing/2014/main" id="{C30AF115-E1EB-47E8-A923-E29C7E13A46C}"/>
              </a:ext>
            </a:extLst>
          </p:cNvPr>
          <p:cNvSpPr>
            <a:spLocks noGrp="1"/>
          </p:cNvSpPr>
          <p:nvPr>
            <p:ph type="body" sz="quarter" idx="14" hasCustomPrompt="1"/>
          </p:nvPr>
        </p:nvSpPr>
        <p:spPr>
          <a:xfrm>
            <a:off x="7309262" y="1688224"/>
            <a:ext cx="4216088" cy="4492881"/>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7" name="Picture Placeholder 2">
            <a:extLst>
              <a:ext uri="{FF2B5EF4-FFF2-40B4-BE49-F238E27FC236}">
                <a16:creationId xmlns:a16="http://schemas.microsoft.com/office/drawing/2014/main" id="{634F5CF1-4B9B-4254-BC0C-F46C88C94F9C}"/>
              </a:ext>
            </a:extLst>
          </p:cNvPr>
          <p:cNvSpPr>
            <a:spLocks noGrp="1"/>
          </p:cNvSpPr>
          <p:nvPr>
            <p:ph type="pic" sz="quarter" idx="15" hasCustomPrompt="1"/>
          </p:nvPr>
        </p:nvSpPr>
        <p:spPr>
          <a:xfrm>
            <a:off x="321501" y="1302692"/>
            <a:ext cx="6453187" cy="4302125"/>
          </a:xfrm>
        </p:spPr>
        <p:txBody>
          <a:bodyPr/>
          <a:lstStyle>
            <a:lvl1pPr>
              <a:defRPr/>
            </a:lvl1pPr>
          </a:lstStyle>
          <a:p>
            <a:r>
              <a:rPr lang="lv-LV" dirty="0"/>
              <a:t>Attēls</a:t>
            </a:r>
          </a:p>
        </p:txBody>
      </p:sp>
      <p:sp>
        <p:nvSpPr>
          <p:cNvPr id="8" name="Title 1">
            <a:extLst>
              <a:ext uri="{FF2B5EF4-FFF2-40B4-BE49-F238E27FC236}">
                <a16:creationId xmlns:a16="http://schemas.microsoft.com/office/drawing/2014/main" id="{307315EE-A043-48E3-80A4-CACD39D4C40F}"/>
              </a:ext>
            </a:extLst>
          </p:cNvPr>
          <p:cNvSpPr>
            <a:spLocks noGrp="1"/>
          </p:cNvSpPr>
          <p:nvPr>
            <p:ph type="title" hasCustomPrompt="1"/>
          </p:nvPr>
        </p:nvSpPr>
        <p:spPr>
          <a:xfrm>
            <a:off x="7309263" y="830770"/>
            <a:ext cx="421608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21642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ksts + Attēls - Vertikāl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1C5BCC-17D9-4BF5-AF5D-59F8B77C8B56}"/>
              </a:ext>
            </a:extLst>
          </p:cNvPr>
          <p:cNvSpPr/>
          <p:nvPr/>
        </p:nvSpPr>
        <p:spPr>
          <a:xfrm>
            <a:off x="5409210" y="0"/>
            <a:ext cx="6782790"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8" name="Text Placeholder 10">
            <a:extLst>
              <a:ext uri="{FF2B5EF4-FFF2-40B4-BE49-F238E27FC236}">
                <a16:creationId xmlns:a16="http://schemas.microsoft.com/office/drawing/2014/main" id="{508AAB16-7A67-4071-BFD7-06F7AF4E3AF2}"/>
              </a:ext>
            </a:extLst>
          </p:cNvPr>
          <p:cNvSpPr>
            <a:spLocks noGrp="1"/>
          </p:cNvSpPr>
          <p:nvPr>
            <p:ph type="body" sz="quarter" idx="14" hasCustomPrompt="1"/>
          </p:nvPr>
        </p:nvSpPr>
        <p:spPr>
          <a:xfrm>
            <a:off x="5962960"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10" name="Picture 9">
            <a:extLst>
              <a:ext uri="{FF2B5EF4-FFF2-40B4-BE49-F238E27FC236}">
                <a16:creationId xmlns:a16="http://schemas.microsoft.com/office/drawing/2014/main" id="{6FCE66AC-062E-4239-B849-9F41DEDD2BF7}"/>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12" name="Picture Placeholder 2">
            <a:extLst>
              <a:ext uri="{FF2B5EF4-FFF2-40B4-BE49-F238E27FC236}">
                <a16:creationId xmlns:a16="http://schemas.microsoft.com/office/drawing/2014/main" id="{EBC1493B-E042-4110-BD86-74AEFCFE8470}"/>
              </a:ext>
            </a:extLst>
          </p:cNvPr>
          <p:cNvSpPr>
            <a:spLocks noGrp="1"/>
          </p:cNvSpPr>
          <p:nvPr>
            <p:ph type="pic" sz="quarter" idx="15" hasCustomPrompt="1"/>
          </p:nvPr>
        </p:nvSpPr>
        <p:spPr>
          <a:xfrm>
            <a:off x="707405" y="356743"/>
            <a:ext cx="4160838" cy="6242050"/>
          </a:xfrm>
        </p:spPr>
        <p:txBody>
          <a:bodyPr/>
          <a:lstStyle>
            <a:lvl1pPr>
              <a:defRPr/>
            </a:lvl1pPr>
          </a:lstStyle>
          <a:p>
            <a:r>
              <a:rPr lang="lv-LV" dirty="0"/>
              <a:t>Attēls</a:t>
            </a:r>
          </a:p>
        </p:txBody>
      </p:sp>
      <p:sp>
        <p:nvSpPr>
          <p:cNvPr id="13" name="Title 1">
            <a:extLst>
              <a:ext uri="{FF2B5EF4-FFF2-40B4-BE49-F238E27FC236}">
                <a16:creationId xmlns:a16="http://schemas.microsoft.com/office/drawing/2014/main" id="{D3AA5701-9D8D-44DF-91F4-91D85BFCE874}"/>
              </a:ext>
            </a:extLst>
          </p:cNvPr>
          <p:cNvSpPr>
            <a:spLocks noGrp="1"/>
          </p:cNvSpPr>
          <p:nvPr>
            <p:ph type="title" hasCustomPrompt="1"/>
          </p:nvPr>
        </p:nvSpPr>
        <p:spPr>
          <a:xfrm>
            <a:off x="5962960" y="824756"/>
            <a:ext cx="513487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445358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ksts + Apakšpunkti">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067EA5B-BA9F-44DA-AE4D-D32AD7343AC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9" name="Rectangle 8">
            <a:extLst>
              <a:ext uri="{FF2B5EF4-FFF2-40B4-BE49-F238E27FC236}">
                <a16:creationId xmlns:a16="http://schemas.microsoft.com/office/drawing/2014/main" id="{F51C5BCC-17D9-4BF5-AF5D-59F8B77C8B56}"/>
              </a:ext>
            </a:extLst>
          </p:cNvPr>
          <p:cNvSpPr/>
          <p:nvPr/>
        </p:nvSpPr>
        <p:spPr>
          <a:xfrm>
            <a:off x="0" y="0"/>
            <a:ext cx="6667995"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207F5C0-3809-46B9-8F21-62011E73C8D1}"/>
              </a:ext>
            </a:extLst>
          </p:cNvPr>
          <p:cNvSpPr>
            <a:spLocks noGrp="1"/>
          </p:cNvSpPr>
          <p:nvPr>
            <p:ph idx="1" hasCustomPrompt="1"/>
          </p:nvPr>
        </p:nvSpPr>
        <p:spPr>
          <a:xfrm>
            <a:off x="7065818" y="1688225"/>
            <a:ext cx="4222668" cy="4351338"/>
          </a:xfrm>
        </p:spPr>
        <p:txBody>
          <a:bodyPr>
            <a:normAutofit/>
          </a:bodyPr>
          <a:lstStyle>
            <a:lvl1pPr marL="285750" indent="-285750">
              <a:buClr>
                <a:schemeClr val="tx2"/>
              </a:buClr>
              <a:buSzPct val="90000"/>
              <a:buFont typeface="Webdings" panose="05030102010509060703" pitchFamily="18" charset="2"/>
              <a:buChar char="g"/>
              <a:defRPr sz="1800">
                <a:latin typeface="+mn-lt"/>
              </a:defRPr>
            </a:lvl1pPr>
          </a:lstStyle>
          <a:p>
            <a:pPr lvl="0"/>
            <a:r>
              <a:rPr lang="en-US" b="0" i="0" dirty="0">
                <a:solidFill>
                  <a:srgbClr val="000000"/>
                </a:solidFill>
                <a:effectLst/>
                <a:latin typeface="Open Sans"/>
              </a:rPr>
              <a:t>LOREM IPSUM DOLOR SIT AMET, CONSECTETUR ADIPISCING ELIT. </a:t>
            </a:r>
          </a:p>
          <a:p>
            <a:pPr lvl="0"/>
            <a:r>
              <a:rPr lang="en-US" b="0" i="0" dirty="0">
                <a:solidFill>
                  <a:srgbClr val="000000"/>
                </a:solidFill>
                <a:effectLst/>
                <a:latin typeface="Open Sans"/>
              </a:rPr>
              <a:t>ALIQUAM VOLUTPAT ID MAGNA SIT AMET CONVALLIS. UT SCELERISQUE METUS MAURIS, EU POSUERE DOLOR POSUERE EU. LOREM IPSUM DOLOR SIT AMET, CONSECTETUR ADIPISCING ELIT. </a:t>
            </a:r>
          </a:p>
          <a:p>
            <a:pPr lvl="0"/>
            <a:r>
              <a:rPr lang="en-US" b="0" i="0" dirty="0">
                <a:solidFill>
                  <a:srgbClr val="000000"/>
                </a:solidFill>
                <a:effectLst/>
                <a:latin typeface="Open Sans"/>
              </a:rPr>
              <a:t>DUIS MASSA FELIS, SAGITTIS NEC EROS QUIS, LAOREET MATTIS LIGULA. AENEAN GRAVIDA IMPERDIET DIAM, SED VOLUTPAT LECTUS RUTRUM AT. </a:t>
            </a:r>
          </a:p>
          <a:p>
            <a:pPr lvl="0"/>
            <a:r>
              <a:rPr lang="en-US" b="0" i="0" dirty="0">
                <a:solidFill>
                  <a:srgbClr val="000000"/>
                </a:solidFill>
                <a:effectLst/>
                <a:latin typeface="Open Sans"/>
              </a:rPr>
              <a:t>FUSCE NEC ERAT AC RISUS FINIBUS EUISMOD VEL IN AUGUE. </a:t>
            </a:r>
            <a:endParaRPr lang="en-US" dirty="0"/>
          </a:p>
        </p:txBody>
      </p:sp>
      <p:sp>
        <p:nvSpPr>
          <p:cNvPr id="10" name="Title 1">
            <a:extLst>
              <a:ext uri="{FF2B5EF4-FFF2-40B4-BE49-F238E27FC236}">
                <a16:creationId xmlns:a16="http://schemas.microsoft.com/office/drawing/2014/main" id="{8442ADAD-912A-4314-AA4A-DDA5E87AED16}"/>
              </a:ext>
            </a:extLst>
          </p:cNvPr>
          <p:cNvSpPr txBox="1">
            <a:spLocks/>
          </p:cNvSpPr>
          <p:nvPr/>
        </p:nvSpPr>
        <p:spPr>
          <a:xfrm>
            <a:off x="1263585" y="1491652"/>
            <a:ext cx="4222668" cy="241898"/>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stStyle>
          <a:p>
            <a:r>
              <a:rPr lang="en-US"/>
              <a:t>Bio</a:t>
            </a:r>
            <a:endParaRPr lang="en-US" dirty="0"/>
          </a:p>
        </p:txBody>
      </p:sp>
      <p:sp>
        <p:nvSpPr>
          <p:cNvPr id="17" name="Text Placeholder 10">
            <a:extLst>
              <a:ext uri="{FF2B5EF4-FFF2-40B4-BE49-F238E27FC236}">
                <a16:creationId xmlns:a16="http://schemas.microsoft.com/office/drawing/2014/main" id="{441D1EEB-7A2A-4F8F-94D3-F25CAFC60120}"/>
              </a:ext>
            </a:extLst>
          </p:cNvPr>
          <p:cNvSpPr>
            <a:spLocks noGrp="1"/>
          </p:cNvSpPr>
          <p:nvPr>
            <p:ph type="body" sz="quarter" idx="14" hasCustomPrompt="1"/>
          </p:nvPr>
        </p:nvSpPr>
        <p:spPr>
          <a:xfrm>
            <a:off x="838756"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14" name="Title 1">
            <a:extLst>
              <a:ext uri="{FF2B5EF4-FFF2-40B4-BE49-F238E27FC236}">
                <a16:creationId xmlns:a16="http://schemas.microsoft.com/office/drawing/2014/main" id="{B0F35B2B-0FDC-4502-B6C8-EB0A8A061CB6}"/>
              </a:ext>
            </a:extLst>
          </p:cNvPr>
          <p:cNvSpPr>
            <a:spLocks noGrp="1"/>
          </p:cNvSpPr>
          <p:nvPr>
            <p:ph type="title" hasCustomPrompt="1"/>
          </p:nvPr>
        </p:nvSpPr>
        <p:spPr>
          <a:xfrm>
            <a:off x="838757" y="756771"/>
            <a:ext cx="5134878" cy="580345"/>
          </a:xfrm>
        </p:spPr>
        <p:txBody>
          <a:bodyPr/>
          <a:lstStyle>
            <a:lvl1pPr>
              <a:defRPr>
                <a:solidFill>
                  <a:schemeClr val="bg1"/>
                </a:solidFill>
              </a:defRPr>
            </a:lvl1pPr>
          </a:lstStyle>
          <a:p>
            <a:r>
              <a:rPr lang="lv-LV" dirty="0"/>
              <a:t>Virsraksts</a:t>
            </a:r>
            <a:endParaRPr lang="en-US" dirty="0"/>
          </a:p>
        </p:txBody>
      </p:sp>
      <p:sp>
        <p:nvSpPr>
          <p:cNvPr id="16" name="Text Placeholder 4">
            <a:extLst>
              <a:ext uri="{FF2B5EF4-FFF2-40B4-BE49-F238E27FC236}">
                <a16:creationId xmlns:a16="http://schemas.microsoft.com/office/drawing/2014/main" id="{7500B95B-1674-4C9C-96DD-FF64F60B7D0F}"/>
              </a:ext>
            </a:extLst>
          </p:cNvPr>
          <p:cNvSpPr>
            <a:spLocks noGrp="1"/>
          </p:cNvSpPr>
          <p:nvPr>
            <p:ph type="body" sz="quarter" idx="15" hasCustomPrompt="1"/>
          </p:nvPr>
        </p:nvSpPr>
        <p:spPr>
          <a:xfrm>
            <a:off x="7065818" y="756770"/>
            <a:ext cx="4287837"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997129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ksts + Bilde fonā">
    <p:spTree>
      <p:nvGrpSpPr>
        <p:cNvPr id="1" name=""/>
        <p:cNvGrpSpPr/>
        <p:nvPr/>
      </p:nvGrpSpPr>
      <p:grpSpPr>
        <a:xfrm>
          <a:off x="0" y="0"/>
          <a:ext cx="0" cy="0"/>
          <a:chOff x="0" y="0"/>
          <a:chExt cx="0" cy="0"/>
        </a:xfrm>
      </p:grpSpPr>
      <p:sp>
        <p:nvSpPr>
          <p:cNvPr id="7" name="Picture Placeholder 9">
            <a:extLst>
              <a:ext uri="{FF2B5EF4-FFF2-40B4-BE49-F238E27FC236}">
                <a16:creationId xmlns:a16="http://schemas.microsoft.com/office/drawing/2014/main" id="{7A051A8C-E76D-4122-9E57-C55F8E1C544C}"/>
              </a:ext>
            </a:extLst>
          </p:cNvPr>
          <p:cNvSpPr>
            <a:spLocks noGrp="1"/>
          </p:cNvSpPr>
          <p:nvPr>
            <p:ph type="pic" sz="quarter" idx="15" hasCustomPrompt="1"/>
          </p:nvPr>
        </p:nvSpPr>
        <p:spPr>
          <a:xfrm>
            <a:off x="0" y="0"/>
            <a:ext cx="12192000" cy="6858000"/>
          </a:xfrm>
        </p:spPr>
        <p:txBody>
          <a:bodyPr/>
          <a:lstStyle>
            <a:lvl1pPr>
              <a:defRPr/>
            </a:lvl1pPr>
          </a:lstStyle>
          <a:p>
            <a:r>
              <a:rPr lang="lv-LV" dirty="0"/>
              <a:t>Attēls</a:t>
            </a:r>
          </a:p>
        </p:txBody>
      </p:sp>
      <p:sp>
        <p:nvSpPr>
          <p:cNvPr id="9" name="Rectangle 8">
            <a:extLst>
              <a:ext uri="{FF2B5EF4-FFF2-40B4-BE49-F238E27FC236}">
                <a16:creationId xmlns:a16="http://schemas.microsoft.com/office/drawing/2014/main" id="{F51C5BCC-17D9-4BF5-AF5D-59F8B77C8B56}"/>
              </a:ext>
            </a:extLst>
          </p:cNvPr>
          <p:cNvSpPr/>
          <p:nvPr/>
        </p:nvSpPr>
        <p:spPr>
          <a:xfrm>
            <a:off x="0" y="1385886"/>
            <a:ext cx="8443182" cy="5472113"/>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400" y="2670175"/>
            <a:ext cx="6527800"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8" name="Picture 7">
            <a:extLst>
              <a:ext uri="{FF2B5EF4-FFF2-40B4-BE49-F238E27FC236}">
                <a16:creationId xmlns:a16="http://schemas.microsoft.com/office/drawing/2014/main" id="{0B405F89-43FE-4264-9DAC-C494F05242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10" name="Title 1">
            <a:extLst>
              <a:ext uri="{FF2B5EF4-FFF2-40B4-BE49-F238E27FC236}">
                <a16:creationId xmlns:a16="http://schemas.microsoft.com/office/drawing/2014/main" id="{294847B4-20E0-4754-8391-7BE80EBF82C2}"/>
              </a:ext>
            </a:extLst>
          </p:cNvPr>
          <p:cNvSpPr>
            <a:spLocks noGrp="1"/>
          </p:cNvSpPr>
          <p:nvPr>
            <p:ph type="title" hasCustomPrompt="1"/>
          </p:nvPr>
        </p:nvSpPr>
        <p:spPr>
          <a:xfrm>
            <a:off x="1295400" y="1819109"/>
            <a:ext cx="513487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3699882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zcēlum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57ED-AC0D-46E3-8354-EFDB4E096C2C}"/>
              </a:ext>
            </a:extLst>
          </p:cNvPr>
          <p:cNvSpPr>
            <a:spLocks noGrp="1"/>
          </p:cNvSpPr>
          <p:nvPr>
            <p:ph type="title" hasCustomPrompt="1"/>
          </p:nvPr>
        </p:nvSpPr>
        <p:spPr>
          <a:xfrm>
            <a:off x="838200" y="2843316"/>
            <a:ext cx="10515600" cy="694143"/>
          </a:xfrm>
        </p:spPr>
        <p:txBody>
          <a:bodyPr/>
          <a:lstStyle>
            <a:lvl1pPr algn="ctr">
              <a:defRPr>
                <a:solidFill>
                  <a:schemeClr val="tx1"/>
                </a:solidFill>
              </a:defRPr>
            </a:lvl1pPr>
          </a:lstStyle>
          <a:p>
            <a:r>
              <a:rPr lang="en-US" dirty="0"/>
              <a:t>#LOREMIPSUM</a:t>
            </a:r>
          </a:p>
        </p:txBody>
      </p:sp>
      <p:pic>
        <p:nvPicPr>
          <p:cNvPr id="4" name="Picture 3">
            <a:extLst>
              <a:ext uri="{FF2B5EF4-FFF2-40B4-BE49-F238E27FC236}">
                <a16:creationId xmlns:a16="http://schemas.microsoft.com/office/drawing/2014/main" id="{20D2C25B-FA5A-4AF5-ABF0-B333E9C3C19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9522779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ideo">
    <p:bg>
      <p:bgRef idx="1001">
        <a:schemeClr val="bg2"/>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BC59F9D-BD95-4E56-9B22-1316F1DCAB7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4" name="Media Placeholder 3">
            <a:extLst>
              <a:ext uri="{FF2B5EF4-FFF2-40B4-BE49-F238E27FC236}">
                <a16:creationId xmlns:a16="http://schemas.microsoft.com/office/drawing/2014/main" id="{66691B5C-1A6D-44DE-B53D-F01F36839984}"/>
              </a:ext>
            </a:extLst>
          </p:cNvPr>
          <p:cNvSpPr>
            <a:spLocks noGrp="1"/>
          </p:cNvSpPr>
          <p:nvPr>
            <p:ph type="media" sz="quarter" idx="10"/>
          </p:nvPr>
        </p:nvSpPr>
        <p:spPr>
          <a:xfrm>
            <a:off x="2362200" y="1866900"/>
            <a:ext cx="7467600" cy="4010025"/>
          </a:xfrm>
        </p:spPr>
        <p:txBody>
          <a:bodyPr/>
          <a:lstStyle/>
          <a:p>
            <a:r>
              <a:rPr lang="lv-LV"/>
              <a:t>Lai pievienotu multividi, noklikšķiniet uz ikonas</a:t>
            </a:r>
            <a:endParaRPr lang="en-US"/>
          </a:p>
        </p:txBody>
      </p:sp>
      <p:sp>
        <p:nvSpPr>
          <p:cNvPr id="5" name="Title 1">
            <a:extLst>
              <a:ext uri="{FF2B5EF4-FFF2-40B4-BE49-F238E27FC236}">
                <a16:creationId xmlns:a16="http://schemas.microsoft.com/office/drawing/2014/main" id="{54292B1D-B16D-48E1-BD3D-F3BDEF2DB7E6}"/>
              </a:ext>
            </a:extLst>
          </p:cNvPr>
          <p:cNvSpPr>
            <a:spLocks noGrp="1"/>
          </p:cNvSpPr>
          <p:nvPr>
            <p:ph type="title" hasCustomPrompt="1"/>
          </p:nvPr>
        </p:nvSpPr>
        <p:spPr>
          <a:xfrm>
            <a:off x="1289385" y="1043073"/>
            <a:ext cx="5134878" cy="580345"/>
          </a:xfrm>
        </p:spPr>
        <p:txBody>
          <a:bodyPr/>
          <a:lstStyle>
            <a:lvl1pPr>
              <a:defRPr>
                <a:solidFill>
                  <a:schemeClr val="tx1"/>
                </a:solidFill>
              </a:defRPr>
            </a:lvl1pPr>
          </a:lstStyle>
          <a:p>
            <a:r>
              <a:rPr lang="lv-LV" dirty="0"/>
              <a:t>Video</a:t>
            </a:r>
            <a:endParaRPr lang="en-US" dirty="0"/>
          </a:p>
        </p:txBody>
      </p:sp>
    </p:spTree>
    <p:extLst>
      <p:ext uri="{BB962C8B-B14F-4D97-AF65-F5344CB8AC3E}">
        <p14:creationId xmlns:p14="http://schemas.microsoft.com/office/powerpoint/2010/main" val="42058856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ksts + Video">
    <p:bg>
      <p:bgRef idx="1001">
        <a:schemeClr val="bg2"/>
      </p:bgRef>
    </p:bg>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5F1C4B36-55C3-4F5E-B542-D624F5FE02BA}"/>
              </a:ext>
            </a:extLst>
          </p:cNvPr>
          <p:cNvSpPr>
            <a:spLocks noGrp="1"/>
          </p:cNvSpPr>
          <p:nvPr>
            <p:ph type="body" sz="quarter" idx="14" hasCustomPrompt="1"/>
          </p:nvPr>
        </p:nvSpPr>
        <p:spPr>
          <a:xfrm>
            <a:off x="1294845" y="1828386"/>
            <a:ext cx="2534206" cy="3966704"/>
          </a:xfrm>
          <a:noFill/>
        </p:spPr>
        <p:txBody>
          <a:bodyPr>
            <a:normAutofit/>
          </a:bodyPr>
          <a:lstStyle>
            <a:lvl1pPr marL="0" indent="0" algn="l">
              <a:buNone/>
              <a:defRPr sz="1800">
                <a:solidFill>
                  <a:schemeClr val="tx2"/>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t>
            </a:r>
          </a:p>
        </p:txBody>
      </p:sp>
      <p:pic>
        <p:nvPicPr>
          <p:cNvPr id="8" name="Picture 7">
            <a:extLst>
              <a:ext uri="{FF2B5EF4-FFF2-40B4-BE49-F238E27FC236}">
                <a16:creationId xmlns:a16="http://schemas.microsoft.com/office/drawing/2014/main" id="{54908C8A-9322-4401-98DA-7E232B57CC2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7" name="Media Placeholder 3">
            <a:extLst>
              <a:ext uri="{FF2B5EF4-FFF2-40B4-BE49-F238E27FC236}">
                <a16:creationId xmlns:a16="http://schemas.microsoft.com/office/drawing/2014/main" id="{895AEB5B-8573-452D-B47F-C1C3552EDF4A}"/>
              </a:ext>
            </a:extLst>
          </p:cNvPr>
          <p:cNvSpPr>
            <a:spLocks noGrp="1"/>
          </p:cNvSpPr>
          <p:nvPr>
            <p:ph type="media" sz="quarter" idx="15"/>
          </p:nvPr>
        </p:nvSpPr>
        <p:spPr>
          <a:xfrm>
            <a:off x="3952319" y="1806725"/>
            <a:ext cx="7467600" cy="4010025"/>
          </a:xfrm>
        </p:spPr>
        <p:txBody>
          <a:bodyPr/>
          <a:lstStyle/>
          <a:p>
            <a:r>
              <a:rPr lang="lv-LV"/>
              <a:t>Lai pievienotu multividi, noklikšķiniet uz ikonas</a:t>
            </a:r>
            <a:endParaRPr lang="en-US"/>
          </a:p>
        </p:txBody>
      </p:sp>
      <p:sp>
        <p:nvSpPr>
          <p:cNvPr id="9" name="Title 1">
            <a:extLst>
              <a:ext uri="{FF2B5EF4-FFF2-40B4-BE49-F238E27FC236}">
                <a16:creationId xmlns:a16="http://schemas.microsoft.com/office/drawing/2014/main" id="{26052AE7-3398-4F88-B3B8-547CEA67DF48}"/>
              </a:ext>
            </a:extLst>
          </p:cNvPr>
          <p:cNvSpPr>
            <a:spLocks noGrp="1"/>
          </p:cNvSpPr>
          <p:nvPr>
            <p:ph type="title" hasCustomPrompt="1"/>
          </p:nvPr>
        </p:nvSpPr>
        <p:spPr>
          <a:xfrm>
            <a:off x="1289385" y="1043073"/>
            <a:ext cx="5134878" cy="580345"/>
          </a:xfrm>
        </p:spPr>
        <p:txBody>
          <a:bodyPr/>
          <a:lstStyle>
            <a:lvl1pPr>
              <a:defRPr>
                <a:solidFill>
                  <a:schemeClr val="tx1"/>
                </a:solidFill>
              </a:defRPr>
            </a:lvl1pPr>
          </a:lstStyle>
          <a:p>
            <a:r>
              <a:rPr lang="lv-LV" dirty="0"/>
              <a:t>Video</a:t>
            </a:r>
            <a:endParaRPr lang="en-US" dirty="0"/>
          </a:p>
        </p:txBody>
      </p:sp>
    </p:spTree>
    <p:extLst>
      <p:ext uri="{BB962C8B-B14F-4D97-AF65-F5344CB8AC3E}">
        <p14:creationId xmlns:p14="http://schemas.microsoft.com/office/powerpoint/2010/main" val="2598649619"/>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Krāsaina bilde + Teksts">
    <p:bg>
      <p:bgRef idx="1001">
        <a:schemeClr val="bg2"/>
      </p:bgRef>
    </p:bg>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74F3C4DE-2DD2-46E7-9955-B8AB72A54938}"/>
              </a:ext>
            </a:extLst>
          </p:cNvPr>
          <p:cNvSpPr>
            <a:spLocks noGrp="1"/>
          </p:cNvSpPr>
          <p:nvPr>
            <p:ph type="pic" sz="quarter" idx="15"/>
          </p:nvPr>
        </p:nvSpPr>
        <p:spPr>
          <a:xfrm>
            <a:off x="0" y="0"/>
            <a:ext cx="12192000" cy="6858000"/>
          </a:xfrm>
        </p:spPr>
        <p:txBody>
          <a:bodyPr/>
          <a:lstStyle/>
          <a:p>
            <a:r>
              <a:rPr lang="lv-LV"/>
              <a:t>Noklikšķiniet uz ikonas, lai pievienotu attēlu</a:t>
            </a:r>
            <a:endParaRPr lang="lv-LV" dirty="0"/>
          </a:p>
        </p:txBody>
      </p:sp>
      <p:sp>
        <p:nvSpPr>
          <p:cNvPr id="10" name="Text Placeholder 10">
            <a:extLst>
              <a:ext uri="{FF2B5EF4-FFF2-40B4-BE49-F238E27FC236}">
                <a16:creationId xmlns:a16="http://schemas.microsoft.com/office/drawing/2014/main" id="{D0639FA0-7D06-42EC-B7B3-EEE97E836493}"/>
              </a:ext>
            </a:extLst>
          </p:cNvPr>
          <p:cNvSpPr>
            <a:spLocks noGrp="1"/>
          </p:cNvSpPr>
          <p:nvPr>
            <p:ph type="body" sz="quarter" idx="14" hasCustomPrompt="1"/>
          </p:nvPr>
        </p:nvSpPr>
        <p:spPr>
          <a:xfrm>
            <a:off x="6218921" y="1828386"/>
            <a:ext cx="5134879" cy="3390900"/>
          </a:xfrm>
          <a:noFill/>
        </p:spPr>
        <p:txBody>
          <a:bodyPr>
            <a:normAutofit/>
          </a:bodyPr>
          <a:lstStyle>
            <a:lvl1pPr marL="0" indent="0" algn="l">
              <a:buNone/>
              <a:defRPr sz="1800">
                <a:solidFill>
                  <a:schemeClr val="tx2"/>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6" name="Picture 5">
            <a:extLst>
              <a:ext uri="{FF2B5EF4-FFF2-40B4-BE49-F238E27FC236}">
                <a16:creationId xmlns:a16="http://schemas.microsoft.com/office/drawing/2014/main" id="{F77C8752-D519-4094-B20B-976B658A4D0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8" name="Title 1">
            <a:extLst>
              <a:ext uri="{FF2B5EF4-FFF2-40B4-BE49-F238E27FC236}">
                <a16:creationId xmlns:a16="http://schemas.microsoft.com/office/drawing/2014/main" id="{00415F90-C839-4EDE-AB43-747A7D68621B}"/>
              </a:ext>
            </a:extLst>
          </p:cNvPr>
          <p:cNvSpPr>
            <a:spLocks noGrp="1"/>
          </p:cNvSpPr>
          <p:nvPr>
            <p:ph type="title" hasCustomPrompt="1"/>
          </p:nvPr>
        </p:nvSpPr>
        <p:spPr>
          <a:xfrm>
            <a:off x="6218922" y="1058369"/>
            <a:ext cx="5134878" cy="580345"/>
          </a:xfrm>
        </p:spPr>
        <p:txBody>
          <a:bodyPr/>
          <a:lstStyle>
            <a:lvl1pPr>
              <a:defRPr>
                <a:solidFill>
                  <a:schemeClr val="tx1"/>
                </a:solidFill>
              </a:defRPr>
            </a:lvl1pPr>
          </a:lstStyle>
          <a:p>
            <a:r>
              <a:rPr lang="lv-LV" dirty="0"/>
              <a:t>Virsraksts</a:t>
            </a:r>
            <a:endParaRPr lang="en-US" dirty="0"/>
          </a:p>
        </p:txBody>
      </p:sp>
    </p:spTree>
    <p:extLst>
      <p:ext uri="{BB962C8B-B14F-4D97-AF65-F5344CB8AC3E}">
        <p14:creationId xmlns:p14="http://schemas.microsoft.com/office/powerpoint/2010/main" val="3036527415"/>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abula">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509C33A-96A1-419D-BA34-0CE0B38AF8B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5" y="-10388"/>
            <a:ext cx="4758426" cy="3795647"/>
          </a:xfrm>
          <a:prstGeom prst="rect">
            <a:avLst/>
          </a:prstGeom>
        </p:spPr>
      </p:pic>
      <p:sp>
        <p:nvSpPr>
          <p:cNvPr id="4" name="Table Placeholder 3">
            <a:extLst>
              <a:ext uri="{FF2B5EF4-FFF2-40B4-BE49-F238E27FC236}">
                <a16:creationId xmlns:a16="http://schemas.microsoft.com/office/drawing/2014/main" id="{95923A2D-0E26-46C5-9402-1A853E8C9841}"/>
              </a:ext>
            </a:extLst>
          </p:cNvPr>
          <p:cNvSpPr>
            <a:spLocks noGrp="1"/>
          </p:cNvSpPr>
          <p:nvPr>
            <p:ph type="tbl" sz="quarter" idx="16"/>
          </p:nvPr>
        </p:nvSpPr>
        <p:spPr>
          <a:xfrm>
            <a:off x="1580733" y="1887435"/>
            <a:ext cx="8127999" cy="4106965"/>
          </a:xfrm>
        </p:spPr>
        <p:txBody>
          <a:bodyPr/>
          <a:lstStyle/>
          <a:p>
            <a:r>
              <a:rPr lang="lv-LV"/>
              <a:t>Lai pievienotu tabulu, noklikšķiniet uz ikonas</a:t>
            </a:r>
          </a:p>
        </p:txBody>
      </p:sp>
      <p:sp>
        <p:nvSpPr>
          <p:cNvPr id="8" name="Text Placeholder 4">
            <a:extLst>
              <a:ext uri="{FF2B5EF4-FFF2-40B4-BE49-F238E27FC236}">
                <a16:creationId xmlns:a16="http://schemas.microsoft.com/office/drawing/2014/main" id="{FF4E2FD3-1D00-443E-9D3C-87DF949F103F}"/>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Tabulas piemērs</a:t>
            </a:r>
          </a:p>
        </p:txBody>
      </p:sp>
    </p:spTree>
    <p:extLst>
      <p:ext uri="{BB962C8B-B14F-4D97-AF65-F5344CB8AC3E}">
        <p14:creationId xmlns:p14="http://schemas.microsoft.com/office/powerpoint/2010/main" val="205000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agramma 1">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84DAA18-7B95-4C8C-B3A8-BADA909A235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5" name="Text Placeholder 4">
            <a:extLst>
              <a:ext uri="{FF2B5EF4-FFF2-40B4-BE49-F238E27FC236}">
                <a16:creationId xmlns:a16="http://schemas.microsoft.com/office/drawing/2014/main" id="{1EF8E53C-9C84-472E-AE4B-D95105C6CC58}"/>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Diagrammas piemērs</a:t>
            </a:r>
          </a:p>
        </p:txBody>
      </p:sp>
      <p:sp>
        <p:nvSpPr>
          <p:cNvPr id="7" name="Chart Placeholder 3">
            <a:extLst>
              <a:ext uri="{FF2B5EF4-FFF2-40B4-BE49-F238E27FC236}">
                <a16:creationId xmlns:a16="http://schemas.microsoft.com/office/drawing/2014/main" id="{30F7B54A-3D1B-4975-9131-5496C85A6518}"/>
              </a:ext>
            </a:extLst>
          </p:cNvPr>
          <p:cNvSpPr>
            <a:spLocks noGrp="1"/>
          </p:cNvSpPr>
          <p:nvPr>
            <p:ph type="chart" sz="quarter" idx="10"/>
          </p:nvPr>
        </p:nvSpPr>
        <p:spPr>
          <a:xfrm>
            <a:off x="1580734" y="1973567"/>
            <a:ext cx="8127999" cy="4078287"/>
          </a:xfrm>
        </p:spPr>
        <p:txBody>
          <a:bodyPr/>
          <a:lstStyle/>
          <a:p>
            <a:r>
              <a:rPr lang="lv-LV"/>
              <a:t>Lai pievienotu diagrammu, noklikšķiniet uz ikonas</a:t>
            </a:r>
            <a:endParaRPr lang="lv-LV" dirty="0"/>
          </a:p>
        </p:txBody>
      </p:sp>
    </p:spTree>
    <p:extLst>
      <p:ext uri="{BB962C8B-B14F-4D97-AF65-F5344CB8AC3E}">
        <p14:creationId xmlns:p14="http://schemas.microsoft.com/office/powerpoint/2010/main" val="117874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enas plān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B38A97-868C-4994-A3F9-58446F0B44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Tree>
    <p:extLst>
      <p:ext uri="{BB962C8B-B14F-4D97-AF65-F5344CB8AC3E}">
        <p14:creationId xmlns:p14="http://schemas.microsoft.com/office/powerpoint/2010/main" val="3823516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agramma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CC2119-0C44-4675-9D59-C1B2D715CBE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1269F123-F4A7-44D0-984F-1D31B0EEB104}"/>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Diagrammas piemērs</a:t>
            </a:r>
          </a:p>
        </p:txBody>
      </p:sp>
      <p:sp>
        <p:nvSpPr>
          <p:cNvPr id="7" name="Chart Placeholder 3">
            <a:extLst>
              <a:ext uri="{FF2B5EF4-FFF2-40B4-BE49-F238E27FC236}">
                <a16:creationId xmlns:a16="http://schemas.microsoft.com/office/drawing/2014/main" id="{C77692F2-1EFE-48EC-9156-69BBA05ACEA9}"/>
              </a:ext>
            </a:extLst>
          </p:cNvPr>
          <p:cNvSpPr>
            <a:spLocks noGrp="1"/>
          </p:cNvSpPr>
          <p:nvPr>
            <p:ph type="chart" sz="quarter" idx="10"/>
          </p:nvPr>
        </p:nvSpPr>
        <p:spPr>
          <a:xfrm>
            <a:off x="1580734" y="1973567"/>
            <a:ext cx="8127999" cy="4078287"/>
          </a:xfrm>
        </p:spPr>
        <p:txBody>
          <a:bodyPr/>
          <a:lstStyle/>
          <a:p>
            <a:r>
              <a:rPr lang="lv-LV"/>
              <a:t>Lai pievienotu diagrammu, noklikšķiniet uz ikonas</a:t>
            </a:r>
            <a:endParaRPr lang="lv-LV" dirty="0"/>
          </a:p>
        </p:txBody>
      </p:sp>
    </p:spTree>
    <p:extLst>
      <p:ext uri="{BB962C8B-B14F-4D97-AF65-F5344CB8AC3E}">
        <p14:creationId xmlns:p14="http://schemas.microsoft.com/office/powerpoint/2010/main" val="4157500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eigu slaids">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F2AF7C-7ED8-4E27-8923-C21FB961799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pic>
        <p:nvPicPr>
          <p:cNvPr id="6" name="Picture 5" descr="A picture containing text, clipart&#10;&#10;Description automatically generated">
            <a:extLst>
              <a:ext uri="{FF2B5EF4-FFF2-40B4-BE49-F238E27FC236}">
                <a16:creationId xmlns:a16="http://schemas.microsoft.com/office/drawing/2014/main" id="{3936FC8E-C15A-4139-A309-75EC5A8305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8009" y="4632860"/>
            <a:ext cx="1775979" cy="944833"/>
          </a:xfrm>
          <a:prstGeom prst="rect">
            <a:avLst/>
          </a:prstGeom>
        </p:spPr>
      </p:pic>
      <p:sp>
        <p:nvSpPr>
          <p:cNvPr id="9" name="Title 1">
            <a:extLst>
              <a:ext uri="{FF2B5EF4-FFF2-40B4-BE49-F238E27FC236}">
                <a16:creationId xmlns:a16="http://schemas.microsoft.com/office/drawing/2014/main" id="{043FC7B0-B28B-4878-98C5-05B24C7544F9}"/>
              </a:ext>
            </a:extLst>
          </p:cNvPr>
          <p:cNvSpPr>
            <a:spLocks noGrp="1"/>
          </p:cNvSpPr>
          <p:nvPr>
            <p:ph type="title" hasCustomPrompt="1"/>
          </p:nvPr>
        </p:nvSpPr>
        <p:spPr>
          <a:xfrm>
            <a:off x="4804776" y="3138827"/>
            <a:ext cx="2582443" cy="580345"/>
          </a:xfrm>
        </p:spPr>
        <p:txBody>
          <a:bodyPr/>
          <a:lstStyle>
            <a:lvl1pPr algn="ctr">
              <a:defRPr>
                <a:solidFill>
                  <a:schemeClr val="tx1"/>
                </a:solidFill>
              </a:defRPr>
            </a:lvl1pPr>
          </a:lstStyle>
          <a:p>
            <a:r>
              <a:rPr lang="lv-LV" dirty="0"/>
              <a:t>Paldies!</a:t>
            </a:r>
            <a:endParaRPr lang="en-US" dirty="0"/>
          </a:p>
        </p:txBody>
      </p:sp>
    </p:spTree>
    <p:extLst>
      <p:ext uri="{BB962C8B-B14F-4D97-AF65-F5344CB8AC3E}">
        <p14:creationId xmlns:p14="http://schemas.microsoft.com/office/powerpoint/2010/main" val="329129815"/>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41FBA7F-6518-4B34-87DA-FD0D80189EC1}"/>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A8D67FF8-D160-4EBA-8097-6D940AE4AE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66E06C89-A6F0-41AF-91A7-38585D1BA95F}"/>
              </a:ext>
            </a:extLst>
          </p:cNvPr>
          <p:cNvSpPr>
            <a:spLocks noGrp="1"/>
          </p:cNvSpPr>
          <p:nvPr>
            <p:ph type="dt" sz="half" idx="10"/>
          </p:nvPr>
        </p:nvSpPr>
        <p:spPr/>
        <p:txBody>
          <a:bodyPr/>
          <a:lstStyle/>
          <a:p>
            <a:fld id="{62566885-9372-4099-B5EC-B94AD84AFED1}" type="datetimeFigureOut">
              <a:rPr lang="lv-LV" smtClean="0"/>
              <a:t>14.06.2021</a:t>
            </a:fld>
            <a:endParaRPr lang="lv-LV"/>
          </a:p>
        </p:txBody>
      </p:sp>
      <p:sp>
        <p:nvSpPr>
          <p:cNvPr id="5" name="Kājenes vietturis 4">
            <a:extLst>
              <a:ext uri="{FF2B5EF4-FFF2-40B4-BE49-F238E27FC236}">
                <a16:creationId xmlns:a16="http://schemas.microsoft.com/office/drawing/2014/main" id="{C9EED94B-D39C-495D-B349-A6F9FA9E5D1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8A14D4B-86D5-47D0-BFC6-3F531EF4F644}"/>
              </a:ext>
            </a:extLst>
          </p:cNvPr>
          <p:cNvSpPr>
            <a:spLocks noGrp="1"/>
          </p:cNvSpPr>
          <p:nvPr>
            <p:ph type="sldNum" sz="quarter" idx="12"/>
          </p:nvPr>
        </p:nvSpPr>
        <p:spPr/>
        <p:txBody>
          <a:bodyPr/>
          <a:lstStyle/>
          <a:p>
            <a:fld id="{9CC82C2A-B102-4AB7-9518-740CE6B48290}" type="slidenum">
              <a:rPr lang="lv-LV" smtClean="0"/>
              <a:t>‹#›</a:t>
            </a:fld>
            <a:endParaRPr lang="lv-LV"/>
          </a:p>
        </p:txBody>
      </p:sp>
    </p:spTree>
    <p:extLst>
      <p:ext uri="{BB962C8B-B14F-4D97-AF65-F5344CB8AC3E}">
        <p14:creationId xmlns:p14="http://schemas.microsoft.com/office/powerpoint/2010/main" val="2820125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atur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B38A97-868C-4994-A3F9-58446F0B44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Tree>
    <p:extLst>
      <p:ext uri="{BB962C8B-B14F-4D97-AF65-F5344CB8AC3E}">
        <p14:creationId xmlns:p14="http://schemas.microsoft.com/office/powerpoint/2010/main" val="1496544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ulslaids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B511A-A169-481E-B8D3-D7A25A89140E}"/>
              </a:ext>
            </a:extLst>
          </p:cNvPr>
          <p:cNvSpPr>
            <a:spLocks noGrp="1"/>
          </p:cNvSpPr>
          <p:nvPr>
            <p:ph type="ctrTitle" hasCustomPrompt="1"/>
          </p:nvPr>
        </p:nvSpPr>
        <p:spPr>
          <a:xfrm>
            <a:off x="2410692" y="2101932"/>
            <a:ext cx="8251370" cy="1500105"/>
          </a:xfrm>
        </p:spPr>
        <p:txBody>
          <a:bodyPr anchor="b">
            <a:normAutofit/>
          </a:bodyPr>
          <a:lstStyle>
            <a:lvl1pPr algn="l">
              <a:defRPr sz="4800">
                <a:solidFill>
                  <a:schemeClr val="tx1"/>
                </a:solidFill>
              </a:defRPr>
            </a:lvl1pPr>
          </a:lstStyle>
          <a:p>
            <a:r>
              <a:rPr lang="lv-LV" dirty="0"/>
              <a:t>Virsraksts</a:t>
            </a:r>
            <a:endParaRPr lang="en-US" dirty="0"/>
          </a:p>
        </p:txBody>
      </p:sp>
      <p:sp>
        <p:nvSpPr>
          <p:cNvPr id="3" name="Subtitle 2">
            <a:extLst>
              <a:ext uri="{FF2B5EF4-FFF2-40B4-BE49-F238E27FC236}">
                <a16:creationId xmlns:a16="http://schemas.microsoft.com/office/drawing/2014/main" id="{C20A3C7F-33CD-437B-96D1-7F41E0BC3F09}"/>
              </a:ext>
            </a:extLst>
          </p:cNvPr>
          <p:cNvSpPr>
            <a:spLocks noGrp="1"/>
          </p:cNvSpPr>
          <p:nvPr>
            <p:ph type="subTitle" idx="1" hasCustomPrompt="1"/>
          </p:nvPr>
        </p:nvSpPr>
        <p:spPr>
          <a:xfrm>
            <a:off x="2410692" y="3602037"/>
            <a:ext cx="8257307" cy="1655763"/>
          </a:xfrm>
        </p:spPr>
        <p:txBody>
          <a:bodyPr/>
          <a:lstStyle>
            <a:lvl1pPr marL="0" indent="0" algn="l">
              <a:buNone/>
              <a:defRPr sz="2400">
                <a:solidFill>
                  <a:schemeClr val="tx1"/>
                </a:solidFill>
                <a:latin typeface="Ralew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APAKŠVIRSRAKSTS</a:t>
            </a:r>
            <a:endParaRPr lang="en-US" dirty="0"/>
          </a:p>
        </p:txBody>
      </p:sp>
      <p:sp>
        <p:nvSpPr>
          <p:cNvPr id="18" name="Picture Placeholder 17">
            <a:extLst>
              <a:ext uri="{FF2B5EF4-FFF2-40B4-BE49-F238E27FC236}">
                <a16:creationId xmlns:a16="http://schemas.microsoft.com/office/drawing/2014/main" id="{563B364A-4A07-40CD-916B-E124982A3EB6}"/>
              </a:ext>
            </a:extLst>
          </p:cNvPr>
          <p:cNvSpPr>
            <a:spLocks noGrp="1"/>
          </p:cNvSpPr>
          <p:nvPr>
            <p:ph type="pic" sz="quarter" idx="14" hasCustomPrompt="1"/>
          </p:nvPr>
        </p:nvSpPr>
        <p:spPr>
          <a:xfrm>
            <a:off x="2678113" y="5753100"/>
            <a:ext cx="6835774" cy="453005"/>
          </a:xfrm>
        </p:spPr>
        <p:txBody>
          <a:bodyPr>
            <a:normAutofit/>
          </a:bodyPr>
          <a:lstStyle>
            <a:lvl1pPr marL="0" indent="0" algn="ctr">
              <a:buNone/>
              <a:defRPr sz="2000">
                <a:solidFill>
                  <a:schemeClr val="bg1">
                    <a:lumMod val="95000"/>
                  </a:schemeClr>
                </a:solidFill>
              </a:defRPr>
            </a:lvl1pPr>
          </a:lstStyle>
          <a:p>
            <a:r>
              <a:rPr lang="en-US" dirty="0"/>
              <a:t>Citi logo</a:t>
            </a:r>
          </a:p>
        </p:txBody>
      </p:sp>
      <p:pic>
        <p:nvPicPr>
          <p:cNvPr id="12" name="Picture 11" descr="A picture containing text, clipart&#10;&#10;Description automatically generated">
            <a:extLst>
              <a:ext uri="{FF2B5EF4-FFF2-40B4-BE49-F238E27FC236}">
                <a16:creationId xmlns:a16="http://schemas.microsoft.com/office/drawing/2014/main" id="{176D91D1-0748-4BD5-8218-5B0E546B7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923" y="5318697"/>
            <a:ext cx="1707703" cy="908510"/>
          </a:xfrm>
          <a:prstGeom prst="rect">
            <a:avLst/>
          </a:prstGeom>
        </p:spPr>
      </p:pic>
      <p:sp>
        <p:nvSpPr>
          <p:cNvPr id="16" name="Content Placeholder 19">
            <a:extLst>
              <a:ext uri="{FF2B5EF4-FFF2-40B4-BE49-F238E27FC236}">
                <a16:creationId xmlns:a16="http://schemas.microsoft.com/office/drawing/2014/main" id="{E10C2CDB-C66B-444C-90B2-0DA424A67BBE}"/>
              </a:ext>
            </a:extLst>
          </p:cNvPr>
          <p:cNvSpPr>
            <a:spLocks noGrp="1"/>
          </p:cNvSpPr>
          <p:nvPr>
            <p:ph sz="quarter" idx="15" hasCustomPrompt="1"/>
          </p:nvPr>
        </p:nvSpPr>
        <p:spPr>
          <a:xfrm>
            <a:off x="9870374" y="5668270"/>
            <a:ext cx="1577089" cy="631279"/>
          </a:xfrm>
        </p:spPr>
        <p:txBody>
          <a:bodyPr anchor="b">
            <a:noAutofit/>
          </a:bodyPr>
          <a:lstStyle>
            <a:lvl1pPr marL="0" indent="0" algn="r">
              <a:buNone/>
              <a:defRPr sz="1400">
                <a:solidFill>
                  <a:schemeClr val="tx1"/>
                </a:solidFill>
                <a:latin typeface="+mj-lt"/>
              </a:defRPr>
            </a:lvl1pPr>
          </a:lstStyle>
          <a:p>
            <a:pPr lvl="0"/>
            <a:r>
              <a:rPr lang="en-US" dirty="0"/>
              <a:t>+371 67505090</a:t>
            </a:r>
          </a:p>
          <a:p>
            <a:pPr lvl="0"/>
            <a:r>
              <a:rPr lang="en-US" dirty="0"/>
              <a:t>bda@bda.lv</a:t>
            </a:r>
            <a:br>
              <a:rPr lang="en-US" dirty="0"/>
            </a:br>
            <a:r>
              <a:rPr lang="en-US" dirty="0"/>
              <a:t>www.bda.lv</a:t>
            </a:r>
          </a:p>
        </p:txBody>
      </p:sp>
      <p:pic>
        <p:nvPicPr>
          <p:cNvPr id="8" name="Picture 7">
            <a:extLst>
              <a:ext uri="{FF2B5EF4-FFF2-40B4-BE49-F238E27FC236}">
                <a16:creationId xmlns:a16="http://schemas.microsoft.com/office/drawing/2014/main" id="{47C8BC24-FBD7-471C-9F82-9C0991CB4F5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04845929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enas plāns 2">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5E704AC-FC22-4569-A23D-3265E565DF8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77162549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turs 2">
    <p:bg>
      <p:bgPr>
        <a:solidFill>
          <a:srgbClr val="643CBE"/>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756C46E-A5C1-4919-A65A-21C111E42A7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110476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s">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399" y="1576803"/>
            <a:ext cx="8275765" cy="3390900"/>
          </a:xfrm>
        </p:spPr>
        <p:txBody>
          <a:bodyPr>
            <a:normAutofit/>
          </a:bodyPr>
          <a:lstStyle>
            <a:lvl1pPr marL="0" indent="0" algn="l">
              <a:buNone/>
              <a:defRPr sz="1800">
                <a:solidFill>
                  <a:schemeClr val="tx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5" name="Picture 4">
            <a:extLst>
              <a:ext uri="{FF2B5EF4-FFF2-40B4-BE49-F238E27FC236}">
                <a16:creationId xmlns:a16="http://schemas.microsoft.com/office/drawing/2014/main" id="{8B01FADC-07A9-450C-9FB7-6566C979FBD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391861C1-ABF0-4E9D-951D-50C05F53D1B4}"/>
              </a:ext>
            </a:extLst>
          </p:cNvPr>
          <p:cNvSpPr>
            <a:spLocks noGrp="1"/>
          </p:cNvSpPr>
          <p:nvPr>
            <p:ph type="body" sz="quarter" idx="15" hasCustomPrompt="1"/>
          </p:nvPr>
        </p:nvSpPr>
        <p:spPr>
          <a:xfrm>
            <a:off x="1295399" y="762786"/>
            <a:ext cx="8275765"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240269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s un apakšpunkti">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399" y="1578994"/>
            <a:ext cx="8275765" cy="3390900"/>
          </a:xfrm>
        </p:spPr>
        <p:txBody>
          <a:bodyPr>
            <a:normAutofit/>
          </a:bodyPr>
          <a:lstStyle>
            <a:lvl1pPr marL="285750" indent="-285750" algn="l">
              <a:buClr>
                <a:schemeClr val="tx2"/>
              </a:buClr>
              <a:buSzPct val="90000"/>
              <a:buFont typeface="Webdings" panose="05030102010509060703" pitchFamily="18" charset="2"/>
              <a:buChar char="g"/>
              <a:defRPr sz="1800">
                <a:solidFill>
                  <a:schemeClr val="tx2"/>
                </a:solidFill>
              </a:defRPr>
            </a:lvl1pPr>
            <a:lvl2pPr marL="742950" indent="-285750" algn="l">
              <a:buClr>
                <a:schemeClr val="tx2">
                  <a:lumMod val="60000"/>
                  <a:lumOff val="40000"/>
                </a:schemeClr>
              </a:buClr>
              <a:buFont typeface="Webdings" panose="05030102010509060703" pitchFamily="18" charset="2"/>
              <a:buChar char="g"/>
              <a:defRPr sz="1800">
                <a:solidFill>
                  <a:schemeClr val="tx2"/>
                </a:solidFill>
              </a:defRPr>
            </a:lvl2pPr>
            <a:lvl3pPr marL="1200150" indent="-285750" algn="l">
              <a:buClr>
                <a:schemeClr val="tx2">
                  <a:lumMod val="40000"/>
                  <a:lumOff val="60000"/>
                </a:schemeClr>
              </a:buClr>
              <a:buFont typeface="Webdings" panose="05030102010509060703" pitchFamily="18" charset="2"/>
              <a:buChar char="g"/>
              <a:defRPr sz="1800">
                <a:solidFill>
                  <a:schemeClr val="tx2"/>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AMET, CONSECTETUR ADIPISCING ELIT. ALIQUAM VOLUTPAT ID MAGNA SIT AMET CONVALLIS. </a:t>
            </a:r>
          </a:p>
          <a:p>
            <a:pPr lvl="1"/>
            <a:r>
              <a:rPr lang="en-US" dirty="0"/>
              <a:t>UT SCELERISQUE METUS MAURIS, EU POSUERE DOLOR POSUERE EU. LOREM IPSUM DOLOR SIT AMET, CONSECTETUR ADIPISCING ELIT. </a:t>
            </a:r>
          </a:p>
          <a:p>
            <a:pPr lvl="2"/>
            <a:r>
              <a:rPr lang="en-US" dirty="0"/>
              <a:t>DUIS MASSA FELIS, SAGITTIS NEC EROS QUIS, LAOREET MATTIS LIGULA. AENEAN GRAVIDA IMPERDIET DIAM, SED VOLUTPAT LECTUS RUTRUM AT. </a:t>
            </a:r>
          </a:p>
          <a:p>
            <a:pPr lvl="0"/>
            <a:r>
              <a:rPr lang="en-US" dirty="0"/>
              <a:t>FUSCE NEC ERAT AC RISUS FINIBUS EUISMOD VEL IN AUGUE. PROIN ELEMENTUM CONSEQUAT TINCIDUNT. DONEC SED MOLLIS ELIT, NEC TINCIDUNT EROS. SUSPENDISSE ET METUS NISI. </a:t>
            </a:r>
          </a:p>
          <a:p>
            <a:pPr lvl="0"/>
            <a:r>
              <a:rPr lang="en-US" dirty="0"/>
              <a:t>CRAS QUIS ODIO AUCTOR NULLA SODALES VARIUS. DUIS FRINGILLA DOLOR PORTTITOR PORTA LAOREET.</a:t>
            </a:r>
          </a:p>
        </p:txBody>
      </p:sp>
      <p:pic>
        <p:nvPicPr>
          <p:cNvPr id="5" name="Picture 4">
            <a:extLst>
              <a:ext uri="{FF2B5EF4-FFF2-40B4-BE49-F238E27FC236}">
                <a16:creationId xmlns:a16="http://schemas.microsoft.com/office/drawing/2014/main" id="{509C284C-7584-4AF5-89EB-1AA9AEA6F78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7407BE43-6D3D-4A44-AC93-C4EAFDF08C6B}"/>
              </a:ext>
            </a:extLst>
          </p:cNvPr>
          <p:cNvSpPr>
            <a:spLocks noGrp="1"/>
          </p:cNvSpPr>
          <p:nvPr>
            <p:ph type="body" sz="quarter" idx="15" hasCustomPrompt="1"/>
          </p:nvPr>
        </p:nvSpPr>
        <p:spPr>
          <a:xfrm>
            <a:off x="1295399" y="762786"/>
            <a:ext cx="8275765"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118928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ksts + Attēls - Kvadrāt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1C5BCC-17D9-4BF5-AF5D-59F8B77C8B56}"/>
              </a:ext>
            </a:extLst>
          </p:cNvPr>
          <p:cNvSpPr/>
          <p:nvPr/>
        </p:nvSpPr>
        <p:spPr>
          <a:xfrm>
            <a:off x="6187043" y="0"/>
            <a:ext cx="6004957"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91EA6377-167D-4282-8D1C-0E8C25C32828}"/>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8" name="Text Placeholder 10">
            <a:extLst>
              <a:ext uri="{FF2B5EF4-FFF2-40B4-BE49-F238E27FC236}">
                <a16:creationId xmlns:a16="http://schemas.microsoft.com/office/drawing/2014/main" id="{9AAC4B8E-C155-4B75-AFE5-117BB84984D9}"/>
              </a:ext>
            </a:extLst>
          </p:cNvPr>
          <p:cNvSpPr>
            <a:spLocks noGrp="1"/>
          </p:cNvSpPr>
          <p:nvPr>
            <p:ph type="body" sz="quarter" idx="14" hasCustomPrompt="1"/>
          </p:nvPr>
        </p:nvSpPr>
        <p:spPr>
          <a:xfrm>
            <a:off x="6390471"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10" name="Picture Placeholder 2">
            <a:extLst>
              <a:ext uri="{FF2B5EF4-FFF2-40B4-BE49-F238E27FC236}">
                <a16:creationId xmlns:a16="http://schemas.microsoft.com/office/drawing/2014/main" id="{EEFE1B8D-D3B0-400D-BC36-F945D29B3B14}"/>
              </a:ext>
            </a:extLst>
          </p:cNvPr>
          <p:cNvSpPr>
            <a:spLocks noGrp="1"/>
          </p:cNvSpPr>
          <p:nvPr>
            <p:ph type="pic" sz="quarter" idx="15" hasCustomPrompt="1"/>
          </p:nvPr>
        </p:nvSpPr>
        <p:spPr>
          <a:xfrm>
            <a:off x="392319" y="830771"/>
            <a:ext cx="5476875" cy="5476875"/>
          </a:xfrm>
        </p:spPr>
        <p:txBody>
          <a:bodyPr/>
          <a:lstStyle>
            <a:lvl1pPr>
              <a:defRPr/>
            </a:lvl1pPr>
          </a:lstStyle>
          <a:p>
            <a:r>
              <a:rPr lang="lv-LV" dirty="0"/>
              <a:t>Attēls</a:t>
            </a:r>
          </a:p>
        </p:txBody>
      </p:sp>
      <p:sp>
        <p:nvSpPr>
          <p:cNvPr id="11" name="Title 1">
            <a:extLst>
              <a:ext uri="{FF2B5EF4-FFF2-40B4-BE49-F238E27FC236}">
                <a16:creationId xmlns:a16="http://schemas.microsoft.com/office/drawing/2014/main" id="{CFD4BC8C-B6DA-420C-B14D-BE8C8071D632}"/>
              </a:ext>
            </a:extLst>
          </p:cNvPr>
          <p:cNvSpPr>
            <a:spLocks noGrp="1"/>
          </p:cNvSpPr>
          <p:nvPr>
            <p:ph type="title" hasCustomPrompt="1"/>
          </p:nvPr>
        </p:nvSpPr>
        <p:spPr>
          <a:xfrm>
            <a:off x="6390471" y="830771"/>
            <a:ext cx="5134879"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2200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1264BE-0A4D-4082-926A-3E58C7B585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endParaRPr lang="en-US" dirty="0"/>
          </a:p>
        </p:txBody>
      </p:sp>
      <p:sp>
        <p:nvSpPr>
          <p:cNvPr id="3" name="Text Placeholder 2">
            <a:extLst>
              <a:ext uri="{FF2B5EF4-FFF2-40B4-BE49-F238E27FC236}">
                <a16:creationId xmlns:a16="http://schemas.microsoft.com/office/drawing/2014/main" id="{52FD9486-E7C9-4CB7-87FE-94AA7A7EBD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a:p>
        </p:txBody>
      </p:sp>
      <p:sp>
        <p:nvSpPr>
          <p:cNvPr id="4" name="Date Placeholder 3">
            <a:extLst>
              <a:ext uri="{FF2B5EF4-FFF2-40B4-BE49-F238E27FC236}">
                <a16:creationId xmlns:a16="http://schemas.microsoft.com/office/drawing/2014/main" id="{F623252B-09BE-4371-9FB8-856D754A20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6885-9372-4099-B5EC-B94AD84AFED1}" type="datetimeFigureOut">
              <a:rPr lang="lv-LV" smtClean="0"/>
              <a:t>14.06.2021</a:t>
            </a:fld>
            <a:endParaRPr lang="lv-LV"/>
          </a:p>
        </p:txBody>
      </p:sp>
      <p:sp>
        <p:nvSpPr>
          <p:cNvPr id="5" name="Footer Placeholder 4">
            <a:extLst>
              <a:ext uri="{FF2B5EF4-FFF2-40B4-BE49-F238E27FC236}">
                <a16:creationId xmlns:a16="http://schemas.microsoft.com/office/drawing/2014/main" id="{5FA5AB95-D347-4E1A-BDB1-3863CA676B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3F40BEE7-06C2-4A94-B15F-D8E078D03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82C2A-B102-4AB7-9518-740CE6B48290}" type="slidenum">
              <a:rPr lang="lv-LV" smtClean="0"/>
              <a:t>‹#›</a:t>
            </a:fld>
            <a:endParaRPr lang="lv-LV"/>
          </a:p>
        </p:txBody>
      </p:sp>
    </p:spTree>
    <p:extLst>
      <p:ext uri="{BB962C8B-B14F-4D97-AF65-F5344CB8AC3E}">
        <p14:creationId xmlns:p14="http://schemas.microsoft.com/office/powerpoint/2010/main" val="30320835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s://platform.blocks.ase.ro/"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3E37383A-7EB6-4C76-818F-5A3F04267EA1}"/>
              </a:ext>
            </a:extLst>
          </p:cNvPr>
          <p:cNvSpPr>
            <a:spLocks noGrp="1"/>
          </p:cNvSpPr>
          <p:nvPr>
            <p:ph type="ctrTitle"/>
          </p:nvPr>
        </p:nvSpPr>
        <p:spPr>
          <a:xfrm>
            <a:off x="1970315" y="2235746"/>
            <a:ext cx="8251370" cy="1500105"/>
          </a:xfrm>
        </p:spPr>
        <p:txBody>
          <a:bodyPr>
            <a:normAutofit fontScale="90000"/>
          </a:bodyPr>
          <a:lstStyle/>
          <a:p>
            <a:pPr algn="ctr"/>
            <a:r>
              <a:rPr lang="lv-LV" dirty="0" err="1"/>
              <a:t>How</a:t>
            </a:r>
            <a:r>
              <a:rPr lang="lv-LV" dirty="0"/>
              <a:t> </a:t>
            </a:r>
            <a:r>
              <a:rPr lang="lv-LV" dirty="0" err="1"/>
              <a:t>blockchain</a:t>
            </a:r>
            <a:r>
              <a:rPr lang="lv-LV" dirty="0"/>
              <a:t> </a:t>
            </a:r>
            <a:r>
              <a:rPr lang="lv-LV" dirty="0" err="1"/>
              <a:t>technology</a:t>
            </a:r>
            <a:r>
              <a:rPr lang="lv-LV" dirty="0"/>
              <a:t> </a:t>
            </a:r>
            <a:r>
              <a:rPr lang="lv-LV" dirty="0" err="1"/>
              <a:t>works</a:t>
            </a:r>
            <a:r>
              <a:rPr lang="lv-LV" dirty="0"/>
              <a:t> </a:t>
            </a:r>
            <a:r>
              <a:rPr lang="lv-LV" dirty="0" err="1"/>
              <a:t>and</a:t>
            </a:r>
            <a:r>
              <a:rPr lang="lv-LV" dirty="0"/>
              <a:t> </a:t>
            </a:r>
            <a:r>
              <a:rPr lang="lv-LV" dirty="0" err="1"/>
              <a:t>how</a:t>
            </a:r>
            <a:r>
              <a:rPr lang="lv-LV" dirty="0"/>
              <a:t> </a:t>
            </a:r>
            <a:r>
              <a:rPr lang="lv-LV" dirty="0" err="1"/>
              <a:t>can</a:t>
            </a:r>
            <a:r>
              <a:rPr lang="lv-LV" dirty="0"/>
              <a:t> it </a:t>
            </a:r>
            <a:r>
              <a:rPr lang="lv-LV" dirty="0" err="1"/>
              <a:t>be</a:t>
            </a:r>
            <a:r>
              <a:rPr lang="lv-LV" dirty="0"/>
              <a:t> </a:t>
            </a:r>
            <a:r>
              <a:rPr lang="lv-LV" dirty="0" err="1"/>
              <a:t>used</a:t>
            </a:r>
            <a:r>
              <a:rPr lang="lv-LV" dirty="0"/>
              <a:t> </a:t>
            </a:r>
            <a:r>
              <a:rPr lang="lv-LV" dirty="0" err="1"/>
              <a:t>in</a:t>
            </a:r>
            <a:r>
              <a:rPr lang="lv-LV" dirty="0"/>
              <a:t> </a:t>
            </a:r>
            <a:r>
              <a:rPr lang="lv-LV" dirty="0" err="1"/>
              <a:t>data</a:t>
            </a:r>
            <a:r>
              <a:rPr lang="lv-LV" dirty="0"/>
              <a:t> </a:t>
            </a:r>
            <a:r>
              <a:rPr lang="lv-LV" dirty="0" err="1"/>
              <a:t>protection</a:t>
            </a:r>
            <a:r>
              <a:rPr lang="lv-LV" dirty="0"/>
              <a:t> </a:t>
            </a:r>
            <a:r>
              <a:rPr lang="lv-LV" dirty="0" err="1"/>
              <a:t>and</a:t>
            </a:r>
            <a:r>
              <a:rPr lang="lv-LV" dirty="0"/>
              <a:t> </a:t>
            </a:r>
            <a:r>
              <a:rPr lang="lv-LV" dirty="0" err="1"/>
              <a:t>storing</a:t>
            </a:r>
            <a:r>
              <a:rPr lang="lv-LV" dirty="0"/>
              <a:t>?</a:t>
            </a:r>
          </a:p>
        </p:txBody>
      </p:sp>
    </p:spTree>
    <p:extLst>
      <p:ext uri="{BB962C8B-B14F-4D97-AF65-F5344CB8AC3E}">
        <p14:creationId xmlns:p14="http://schemas.microsoft.com/office/powerpoint/2010/main" val="151682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D62555B-9AA0-4E97-8A9A-BB90B7ECD7A0}"/>
              </a:ext>
            </a:extLst>
          </p:cNvPr>
          <p:cNvSpPr/>
          <p:nvPr/>
        </p:nvSpPr>
        <p:spPr>
          <a:xfrm>
            <a:off x="2678113" y="2427293"/>
            <a:ext cx="564078" cy="56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b="1" dirty="0">
                <a:solidFill>
                  <a:srgbClr val="643CBE"/>
                </a:solidFill>
                <a:latin typeface="Raleway" pitchFamily="2" charset="0"/>
              </a:rPr>
              <a:t>1.</a:t>
            </a:r>
            <a:endParaRPr lang="en-US" sz="1600" b="1" baseline="30000" dirty="0">
              <a:solidFill>
                <a:srgbClr val="643CBE"/>
              </a:solidFill>
              <a:latin typeface="Raleway" pitchFamily="2" charset="0"/>
            </a:endParaRPr>
          </a:p>
        </p:txBody>
      </p:sp>
      <p:sp>
        <p:nvSpPr>
          <p:cNvPr id="4" name="TextBox 3">
            <a:extLst>
              <a:ext uri="{FF2B5EF4-FFF2-40B4-BE49-F238E27FC236}">
                <a16:creationId xmlns:a16="http://schemas.microsoft.com/office/drawing/2014/main" id="{19B46236-1AF8-4985-A9BB-5F3CD2E4F012}"/>
              </a:ext>
            </a:extLst>
          </p:cNvPr>
          <p:cNvSpPr txBox="1"/>
          <p:nvPr/>
        </p:nvSpPr>
        <p:spPr>
          <a:xfrm>
            <a:off x="3242191" y="2524666"/>
            <a:ext cx="669737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1" kern="1200" dirty="0" err="1">
                <a:solidFill>
                  <a:schemeClr val="bg1"/>
                </a:solidFill>
                <a:latin typeface="Raleway" pitchFamily="2" charset="0"/>
                <a:ea typeface="+mn-ea"/>
                <a:cs typeface="+mn-cs"/>
              </a:rPr>
              <a:t>How</a:t>
            </a:r>
            <a:r>
              <a:rPr lang="lv-LV" b="1" kern="1200" dirty="0">
                <a:solidFill>
                  <a:schemeClr val="bg1"/>
                </a:solidFill>
                <a:latin typeface="Raleway" pitchFamily="2" charset="0"/>
                <a:ea typeface="+mn-ea"/>
                <a:cs typeface="+mn-cs"/>
              </a:rPr>
              <a:t> </a:t>
            </a:r>
            <a:r>
              <a:rPr lang="lv-LV" b="1" kern="1200" dirty="0" err="1">
                <a:solidFill>
                  <a:schemeClr val="bg1"/>
                </a:solidFill>
                <a:latin typeface="Raleway" pitchFamily="2" charset="0"/>
                <a:ea typeface="+mn-ea"/>
                <a:cs typeface="+mn-cs"/>
              </a:rPr>
              <a:t>does</a:t>
            </a:r>
            <a:r>
              <a:rPr lang="lv-LV" b="1" kern="1200" dirty="0">
                <a:solidFill>
                  <a:schemeClr val="bg1"/>
                </a:solidFill>
                <a:latin typeface="Raleway" pitchFamily="2" charset="0"/>
                <a:ea typeface="+mn-ea"/>
                <a:cs typeface="+mn-cs"/>
              </a:rPr>
              <a:t> </a:t>
            </a:r>
            <a:r>
              <a:rPr lang="lv-LV" b="1" kern="1200" dirty="0" err="1">
                <a:solidFill>
                  <a:schemeClr val="bg1"/>
                </a:solidFill>
                <a:latin typeface="Raleway" pitchFamily="2" charset="0"/>
                <a:ea typeface="+mn-ea"/>
                <a:cs typeface="+mn-cs"/>
              </a:rPr>
              <a:t>the</a:t>
            </a:r>
            <a:r>
              <a:rPr lang="lv-LV" b="1" kern="1200" dirty="0">
                <a:solidFill>
                  <a:schemeClr val="bg1"/>
                </a:solidFill>
                <a:latin typeface="Raleway" pitchFamily="2" charset="0"/>
                <a:ea typeface="+mn-ea"/>
                <a:cs typeface="+mn-cs"/>
              </a:rPr>
              <a:t> </a:t>
            </a:r>
            <a:r>
              <a:rPr lang="lv-LV" b="1" kern="1200" dirty="0" err="1">
                <a:solidFill>
                  <a:schemeClr val="bg1"/>
                </a:solidFill>
                <a:latin typeface="Raleway" pitchFamily="2" charset="0"/>
                <a:ea typeface="+mn-ea"/>
                <a:cs typeface="+mn-cs"/>
              </a:rPr>
              <a:t>blockchain</a:t>
            </a:r>
            <a:r>
              <a:rPr lang="lv-LV" b="1" kern="1200" dirty="0">
                <a:solidFill>
                  <a:schemeClr val="bg1"/>
                </a:solidFill>
                <a:latin typeface="Raleway" pitchFamily="2" charset="0"/>
                <a:ea typeface="+mn-ea"/>
                <a:cs typeface="+mn-cs"/>
              </a:rPr>
              <a:t> </a:t>
            </a:r>
            <a:r>
              <a:rPr lang="lv-LV" b="1" kern="1200" dirty="0" err="1">
                <a:solidFill>
                  <a:schemeClr val="bg1"/>
                </a:solidFill>
                <a:latin typeface="Raleway" pitchFamily="2" charset="0"/>
                <a:ea typeface="+mn-ea"/>
                <a:cs typeface="+mn-cs"/>
              </a:rPr>
              <a:t>work</a:t>
            </a:r>
            <a:r>
              <a:rPr lang="lv-LV" b="1" kern="1200" dirty="0">
                <a:solidFill>
                  <a:schemeClr val="bg1"/>
                </a:solidFill>
                <a:latin typeface="Raleway" pitchFamily="2" charset="0"/>
                <a:ea typeface="+mn-ea"/>
                <a:cs typeface="+mn-cs"/>
              </a:rPr>
              <a:t>?</a:t>
            </a:r>
            <a:endParaRPr lang="en-US" b="0" kern="1200" dirty="0">
              <a:solidFill>
                <a:schemeClr val="bg1"/>
              </a:solidFill>
              <a:latin typeface="Raleway" pitchFamily="2" charset="0"/>
              <a:ea typeface="+mn-ea"/>
              <a:cs typeface="+mn-cs"/>
            </a:endParaRPr>
          </a:p>
        </p:txBody>
      </p:sp>
      <p:sp>
        <p:nvSpPr>
          <p:cNvPr id="5" name="Rectangle 4">
            <a:extLst>
              <a:ext uri="{FF2B5EF4-FFF2-40B4-BE49-F238E27FC236}">
                <a16:creationId xmlns:a16="http://schemas.microsoft.com/office/drawing/2014/main" id="{C4E04D79-1F11-4F29-B8AC-960E035354A9}"/>
              </a:ext>
            </a:extLst>
          </p:cNvPr>
          <p:cNvSpPr/>
          <p:nvPr/>
        </p:nvSpPr>
        <p:spPr>
          <a:xfrm>
            <a:off x="2678113" y="3134442"/>
            <a:ext cx="564078" cy="56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b="1" dirty="0">
                <a:solidFill>
                  <a:srgbClr val="643CBE"/>
                </a:solidFill>
                <a:latin typeface="Raleway" pitchFamily="2" charset="0"/>
              </a:rPr>
              <a:t>2.</a:t>
            </a:r>
            <a:endParaRPr lang="en-US" sz="1600" b="1" baseline="30000" dirty="0">
              <a:solidFill>
                <a:srgbClr val="643CBE"/>
              </a:solidFill>
              <a:latin typeface="Raleway" pitchFamily="2" charset="0"/>
            </a:endParaRPr>
          </a:p>
        </p:txBody>
      </p:sp>
      <p:sp>
        <p:nvSpPr>
          <p:cNvPr id="7" name="TextBox 6">
            <a:extLst>
              <a:ext uri="{FF2B5EF4-FFF2-40B4-BE49-F238E27FC236}">
                <a16:creationId xmlns:a16="http://schemas.microsoft.com/office/drawing/2014/main" id="{E19C3C06-918A-4101-B302-D859B4CA0D3D}"/>
              </a:ext>
            </a:extLst>
          </p:cNvPr>
          <p:cNvSpPr txBox="1"/>
          <p:nvPr/>
        </p:nvSpPr>
        <p:spPr>
          <a:xfrm>
            <a:off x="3293289" y="3219310"/>
            <a:ext cx="669737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1" dirty="0" err="1">
                <a:solidFill>
                  <a:schemeClr val="bg1"/>
                </a:solidFill>
                <a:latin typeface="Raleway" pitchFamily="2" charset="0"/>
              </a:rPr>
              <a:t>Tasks</a:t>
            </a:r>
            <a:endParaRPr lang="en-US" b="0" kern="1200" dirty="0">
              <a:solidFill>
                <a:schemeClr val="bg1"/>
              </a:solidFill>
              <a:latin typeface="Raleway" pitchFamily="2" charset="0"/>
              <a:ea typeface="+mn-ea"/>
              <a:cs typeface="+mn-cs"/>
            </a:endParaRPr>
          </a:p>
        </p:txBody>
      </p:sp>
      <p:sp>
        <p:nvSpPr>
          <p:cNvPr id="12" name="Title 1">
            <a:extLst>
              <a:ext uri="{FF2B5EF4-FFF2-40B4-BE49-F238E27FC236}">
                <a16:creationId xmlns:a16="http://schemas.microsoft.com/office/drawing/2014/main" id="{CF60E2A5-9991-4E8F-AB0C-08BAAABC07F4}"/>
              </a:ext>
            </a:extLst>
          </p:cNvPr>
          <p:cNvSpPr txBox="1">
            <a:spLocks/>
          </p:cNvSpPr>
          <p:nvPr/>
        </p:nvSpPr>
        <p:spPr>
          <a:xfrm>
            <a:off x="2678113" y="1453491"/>
            <a:ext cx="9749311" cy="580345"/>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lv-LV" dirty="0" err="1"/>
              <a:t>Content</a:t>
            </a:r>
            <a:endParaRPr lang="en-US" dirty="0"/>
          </a:p>
        </p:txBody>
      </p:sp>
    </p:spTree>
    <p:extLst>
      <p:ext uri="{BB962C8B-B14F-4D97-AF65-F5344CB8AC3E}">
        <p14:creationId xmlns:p14="http://schemas.microsoft.com/office/powerpoint/2010/main" val="121288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C84B25C-6A6C-4697-BDCD-693004152901}"/>
              </a:ext>
            </a:extLst>
          </p:cNvPr>
          <p:cNvSpPr>
            <a:spLocks noGrp="1"/>
          </p:cNvSpPr>
          <p:nvPr>
            <p:ph type="body" sz="quarter" idx="14"/>
          </p:nvPr>
        </p:nvSpPr>
        <p:spPr>
          <a:xfrm>
            <a:off x="1295398" y="2021303"/>
            <a:ext cx="9105902" cy="3390900"/>
          </a:xfrm>
        </p:spPr>
        <p:txBody>
          <a:bodyPr>
            <a:normAutofit fontScale="92500" lnSpcReduction="10000"/>
          </a:bodyPr>
          <a:lstStyle/>
          <a:p>
            <a:pPr marL="285750" indent="-285750" algn="just">
              <a:buFont typeface="Wingdings" panose="05000000000000000000" pitchFamily="2" charset="2"/>
              <a:buChar char="ü"/>
            </a:pPr>
            <a:r>
              <a:rPr lang="lv-LV" sz="2600" dirty="0">
                <a:solidFill>
                  <a:srgbClr val="643CBE"/>
                </a:solidFill>
              </a:rPr>
              <a:t>e</a:t>
            </a:r>
            <a:r>
              <a:rPr lang="en-US" sz="2600" dirty="0" err="1">
                <a:solidFill>
                  <a:srgbClr val="643CBE"/>
                </a:solidFill>
              </a:rPr>
              <a:t>xplain</a:t>
            </a:r>
            <a:r>
              <a:rPr lang="en-US" sz="2600" dirty="0">
                <a:solidFill>
                  <a:srgbClr val="643CBE"/>
                </a:solidFill>
              </a:rPr>
              <a:t>, how blockchain technology protects our data from counterfeiting;</a:t>
            </a:r>
          </a:p>
          <a:p>
            <a:pPr marL="285750" indent="-285750" algn="just">
              <a:buFont typeface="Wingdings" panose="05000000000000000000" pitchFamily="2" charset="2"/>
              <a:buChar char="ü"/>
            </a:pPr>
            <a:r>
              <a:rPr lang="lv-LV" sz="2600" dirty="0">
                <a:solidFill>
                  <a:srgbClr val="643CBE"/>
                </a:solidFill>
              </a:rPr>
              <a:t>e</a:t>
            </a:r>
            <a:r>
              <a:rPr lang="en-US" sz="2600" dirty="0" err="1">
                <a:solidFill>
                  <a:srgbClr val="643CBE"/>
                </a:solidFill>
              </a:rPr>
              <a:t>xplain</a:t>
            </a:r>
            <a:r>
              <a:rPr lang="en-US" sz="2600" dirty="0">
                <a:solidFill>
                  <a:srgbClr val="643CBE"/>
                </a:solidFill>
              </a:rPr>
              <a:t> the meaning of distributed database, HASH functions, blockchain fork and describe how blockchain technology provides data integrity;</a:t>
            </a:r>
          </a:p>
          <a:p>
            <a:pPr marL="285750" indent="-285750" algn="just">
              <a:buFont typeface="Wingdings" panose="05000000000000000000" pitchFamily="2" charset="2"/>
              <a:buChar char="ü"/>
            </a:pPr>
            <a:r>
              <a:rPr lang="lv-LV" sz="2600" dirty="0">
                <a:solidFill>
                  <a:srgbClr val="643CBE"/>
                </a:solidFill>
              </a:rPr>
              <a:t>c</a:t>
            </a:r>
            <a:r>
              <a:rPr lang="en-US" sz="2600" dirty="0" err="1">
                <a:solidFill>
                  <a:srgbClr val="643CBE"/>
                </a:solidFill>
              </a:rPr>
              <a:t>reate</a:t>
            </a:r>
            <a:r>
              <a:rPr lang="en-US" sz="2600" dirty="0">
                <a:solidFill>
                  <a:srgbClr val="643CBE"/>
                </a:solidFill>
              </a:rPr>
              <a:t> and use public and private encryption keys;</a:t>
            </a:r>
          </a:p>
          <a:p>
            <a:pPr marL="285750" indent="-285750" algn="just">
              <a:buFont typeface="Wingdings" panose="05000000000000000000" pitchFamily="2" charset="2"/>
              <a:buChar char="ü"/>
            </a:pPr>
            <a:r>
              <a:rPr lang="lv-LV" sz="2600" dirty="0">
                <a:solidFill>
                  <a:srgbClr val="643CBE"/>
                </a:solidFill>
              </a:rPr>
              <a:t>e</a:t>
            </a:r>
            <a:r>
              <a:rPr lang="en-US" sz="2600" dirty="0" err="1">
                <a:solidFill>
                  <a:srgbClr val="643CBE"/>
                </a:solidFill>
              </a:rPr>
              <a:t>xplain</a:t>
            </a:r>
            <a:r>
              <a:rPr lang="en-US" sz="2600" dirty="0">
                <a:solidFill>
                  <a:srgbClr val="643CBE"/>
                </a:solidFill>
              </a:rPr>
              <a:t> the meaning of digital identity and e-signature;</a:t>
            </a:r>
          </a:p>
          <a:p>
            <a:pPr marL="285750" indent="-285750" algn="just">
              <a:buFont typeface="Wingdings" panose="05000000000000000000" pitchFamily="2" charset="2"/>
              <a:buChar char="ü"/>
            </a:pPr>
            <a:r>
              <a:rPr lang="lv-LV" sz="2600" dirty="0">
                <a:solidFill>
                  <a:srgbClr val="643CBE"/>
                </a:solidFill>
              </a:rPr>
              <a:t>c</a:t>
            </a:r>
            <a:r>
              <a:rPr lang="en-US" sz="2600" dirty="0" err="1">
                <a:solidFill>
                  <a:srgbClr val="643CBE"/>
                </a:solidFill>
              </a:rPr>
              <a:t>ompare</a:t>
            </a:r>
            <a:r>
              <a:rPr lang="en-US" sz="2600" dirty="0">
                <a:solidFill>
                  <a:srgbClr val="643CBE"/>
                </a:solidFill>
              </a:rPr>
              <a:t> and </a:t>
            </a:r>
            <a:r>
              <a:rPr lang="en-US" sz="2600" dirty="0" err="1">
                <a:solidFill>
                  <a:srgbClr val="643CBE"/>
                </a:solidFill>
              </a:rPr>
              <a:t>analyse</a:t>
            </a:r>
            <a:r>
              <a:rPr lang="en-US" sz="2600" dirty="0">
                <a:solidFill>
                  <a:srgbClr val="643CBE"/>
                </a:solidFill>
              </a:rPr>
              <a:t> alternative authentication methods;</a:t>
            </a:r>
          </a:p>
          <a:p>
            <a:pPr marL="285750" indent="-285750" algn="just">
              <a:buFont typeface="Wingdings" panose="05000000000000000000" pitchFamily="2" charset="2"/>
              <a:buChar char="ü"/>
            </a:pPr>
            <a:r>
              <a:rPr lang="lv-LV" sz="2600" dirty="0">
                <a:solidFill>
                  <a:srgbClr val="643CBE"/>
                </a:solidFill>
              </a:rPr>
              <a:t>c</a:t>
            </a:r>
            <a:r>
              <a:rPr lang="en-US" sz="2600" dirty="0" err="1">
                <a:solidFill>
                  <a:srgbClr val="643CBE"/>
                </a:solidFill>
              </a:rPr>
              <a:t>lassify</a:t>
            </a:r>
            <a:r>
              <a:rPr lang="en-US" sz="2600" dirty="0">
                <a:solidFill>
                  <a:srgbClr val="643CBE"/>
                </a:solidFill>
              </a:rPr>
              <a:t> public and private blockchains.</a:t>
            </a:r>
          </a:p>
        </p:txBody>
      </p:sp>
      <p:sp>
        <p:nvSpPr>
          <p:cNvPr id="6" name="Text Placeholder 5">
            <a:extLst>
              <a:ext uri="{FF2B5EF4-FFF2-40B4-BE49-F238E27FC236}">
                <a16:creationId xmlns:a16="http://schemas.microsoft.com/office/drawing/2014/main" id="{5A503DE9-322B-46D2-B549-54D2C38101DF}"/>
              </a:ext>
            </a:extLst>
          </p:cNvPr>
          <p:cNvSpPr>
            <a:spLocks noGrp="1"/>
          </p:cNvSpPr>
          <p:nvPr>
            <p:ph type="body" sz="quarter" idx="15"/>
          </p:nvPr>
        </p:nvSpPr>
        <p:spPr>
          <a:xfrm>
            <a:off x="888999" y="751611"/>
            <a:ext cx="8275765" cy="580345"/>
          </a:xfrm>
        </p:spPr>
        <p:txBody>
          <a:bodyPr>
            <a:normAutofit fontScale="92500" lnSpcReduction="20000"/>
          </a:bodyPr>
          <a:lstStyle/>
          <a:p>
            <a:r>
              <a:rPr lang="lv-LV" dirty="0" err="1"/>
              <a:t>Desired</a:t>
            </a:r>
            <a:r>
              <a:rPr lang="lv-LV" dirty="0"/>
              <a:t> </a:t>
            </a:r>
            <a:r>
              <a:rPr lang="lv-LV" dirty="0" err="1"/>
              <a:t>result</a:t>
            </a:r>
            <a:endParaRPr lang="lv-LV" dirty="0"/>
          </a:p>
        </p:txBody>
      </p:sp>
      <p:sp>
        <p:nvSpPr>
          <p:cNvPr id="2" name="TextBox 1">
            <a:extLst>
              <a:ext uri="{FF2B5EF4-FFF2-40B4-BE49-F238E27FC236}">
                <a16:creationId xmlns:a16="http://schemas.microsoft.com/office/drawing/2014/main" id="{B3BA11B0-5E88-4733-87FD-45DBC860B20A}"/>
              </a:ext>
            </a:extLst>
          </p:cNvPr>
          <p:cNvSpPr txBox="1"/>
          <p:nvPr/>
        </p:nvSpPr>
        <p:spPr>
          <a:xfrm>
            <a:off x="888999" y="1331956"/>
            <a:ext cx="2590801" cy="523220"/>
          </a:xfrm>
          <a:prstGeom prst="rect">
            <a:avLst/>
          </a:prstGeom>
          <a:noFill/>
        </p:spPr>
        <p:txBody>
          <a:bodyPr wrap="square" rtlCol="0">
            <a:spAutoFit/>
          </a:bodyPr>
          <a:lstStyle/>
          <a:p>
            <a:r>
              <a:rPr lang="lv-LV" sz="2800" dirty="0" err="1">
                <a:solidFill>
                  <a:srgbClr val="643CBE"/>
                </a:solidFill>
              </a:rPr>
              <a:t>Ability</a:t>
            </a:r>
            <a:r>
              <a:rPr lang="lv-LV" sz="2800" dirty="0">
                <a:solidFill>
                  <a:srgbClr val="643CBE"/>
                </a:solidFill>
              </a:rPr>
              <a:t> to</a:t>
            </a:r>
            <a:r>
              <a:rPr lang="lv-LV" sz="2800" dirty="0"/>
              <a:t>:</a:t>
            </a:r>
          </a:p>
        </p:txBody>
      </p:sp>
    </p:spTree>
    <p:extLst>
      <p:ext uri="{BB962C8B-B14F-4D97-AF65-F5344CB8AC3E}">
        <p14:creationId xmlns:p14="http://schemas.microsoft.com/office/powerpoint/2010/main" val="1595612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a vietturis 3">
            <a:extLst>
              <a:ext uri="{FF2B5EF4-FFF2-40B4-BE49-F238E27FC236}">
                <a16:creationId xmlns:a16="http://schemas.microsoft.com/office/drawing/2014/main" id="{8AC799E9-924C-4F13-9B5F-3C6542C921CD}"/>
              </a:ext>
            </a:extLst>
          </p:cNvPr>
          <p:cNvSpPr>
            <a:spLocks noGrp="1"/>
          </p:cNvSpPr>
          <p:nvPr>
            <p:ph type="body" sz="quarter" idx="14"/>
          </p:nvPr>
        </p:nvSpPr>
        <p:spPr>
          <a:xfrm>
            <a:off x="1436912" y="2160823"/>
            <a:ext cx="8275765" cy="3462906"/>
          </a:xfrm>
        </p:spPr>
        <p:txBody>
          <a:bodyPr>
            <a:normAutofit/>
          </a:bodyPr>
          <a:lstStyle/>
          <a:p>
            <a:pPr marL="0" indent="0">
              <a:buNone/>
            </a:pPr>
            <a:r>
              <a:rPr lang="en-US" sz="2800" i="1" dirty="0"/>
              <a:t>Imagine you and I bet $50 on tomorrow’s weather in San Francisco. I bet it will be sunny, you that it will rain. Today we have three options to manage this transaction:</a:t>
            </a:r>
            <a:endParaRPr lang="lv-LV" sz="2800" i="1" dirty="0"/>
          </a:p>
          <a:p>
            <a:pPr marL="514350" indent="-514350">
              <a:buFont typeface="+mj-lt"/>
              <a:buAutoNum type="arabicParenR"/>
            </a:pPr>
            <a:r>
              <a:rPr lang="lv-LV" sz="2800" dirty="0" err="1"/>
              <a:t>we</a:t>
            </a:r>
            <a:r>
              <a:rPr lang="lv-LV" sz="2800" dirty="0"/>
              <a:t> </a:t>
            </a:r>
            <a:r>
              <a:rPr lang="lv-LV" sz="2800" dirty="0" err="1"/>
              <a:t>can</a:t>
            </a:r>
            <a:r>
              <a:rPr lang="lv-LV" sz="2800" dirty="0"/>
              <a:t> </a:t>
            </a:r>
            <a:r>
              <a:rPr lang="lv-LV" sz="2800" dirty="0" err="1"/>
              <a:t>trust</a:t>
            </a:r>
            <a:r>
              <a:rPr lang="lv-LV" sz="2800" dirty="0"/>
              <a:t> </a:t>
            </a:r>
            <a:r>
              <a:rPr lang="lv-LV" sz="2800" dirty="0" err="1"/>
              <a:t>each</a:t>
            </a:r>
            <a:r>
              <a:rPr lang="lv-LV" sz="2800" dirty="0"/>
              <a:t> </a:t>
            </a:r>
            <a:r>
              <a:rPr lang="lv-LV" sz="2800" dirty="0" err="1"/>
              <a:t>other</a:t>
            </a:r>
            <a:r>
              <a:rPr lang="lv-LV" sz="2800" dirty="0"/>
              <a:t>;</a:t>
            </a:r>
          </a:p>
          <a:p>
            <a:pPr marL="514350" indent="-514350">
              <a:buFont typeface="+mj-lt"/>
              <a:buAutoNum type="arabicParenR"/>
            </a:pPr>
            <a:r>
              <a:rPr lang="lv-LV" sz="2800" dirty="0" err="1"/>
              <a:t>we</a:t>
            </a:r>
            <a:r>
              <a:rPr lang="lv-LV" sz="2800" dirty="0"/>
              <a:t> </a:t>
            </a:r>
            <a:r>
              <a:rPr lang="lv-LV" sz="2800" dirty="0" err="1"/>
              <a:t>can</a:t>
            </a:r>
            <a:r>
              <a:rPr lang="lv-LV" sz="2800" dirty="0"/>
              <a:t> </a:t>
            </a:r>
            <a:r>
              <a:rPr lang="lv-LV" sz="2800" dirty="0" err="1"/>
              <a:t>turn</a:t>
            </a:r>
            <a:r>
              <a:rPr lang="lv-LV" sz="2800" dirty="0"/>
              <a:t> </a:t>
            </a:r>
            <a:r>
              <a:rPr lang="lv-LV" sz="2800" dirty="0" err="1"/>
              <a:t>the</a:t>
            </a:r>
            <a:r>
              <a:rPr lang="lv-LV" sz="2800" dirty="0"/>
              <a:t> bet </a:t>
            </a:r>
            <a:r>
              <a:rPr lang="lv-LV" sz="2800" dirty="0" err="1"/>
              <a:t>into</a:t>
            </a:r>
            <a:r>
              <a:rPr lang="lv-LV" sz="2800" dirty="0"/>
              <a:t> a </a:t>
            </a:r>
            <a:r>
              <a:rPr lang="lv-LV" sz="2800" dirty="0" err="1"/>
              <a:t>contract</a:t>
            </a:r>
            <a:r>
              <a:rPr lang="lv-LV" sz="2800" dirty="0"/>
              <a:t>;</a:t>
            </a:r>
          </a:p>
          <a:p>
            <a:pPr marL="514350" indent="-514350">
              <a:buFont typeface="+mj-lt"/>
              <a:buAutoNum type="arabicParenR"/>
            </a:pPr>
            <a:r>
              <a:rPr lang="lv-LV" sz="2800" dirty="0" err="1"/>
              <a:t>we</a:t>
            </a:r>
            <a:r>
              <a:rPr lang="lv-LV" sz="2800" dirty="0"/>
              <a:t> </a:t>
            </a:r>
            <a:r>
              <a:rPr lang="lv-LV" sz="2800" dirty="0" err="1"/>
              <a:t>can</a:t>
            </a:r>
            <a:r>
              <a:rPr lang="lv-LV" sz="2800" dirty="0"/>
              <a:t> </a:t>
            </a:r>
            <a:r>
              <a:rPr lang="lv-LV" sz="2800" dirty="0" err="1"/>
              <a:t>involve</a:t>
            </a:r>
            <a:r>
              <a:rPr lang="lv-LV" sz="2800" dirty="0"/>
              <a:t> </a:t>
            </a:r>
            <a:r>
              <a:rPr lang="lv-LV" sz="2800" dirty="0" err="1"/>
              <a:t>third</a:t>
            </a:r>
            <a:r>
              <a:rPr lang="lv-LV" sz="2800" dirty="0"/>
              <a:t> </a:t>
            </a:r>
            <a:r>
              <a:rPr lang="lv-LV" sz="2800" dirty="0" err="1"/>
              <a:t>party</a:t>
            </a:r>
            <a:r>
              <a:rPr lang="lv-LV" sz="2800" dirty="0"/>
              <a:t>.</a:t>
            </a:r>
          </a:p>
        </p:txBody>
      </p:sp>
      <p:sp>
        <p:nvSpPr>
          <p:cNvPr id="5" name="Teksta vietturis 4">
            <a:extLst>
              <a:ext uri="{FF2B5EF4-FFF2-40B4-BE49-F238E27FC236}">
                <a16:creationId xmlns:a16="http://schemas.microsoft.com/office/drawing/2014/main" id="{D58CC94A-5F32-4BD4-83E0-88786A4A4197}"/>
              </a:ext>
            </a:extLst>
          </p:cNvPr>
          <p:cNvSpPr>
            <a:spLocks noGrp="1"/>
          </p:cNvSpPr>
          <p:nvPr>
            <p:ph type="body" sz="quarter" idx="15"/>
          </p:nvPr>
        </p:nvSpPr>
        <p:spPr>
          <a:xfrm>
            <a:off x="825499" y="786841"/>
            <a:ext cx="8275765" cy="850762"/>
          </a:xfrm>
        </p:spPr>
        <p:txBody>
          <a:bodyPr>
            <a:normAutofit/>
          </a:bodyPr>
          <a:lstStyle/>
          <a:p>
            <a:r>
              <a:rPr lang="lv-LV" dirty="0" err="1"/>
              <a:t>How</a:t>
            </a:r>
            <a:r>
              <a:rPr lang="lv-LV" dirty="0"/>
              <a:t> </a:t>
            </a:r>
            <a:r>
              <a:rPr lang="lv-LV" dirty="0" err="1"/>
              <a:t>does</a:t>
            </a:r>
            <a:r>
              <a:rPr lang="lv-LV" dirty="0"/>
              <a:t> </a:t>
            </a:r>
            <a:r>
              <a:rPr lang="lv-LV" dirty="0" err="1"/>
              <a:t>the</a:t>
            </a:r>
            <a:r>
              <a:rPr lang="lv-LV" dirty="0"/>
              <a:t> </a:t>
            </a:r>
            <a:r>
              <a:rPr lang="lv-LV" dirty="0" err="1"/>
              <a:t>blockchain</a:t>
            </a:r>
            <a:r>
              <a:rPr lang="lv-LV" dirty="0"/>
              <a:t> </a:t>
            </a:r>
            <a:r>
              <a:rPr lang="lv-LV" dirty="0" err="1"/>
              <a:t>work</a:t>
            </a:r>
            <a:r>
              <a:rPr lang="lv-LV" dirty="0"/>
              <a:t>?</a:t>
            </a:r>
          </a:p>
        </p:txBody>
      </p:sp>
      <p:sp>
        <p:nvSpPr>
          <p:cNvPr id="6" name="TextBox 5">
            <a:extLst>
              <a:ext uri="{FF2B5EF4-FFF2-40B4-BE49-F238E27FC236}">
                <a16:creationId xmlns:a16="http://schemas.microsoft.com/office/drawing/2014/main" id="{FBBABEC0-5062-4387-804B-93DA7BC2E63C}"/>
              </a:ext>
            </a:extLst>
          </p:cNvPr>
          <p:cNvSpPr txBox="1"/>
          <p:nvPr/>
        </p:nvSpPr>
        <p:spPr>
          <a:xfrm>
            <a:off x="825499" y="1637603"/>
            <a:ext cx="2590801" cy="523220"/>
          </a:xfrm>
          <a:prstGeom prst="rect">
            <a:avLst/>
          </a:prstGeom>
          <a:noFill/>
        </p:spPr>
        <p:txBody>
          <a:bodyPr wrap="square" rtlCol="0">
            <a:spAutoFit/>
          </a:bodyPr>
          <a:lstStyle/>
          <a:p>
            <a:r>
              <a:rPr lang="lv-LV" sz="2800" dirty="0" err="1">
                <a:solidFill>
                  <a:srgbClr val="643CBE"/>
                </a:solidFill>
              </a:rPr>
              <a:t>Situation</a:t>
            </a:r>
            <a:r>
              <a:rPr lang="lv-LV" sz="2800" dirty="0"/>
              <a:t>:</a:t>
            </a:r>
          </a:p>
        </p:txBody>
      </p:sp>
    </p:spTree>
    <p:extLst>
      <p:ext uri="{BB962C8B-B14F-4D97-AF65-F5344CB8AC3E}">
        <p14:creationId xmlns:p14="http://schemas.microsoft.com/office/powerpoint/2010/main" val="213580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a vietturis 1">
            <a:extLst>
              <a:ext uri="{FF2B5EF4-FFF2-40B4-BE49-F238E27FC236}">
                <a16:creationId xmlns:a16="http://schemas.microsoft.com/office/drawing/2014/main" id="{8DE4B86D-77B4-4E64-8C7D-4155A39794C1}"/>
              </a:ext>
            </a:extLst>
          </p:cNvPr>
          <p:cNvSpPr>
            <a:spLocks noGrp="1"/>
          </p:cNvSpPr>
          <p:nvPr>
            <p:ph type="body" sz="quarter" idx="14"/>
          </p:nvPr>
        </p:nvSpPr>
        <p:spPr>
          <a:xfrm>
            <a:off x="924339" y="2217418"/>
            <a:ext cx="9720944" cy="2635198"/>
          </a:xfrm>
        </p:spPr>
        <p:txBody>
          <a:bodyPr>
            <a:normAutofit/>
          </a:bodyPr>
          <a:lstStyle/>
          <a:p>
            <a:pPr marL="0" indent="0" algn="just">
              <a:buNone/>
            </a:pPr>
            <a:r>
              <a:rPr lang="en-US" sz="2400" b="1" dirty="0"/>
              <a:t>Neither trust nor contract is an optimal solution</a:t>
            </a:r>
            <a:r>
              <a:rPr lang="lv-LV" sz="2400" b="1" dirty="0"/>
              <a:t>.</a:t>
            </a:r>
          </a:p>
          <a:p>
            <a:pPr marL="0" indent="0" algn="just">
              <a:buNone/>
            </a:pPr>
            <a:r>
              <a:rPr lang="en-US" sz="2400" dirty="0"/>
              <a:t>Blockchain allows us to write a few lines of code, a program running on the blockchain, to which both of us send $50</a:t>
            </a:r>
            <a:r>
              <a:rPr lang="lv-LV" sz="2400" dirty="0"/>
              <a:t>. </a:t>
            </a:r>
          </a:p>
          <a:p>
            <a:pPr marL="0" indent="0" algn="just">
              <a:buNone/>
            </a:pPr>
            <a:r>
              <a:rPr lang="en-US" sz="2400" dirty="0"/>
              <a:t>This program will keep the $100 safe and check tomorrow’s weather automatically on several data sources. Sunny or rainy, it will automatically transfer the whole amount to the winner</a:t>
            </a:r>
            <a:r>
              <a:rPr lang="lv-LV" sz="2400" dirty="0"/>
              <a:t>.</a:t>
            </a:r>
          </a:p>
        </p:txBody>
      </p:sp>
      <p:sp>
        <p:nvSpPr>
          <p:cNvPr id="3" name="Teksta vietturis 2">
            <a:extLst>
              <a:ext uri="{FF2B5EF4-FFF2-40B4-BE49-F238E27FC236}">
                <a16:creationId xmlns:a16="http://schemas.microsoft.com/office/drawing/2014/main" id="{5258CF59-8789-4AEA-9FE2-E634024359A2}"/>
              </a:ext>
            </a:extLst>
          </p:cNvPr>
          <p:cNvSpPr>
            <a:spLocks noGrp="1"/>
          </p:cNvSpPr>
          <p:nvPr>
            <p:ph type="body" sz="quarter" idx="15"/>
          </p:nvPr>
        </p:nvSpPr>
        <p:spPr>
          <a:xfrm>
            <a:off x="924339" y="1341591"/>
            <a:ext cx="9601202" cy="1033165"/>
          </a:xfrm>
        </p:spPr>
        <p:txBody>
          <a:bodyPr>
            <a:normAutofit/>
          </a:bodyPr>
          <a:lstStyle/>
          <a:p>
            <a:r>
              <a:rPr lang="lv-LV" dirty="0" err="1"/>
              <a:t>How</a:t>
            </a:r>
            <a:r>
              <a:rPr lang="lv-LV" dirty="0"/>
              <a:t> </a:t>
            </a:r>
            <a:r>
              <a:rPr lang="lv-LV" dirty="0" err="1"/>
              <a:t>does</a:t>
            </a:r>
            <a:r>
              <a:rPr lang="lv-LV" dirty="0"/>
              <a:t> </a:t>
            </a:r>
            <a:r>
              <a:rPr lang="lv-LV" dirty="0" err="1"/>
              <a:t>the</a:t>
            </a:r>
            <a:r>
              <a:rPr lang="lv-LV" dirty="0"/>
              <a:t> </a:t>
            </a:r>
            <a:r>
              <a:rPr lang="lv-LV" dirty="0" err="1"/>
              <a:t>blockchain</a:t>
            </a:r>
            <a:r>
              <a:rPr lang="lv-LV" dirty="0"/>
              <a:t> </a:t>
            </a:r>
            <a:r>
              <a:rPr lang="lv-LV" dirty="0" err="1"/>
              <a:t>work</a:t>
            </a:r>
            <a:r>
              <a:rPr lang="lv-LV" dirty="0"/>
              <a:t>? (2)</a:t>
            </a:r>
          </a:p>
        </p:txBody>
      </p:sp>
    </p:spTree>
    <p:extLst>
      <p:ext uri="{BB962C8B-B14F-4D97-AF65-F5344CB8AC3E}">
        <p14:creationId xmlns:p14="http://schemas.microsoft.com/office/powerpoint/2010/main" val="3650997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3">
            <a:extLst>
              <a:ext uri="{FF2B5EF4-FFF2-40B4-BE49-F238E27FC236}">
                <a16:creationId xmlns:a16="http://schemas.microsoft.com/office/drawing/2014/main" id="{7ABD4DE0-1F69-4279-BC65-1E1ECDBE25F0}"/>
              </a:ext>
            </a:extLst>
          </p:cNvPr>
          <p:cNvSpPr txBox="1">
            <a:spLocks/>
          </p:cNvSpPr>
          <p:nvPr/>
        </p:nvSpPr>
        <p:spPr>
          <a:xfrm>
            <a:off x="1136374" y="2941111"/>
            <a:ext cx="10515600" cy="694143"/>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dirty="0" err="1"/>
              <a:t>Tasks</a:t>
            </a:r>
            <a:r>
              <a:rPr lang="lv-LV" dirty="0"/>
              <a:t> </a:t>
            </a:r>
            <a:r>
              <a:rPr lang="lv-LV" dirty="0">
                <a:hlinkClick r:id="rId3"/>
              </a:rPr>
              <a:t>platform.blocks.ase.ro</a:t>
            </a:r>
            <a:endParaRPr lang="lv-LV" dirty="0"/>
          </a:p>
        </p:txBody>
      </p:sp>
    </p:spTree>
    <p:extLst>
      <p:ext uri="{BB962C8B-B14F-4D97-AF65-F5344CB8AC3E}">
        <p14:creationId xmlns:p14="http://schemas.microsoft.com/office/powerpoint/2010/main" val="426531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3E37383A-7EB6-4C76-818F-5A3F04267EA1}"/>
              </a:ext>
            </a:extLst>
          </p:cNvPr>
          <p:cNvSpPr>
            <a:spLocks noGrp="1"/>
          </p:cNvSpPr>
          <p:nvPr>
            <p:ph type="ctrTitle"/>
          </p:nvPr>
        </p:nvSpPr>
        <p:spPr>
          <a:xfrm>
            <a:off x="1970315" y="2088680"/>
            <a:ext cx="8251370" cy="1500105"/>
          </a:xfrm>
        </p:spPr>
        <p:txBody>
          <a:bodyPr/>
          <a:lstStyle/>
          <a:p>
            <a:pPr algn="ctr"/>
            <a:r>
              <a:rPr lang="lv-LV" dirty="0" err="1"/>
              <a:t>Thank</a:t>
            </a:r>
            <a:r>
              <a:rPr lang="lv-LV" dirty="0"/>
              <a:t> </a:t>
            </a:r>
            <a:r>
              <a:rPr lang="lv-LV" dirty="0" err="1"/>
              <a:t>you</a:t>
            </a:r>
            <a:r>
              <a:rPr lang="lv-LV" dirty="0"/>
              <a:t>!</a:t>
            </a:r>
          </a:p>
        </p:txBody>
      </p:sp>
    </p:spTree>
    <p:extLst>
      <p:ext uri="{BB962C8B-B14F-4D97-AF65-F5344CB8AC3E}">
        <p14:creationId xmlns:p14="http://schemas.microsoft.com/office/powerpoint/2010/main" val="2413080657"/>
      </p:ext>
    </p:extLst>
  </p:cSld>
  <p:clrMapOvr>
    <a:masterClrMapping/>
  </p:clrMapOvr>
</p:sld>
</file>

<file path=ppt/theme/theme1.xml><?xml version="1.0" encoding="utf-8"?>
<a:theme xmlns:a="http://schemas.openxmlformats.org/drawingml/2006/main" name="Dizains2">
  <a:themeElements>
    <a:clrScheme name="Klasika">
      <a:dk1>
        <a:srgbClr val="333333"/>
      </a:dk1>
      <a:lt1>
        <a:srgbClr val="FFFFFF"/>
      </a:lt1>
      <a:dk2>
        <a:srgbClr val="643CBE"/>
      </a:dk2>
      <a:lt2>
        <a:srgbClr val="FFFFFF"/>
      </a:lt2>
      <a:accent1>
        <a:srgbClr val="643CBE"/>
      </a:accent1>
      <a:accent2>
        <a:srgbClr val="69C7AF"/>
      </a:accent2>
      <a:accent3>
        <a:srgbClr val="B6C5E9"/>
      </a:accent3>
      <a:accent4>
        <a:srgbClr val="F6EAAE"/>
      </a:accent4>
      <a:accent5>
        <a:srgbClr val="A9569B"/>
      </a:accent5>
      <a:accent6>
        <a:srgbClr val="EA6B83"/>
      </a:accent6>
      <a:hlink>
        <a:srgbClr val="00B0F0"/>
      </a:hlink>
      <a:folHlink>
        <a:srgbClr val="0070C0"/>
      </a:folHlink>
    </a:clrScheme>
    <a:fontScheme name="BDA-basic">
      <a:majorFont>
        <a:latin typeface="Raleway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izains2" id="{5137F38D-0220-4CCA-901D-5162DDDB09F0}" vid="{D2CB4CBC-221E-4507-804A-EA71EE85A355}"/>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6F21204CAD3041B3D4AAF1967E05F0" ma:contentTypeVersion="8" ma:contentTypeDescription="Create a new document." ma:contentTypeScope="" ma:versionID="1076a5b91f9739f61ab1407d00c1933d">
  <xsd:schema xmlns:xsd="http://www.w3.org/2001/XMLSchema" xmlns:xs="http://www.w3.org/2001/XMLSchema" xmlns:p="http://schemas.microsoft.com/office/2006/metadata/properties" xmlns:ns2="0d668201-9c4f-4eb6-8a22-944735530268" targetNamespace="http://schemas.microsoft.com/office/2006/metadata/properties" ma:root="true" ma:fieldsID="1ec42a2c640ab825be0c1fe0d58ad7f9" ns2:_="">
    <xsd:import namespace="0d668201-9c4f-4eb6-8a22-94473553026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668201-9c4f-4eb6-8a22-9447355302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A4FBB3-22E4-4703-AFC3-970E650227CC}">
  <ds:schemaRefs>
    <ds:schemaRef ds:uri="http://schemas.microsoft.com/sharepoint/v3/contenttype/forms"/>
  </ds:schemaRefs>
</ds:datastoreItem>
</file>

<file path=customXml/itemProps2.xml><?xml version="1.0" encoding="utf-8"?>
<ds:datastoreItem xmlns:ds="http://schemas.openxmlformats.org/officeDocument/2006/customXml" ds:itemID="{6F67C1BC-2290-4C8E-86BD-DE82A0D618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668201-9c4f-4eb6-8a22-944735530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6DB13B-B4EC-4B18-88CA-40D44609CB7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Dizains2</Template>
  <TotalTime>188</TotalTime>
  <Words>787</Words>
  <Application>Microsoft Office PowerPoint</Application>
  <PresentationFormat>Widescreen</PresentationFormat>
  <Paragraphs>50</Paragraphs>
  <Slides>7</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Helvetica</vt:lpstr>
      <vt:lpstr>Open Sans</vt:lpstr>
      <vt:lpstr>Raleway</vt:lpstr>
      <vt:lpstr>Raleway Black</vt:lpstr>
      <vt:lpstr>Roboto</vt:lpstr>
      <vt:lpstr>Webdings</vt:lpstr>
      <vt:lpstr>Wingdings</vt:lpstr>
      <vt:lpstr>Dizains2</vt:lpstr>
      <vt:lpstr>How blockchain technology works and how can it be used in data protection and storing?</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Vitnija Kokoreviča</dc:creator>
  <cp:lastModifiedBy>Elīna Plāne</cp:lastModifiedBy>
  <cp:revision>24</cp:revision>
  <dcterms:created xsi:type="dcterms:W3CDTF">2021-05-27T12:47:20Z</dcterms:created>
  <dcterms:modified xsi:type="dcterms:W3CDTF">2021-06-14T09:21:33Z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0x010100916F21204CAD3041B3D4AAF1967E05F0</vt:lpwstr>
  </property>
</Properties>
</file>