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78" r:id="rId6"/>
    <p:sldId id="271" r:id="rId7"/>
    <p:sldId id="279" r:id="rId8"/>
    <p:sldId id="280" r:id="rId9"/>
    <p:sldId id="286" r:id="rId10"/>
    <p:sldId id="282" r:id="rId11"/>
    <p:sldId id="284" r:id="rId12"/>
    <p:sldId id="301"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259" autoAdjust="0"/>
  </p:normalViewPr>
  <p:slideViewPr>
    <p:cSldViewPr snapToGrid="0">
      <p:cViewPr varScale="1">
        <p:scale>
          <a:sx n="47" d="100"/>
          <a:sy n="47" d="100"/>
        </p:scale>
        <p:origin x="13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F8077-388C-4672-8FD5-3BAE4F74E2D6}" type="datetimeFigureOut">
              <a:rPr lang="lv-LV" smtClean="0"/>
              <a:t>15.06.2021</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8CC6C-DE29-4B82-82A8-D7974B8E85B2}" type="slidenum">
              <a:rPr lang="lv-LV" smtClean="0"/>
              <a:t>‹#›</a:t>
            </a:fld>
            <a:endParaRPr lang="lv-LV"/>
          </a:p>
        </p:txBody>
      </p:sp>
    </p:spTree>
    <p:extLst>
      <p:ext uri="{BB962C8B-B14F-4D97-AF65-F5344CB8AC3E}">
        <p14:creationId xmlns:p14="http://schemas.microsoft.com/office/powerpoint/2010/main" val="1546371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implilearn.com/tutorials/blockchain-tutorial/what-is-smart-contract%3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cademy.binance.com/en/articles/what-are-smart-contracts%3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err="1"/>
              <a:t>Introduce</a:t>
            </a:r>
            <a:r>
              <a:rPr lang="lv-LV" dirty="0"/>
              <a:t> students </a:t>
            </a:r>
            <a:r>
              <a:rPr lang="lv-LV" dirty="0" err="1"/>
              <a:t>with</a:t>
            </a:r>
            <a:r>
              <a:rPr lang="lv-LV" dirty="0"/>
              <a:t> </a:t>
            </a:r>
            <a:r>
              <a:rPr lang="lv-LV" dirty="0" err="1"/>
              <a:t>main</a:t>
            </a:r>
            <a:r>
              <a:rPr lang="lv-LV" dirty="0"/>
              <a:t> </a:t>
            </a:r>
            <a:r>
              <a:rPr lang="lv-LV" dirty="0" err="1"/>
              <a:t>goals</a:t>
            </a:r>
            <a:r>
              <a:rPr lang="lv-LV" dirty="0"/>
              <a:t> </a:t>
            </a:r>
            <a:r>
              <a:rPr lang="lv-LV" dirty="0" err="1"/>
              <a:t>of</a:t>
            </a:r>
            <a:r>
              <a:rPr lang="lv-LV" dirty="0"/>
              <a:t> </a:t>
            </a:r>
            <a:r>
              <a:rPr lang="lv-LV" dirty="0" err="1"/>
              <a:t>chapter</a:t>
            </a:r>
            <a:endParaRPr lang="lv-LV" dirty="0"/>
          </a:p>
          <a:p>
            <a:endParaRPr lang="lv-LV" dirty="0"/>
          </a:p>
          <a:p>
            <a:endParaRPr lang="lv-LV" dirty="0"/>
          </a:p>
        </p:txBody>
      </p:sp>
      <p:sp>
        <p:nvSpPr>
          <p:cNvPr id="4" name="Slaida numura vietturis 3"/>
          <p:cNvSpPr>
            <a:spLocks noGrp="1"/>
          </p:cNvSpPr>
          <p:nvPr>
            <p:ph type="sldNum" sz="quarter" idx="5"/>
          </p:nvPr>
        </p:nvSpPr>
        <p:spPr/>
        <p:txBody>
          <a:bodyPr/>
          <a:lstStyle/>
          <a:p>
            <a:fld id="{B418CC6C-DE29-4B82-82A8-D7974B8E85B2}" type="slidenum">
              <a:rPr lang="lv-LV" smtClean="0"/>
              <a:t>3</a:t>
            </a:fld>
            <a:endParaRPr lang="lv-LV"/>
          </a:p>
        </p:txBody>
      </p:sp>
    </p:spTree>
    <p:extLst>
      <p:ext uri="{BB962C8B-B14F-4D97-AF65-F5344CB8AC3E}">
        <p14:creationId xmlns:p14="http://schemas.microsoft.com/office/powerpoint/2010/main" val="445173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3 min</a:t>
            </a:r>
          </a:p>
          <a:p>
            <a:r>
              <a:rPr lang="lv-LV" dirty="0" err="1"/>
              <a:t>Introduce</a:t>
            </a:r>
            <a:r>
              <a:rPr lang="lv-LV" dirty="0"/>
              <a:t> students </a:t>
            </a:r>
            <a:r>
              <a:rPr lang="lv-LV" dirty="0" err="1"/>
              <a:t>with</a:t>
            </a:r>
            <a:r>
              <a:rPr lang="lv-LV" dirty="0"/>
              <a:t> </a:t>
            </a:r>
            <a:r>
              <a:rPr lang="lv-LV" dirty="0" err="1"/>
              <a:t>history</a:t>
            </a:r>
            <a:r>
              <a:rPr lang="lv-LV" dirty="0"/>
              <a:t> </a:t>
            </a:r>
            <a:r>
              <a:rPr lang="lv-LV" dirty="0" err="1"/>
              <a:t>of</a:t>
            </a:r>
            <a:r>
              <a:rPr lang="lv-LV" dirty="0"/>
              <a:t> </a:t>
            </a:r>
            <a:r>
              <a:rPr lang="lv-LV" dirty="0" err="1"/>
              <a:t>smart</a:t>
            </a:r>
            <a:r>
              <a:rPr lang="lv-LV" dirty="0"/>
              <a:t> </a:t>
            </a:r>
            <a:r>
              <a:rPr lang="lv-LV" dirty="0" err="1"/>
              <a:t>contracts</a:t>
            </a:r>
            <a:r>
              <a:rPr lang="lv-LV" dirty="0"/>
              <a:t>.</a:t>
            </a:r>
          </a:p>
          <a:p>
            <a:r>
              <a:rPr lang="lv-LV" dirty="0" err="1"/>
              <a:t>Who</a:t>
            </a:r>
            <a:r>
              <a:rPr lang="lv-LV" dirty="0"/>
              <a:t>? </a:t>
            </a:r>
            <a:r>
              <a:rPr lang="lv-LV" dirty="0" err="1"/>
              <a:t>When</a:t>
            </a:r>
            <a:r>
              <a:rPr lang="lv-LV" dirty="0"/>
              <a:t>? </a:t>
            </a:r>
            <a:r>
              <a:rPr lang="lv-LV" dirty="0" err="1"/>
              <a:t>Why</a:t>
            </a:r>
            <a:r>
              <a:rPr lang="lv-LV" dirty="0"/>
              <a:t>?</a:t>
            </a:r>
          </a:p>
          <a:p>
            <a:endParaRPr lang="lv-LV" dirty="0"/>
          </a:p>
          <a:p>
            <a:r>
              <a:rPr lang="en-US" dirty="0"/>
              <a:t>Smart contracts were first described by </a:t>
            </a:r>
            <a:r>
              <a:rPr lang="en-US" b="1" dirty="0"/>
              <a:t>Nick Szabo</a:t>
            </a:r>
            <a:r>
              <a:rPr lang="en-US" dirty="0"/>
              <a:t>, a computer scientist and cryptographer, in 1996. Over the course of several years, Szabo reworked the concept and released several publications, where he described the concept of establishing contract law related business practices through the design of electronic commerce protocols between strangers on the Internet.</a:t>
            </a:r>
          </a:p>
          <a:p>
            <a:endParaRPr lang="en-US" dirty="0"/>
          </a:p>
          <a:p>
            <a:r>
              <a:rPr lang="en-US" dirty="0"/>
              <a:t>However, the implementation of smart contracts did not happen until 2009, when the first cryptocurrency Bitcoin appeared along with its Blockchain, which finally provided a suitable environment for smart contracts. Interestingly enough, Nick Szabo designed a mechanism for a decentralized digital currency called Bit Gold in 1998. It was never implemented, but it already had many of the features that Bitcoin boasted about 10 years later.</a:t>
            </a:r>
          </a:p>
          <a:p>
            <a:endParaRPr lang="en-US" dirty="0"/>
          </a:p>
          <a:p>
            <a:r>
              <a:rPr lang="en-US" dirty="0"/>
              <a:t>These days, smart contracts are mainly associated with cryptocurrencies. Moreover, it is fair to say that one could not exist without the other, and vice versa, as decentralized cryptocurrency protocols are essentially smart contracts with decentralized security and encryption. They are widely used in most of the currently existing cryptocurrency networks and are the prominent and one of the most hyped features of Ethereum.</a:t>
            </a:r>
            <a:endParaRPr lang="lv-LV" dirty="0"/>
          </a:p>
          <a:p>
            <a:endParaRPr lang="lv-LV" dirty="0"/>
          </a:p>
          <a:p>
            <a:r>
              <a:rPr lang="lv-LV" dirty="0" err="1"/>
              <a:t>Source</a:t>
            </a:r>
            <a:r>
              <a:rPr lang="lv-LV" dirty="0"/>
              <a:t>:</a:t>
            </a:r>
          </a:p>
          <a:p>
            <a:r>
              <a:rPr lang="lv-LV" dirty="0" err="1"/>
              <a:t>Cointelegraph</a:t>
            </a:r>
            <a:r>
              <a:rPr lang="lv-LV" dirty="0"/>
              <a:t>. 2020. </a:t>
            </a:r>
            <a:r>
              <a:rPr lang="lv-LV" dirty="0" err="1"/>
              <a:t>What</a:t>
            </a:r>
            <a:r>
              <a:rPr lang="lv-LV" dirty="0"/>
              <a:t> </a:t>
            </a:r>
            <a:r>
              <a:rPr lang="lv-LV" dirty="0" err="1"/>
              <a:t>Are</a:t>
            </a:r>
            <a:r>
              <a:rPr lang="lv-LV" dirty="0"/>
              <a:t> </a:t>
            </a:r>
            <a:r>
              <a:rPr lang="lv-LV" dirty="0" err="1"/>
              <a:t>Smart</a:t>
            </a:r>
            <a:r>
              <a:rPr lang="lv-LV" dirty="0"/>
              <a:t> </a:t>
            </a:r>
            <a:r>
              <a:rPr lang="lv-LV" dirty="0" err="1"/>
              <a:t>Contracts</a:t>
            </a:r>
            <a:r>
              <a:rPr lang="lv-LV" dirty="0"/>
              <a:t>? </a:t>
            </a:r>
            <a:r>
              <a:rPr lang="lv-LV" dirty="0" err="1"/>
              <a:t>Guide</a:t>
            </a:r>
            <a:r>
              <a:rPr lang="lv-LV" dirty="0"/>
              <a:t> </a:t>
            </a:r>
            <a:r>
              <a:rPr lang="lv-LV" dirty="0" err="1"/>
              <a:t>For</a:t>
            </a:r>
            <a:r>
              <a:rPr lang="lv-LV" dirty="0"/>
              <a:t> </a:t>
            </a:r>
            <a:r>
              <a:rPr lang="lv-LV" dirty="0" err="1"/>
              <a:t>Beginners</a:t>
            </a:r>
            <a:r>
              <a:rPr lang="lv-LV" dirty="0"/>
              <a:t>. [</a:t>
            </a:r>
            <a:r>
              <a:rPr lang="lv-LV" dirty="0" err="1"/>
              <a:t>online</a:t>
            </a:r>
            <a:r>
              <a:rPr lang="lv-LV" dirty="0"/>
              <a:t>] </a:t>
            </a:r>
            <a:r>
              <a:rPr lang="lv-LV" dirty="0" err="1"/>
              <a:t>Available</a:t>
            </a:r>
            <a:r>
              <a:rPr lang="lv-LV" dirty="0"/>
              <a:t> </a:t>
            </a:r>
            <a:r>
              <a:rPr lang="lv-LV" dirty="0" err="1"/>
              <a:t>at</a:t>
            </a:r>
            <a:r>
              <a:rPr lang="lv-LV" dirty="0"/>
              <a:t>: &lt;https://cointelegraph.com/ethereum-for-beginners/what-are-smart-contracts-guide-for-beginners&gt;; [</a:t>
            </a:r>
            <a:r>
              <a:rPr lang="lv-LV" dirty="0" err="1"/>
              <a:t>Accessed</a:t>
            </a:r>
            <a:r>
              <a:rPr lang="lv-LV" dirty="0"/>
              <a:t> 26 </a:t>
            </a:r>
            <a:r>
              <a:rPr lang="lv-LV" dirty="0" err="1"/>
              <a:t>November</a:t>
            </a:r>
            <a:r>
              <a:rPr lang="lv-LV" dirty="0"/>
              <a:t> 2020].</a:t>
            </a:r>
          </a:p>
        </p:txBody>
      </p:sp>
      <p:sp>
        <p:nvSpPr>
          <p:cNvPr id="4" name="Slaida numura vietturis 3"/>
          <p:cNvSpPr>
            <a:spLocks noGrp="1"/>
          </p:cNvSpPr>
          <p:nvPr>
            <p:ph type="sldNum" sz="quarter" idx="5"/>
          </p:nvPr>
        </p:nvSpPr>
        <p:spPr/>
        <p:txBody>
          <a:bodyPr/>
          <a:lstStyle/>
          <a:p>
            <a:fld id="{B418CC6C-DE29-4B82-82A8-D7974B8E85B2}" type="slidenum">
              <a:rPr lang="lv-LV" smtClean="0"/>
              <a:t>4</a:t>
            </a:fld>
            <a:endParaRPr lang="lv-LV"/>
          </a:p>
        </p:txBody>
      </p:sp>
    </p:spTree>
    <p:extLst>
      <p:ext uri="{BB962C8B-B14F-4D97-AF65-F5344CB8AC3E}">
        <p14:creationId xmlns:p14="http://schemas.microsoft.com/office/powerpoint/2010/main" val="1594913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l"/>
            <a:r>
              <a:rPr lang="lv-LV" b="0" i="0" dirty="0">
                <a:solidFill>
                  <a:srgbClr val="373A3C"/>
                </a:solidFill>
                <a:effectLst/>
                <a:latin typeface="Helvetica" panose="020B0604020202020204" pitchFamily="34" charset="0"/>
              </a:rPr>
              <a:t>6 min</a:t>
            </a:r>
          </a:p>
          <a:p>
            <a:pPr algn="l"/>
            <a:r>
              <a:rPr lang="lv-LV" b="0" i="0" dirty="0" err="1">
                <a:solidFill>
                  <a:srgbClr val="373A3C"/>
                </a:solidFill>
                <a:effectLst/>
                <a:latin typeface="Helvetica" panose="020B0604020202020204" pitchFamily="34" charset="0"/>
              </a:rPr>
              <a:t>Definition</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of</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smart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contract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How</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blockchain</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technology</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is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connected</a:t>
            </a:r>
            <a:r>
              <a:rPr lang="lv-LV" b="0" i="0" dirty="0">
                <a:solidFill>
                  <a:srgbClr val="373A3C"/>
                </a:solidFill>
                <a:effectLst/>
                <a:latin typeface="Helvetica" panose="020B0604020202020204" pitchFamily="34" charset="0"/>
              </a:rPr>
              <a:t> to </a:t>
            </a:r>
            <a:r>
              <a:rPr lang="lv-LV" b="0" i="0" dirty="0" err="1">
                <a:solidFill>
                  <a:srgbClr val="373A3C"/>
                </a:solidFill>
                <a:effectLst/>
                <a:latin typeface="Helvetica" panose="020B0604020202020204" pitchFamily="34" charset="0"/>
              </a:rPr>
              <a:t>smart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contract</a:t>
            </a:r>
            <a:r>
              <a:rPr lang="lv-LV" b="0" i="0" dirty="0">
                <a:solidFill>
                  <a:srgbClr val="373A3C"/>
                </a:solidFill>
                <a:effectLst/>
                <a:latin typeface="Helvetica" panose="020B0604020202020204" pitchFamily="34" charset="0"/>
              </a:rPr>
              <a:t>? </a:t>
            </a:r>
          </a:p>
          <a:p>
            <a:pPr algn="l"/>
            <a:r>
              <a:rPr lang="lv-LV" b="0" i="0" dirty="0" err="1">
                <a:solidFill>
                  <a:srgbClr val="373A3C"/>
                </a:solidFill>
                <a:effectLst/>
                <a:latin typeface="Helvetica" panose="020B0604020202020204" pitchFamily="34" charset="0"/>
              </a:rPr>
              <a:t>Ask</a:t>
            </a:r>
            <a:r>
              <a:rPr lang="lv-LV" b="0" i="0" dirty="0">
                <a:solidFill>
                  <a:srgbClr val="373A3C"/>
                </a:solidFill>
                <a:effectLst/>
                <a:latin typeface="Helvetica" panose="020B0604020202020204" pitchFamily="34" charset="0"/>
              </a:rPr>
              <a:t> students to </a:t>
            </a:r>
            <a:r>
              <a:rPr lang="lv-LV" b="0" i="0" dirty="0" err="1">
                <a:solidFill>
                  <a:srgbClr val="373A3C"/>
                </a:solidFill>
                <a:effectLst/>
                <a:latin typeface="Helvetica" panose="020B0604020202020204" pitchFamily="34" charset="0"/>
              </a:rPr>
              <a:t>name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some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of</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the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keywords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that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characterizes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smart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contracts</a:t>
            </a:r>
            <a:r>
              <a:rPr lang="lv-LV" b="0" i="0" dirty="0">
                <a:solidFill>
                  <a:srgbClr val="373A3C"/>
                </a:solidFill>
                <a:effectLst/>
                <a:latin typeface="Helvetica" panose="020B0604020202020204" pitchFamily="34" charset="0"/>
              </a:rPr>
              <a:t>.</a:t>
            </a:r>
          </a:p>
          <a:p>
            <a:pPr algn="l"/>
            <a:r>
              <a:rPr lang="lv-LV" b="0" i="0" dirty="0" err="1">
                <a:solidFill>
                  <a:srgbClr val="373A3C"/>
                </a:solidFill>
                <a:effectLst/>
                <a:latin typeface="Helvetica" panose="020B0604020202020204" pitchFamily="34" charset="0"/>
              </a:rPr>
              <a:t>Tell</a:t>
            </a:r>
            <a:r>
              <a:rPr lang="lv-LV" b="0" i="0" dirty="0">
                <a:solidFill>
                  <a:srgbClr val="373A3C"/>
                </a:solidFill>
                <a:effectLst/>
                <a:latin typeface="Helvetica" panose="020B0604020202020204" pitchFamily="34" charset="0"/>
              </a:rPr>
              <a:t> students </a:t>
            </a:r>
            <a:r>
              <a:rPr lang="lv-LV" b="0" i="0" dirty="0" err="1">
                <a:solidFill>
                  <a:srgbClr val="373A3C"/>
                </a:solidFill>
                <a:effectLst/>
                <a:latin typeface="Helvetica" panose="020B0604020202020204" pitchFamily="34" charset="0"/>
              </a:rPr>
              <a:t>about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smart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contracts</a:t>
            </a:r>
            <a:r>
              <a:rPr lang="lv-LV" b="0" i="0" dirty="0">
                <a:solidFill>
                  <a:srgbClr val="373A3C"/>
                </a:solidFill>
                <a:effectLst/>
                <a:latin typeface="Helvetica" panose="020B0604020202020204" pitchFamily="34" charset="0"/>
              </a:rPr>
              <a:t>. </a:t>
            </a:r>
          </a:p>
          <a:p>
            <a:pPr algn="l"/>
            <a:endParaRPr lang="lv-LV" b="0" i="0" dirty="0">
              <a:solidFill>
                <a:srgbClr val="373A3C"/>
              </a:solidFill>
              <a:effectLst/>
              <a:latin typeface="Helvetica" panose="020B0604020202020204" pitchFamily="34" charset="0"/>
            </a:endParaRPr>
          </a:p>
          <a:p>
            <a:pPr algn="l"/>
            <a:r>
              <a:rPr lang="en-US" b="1" i="0" dirty="0">
                <a:solidFill>
                  <a:srgbClr val="373A3C"/>
                </a:solidFill>
                <a:effectLst/>
                <a:latin typeface="Helvetica" panose="020B0604020202020204" pitchFamily="34" charset="0"/>
              </a:rPr>
              <a:t>Smart contracts are self-executing contracts containing the terms and conditions of an agreement among peers</a:t>
            </a:r>
            <a:r>
              <a:rPr lang="en-US" b="0" i="0" dirty="0">
                <a:solidFill>
                  <a:srgbClr val="373A3C"/>
                </a:solidFill>
                <a:effectLst/>
                <a:latin typeface="Helvetica" panose="020B0604020202020204" pitchFamily="34" charset="0"/>
              </a:rPr>
              <a:t>. </a:t>
            </a:r>
            <a:r>
              <a:rPr lang="en-US" b="1" i="0" dirty="0">
                <a:solidFill>
                  <a:srgbClr val="373A3C"/>
                </a:solidFill>
                <a:effectLst/>
                <a:latin typeface="Helvetica" panose="020B0604020202020204" pitchFamily="34" charset="0"/>
              </a:rPr>
              <a:t>The terms and conditions of the agreement are written into code</a:t>
            </a:r>
            <a:r>
              <a:rPr lang="en-US" b="0" i="0" dirty="0">
                <a:solidFill>
                  <a:srgbClr val="373A3C"/>
                </a:solidFill>
                <a:effectLst/>
                <a:latin typeface="Helvetica" panose="020B0604020202020204" pitchFamily="34" charset="0"/>
              </a:rPr>
              <a:t>. The smart contract executes on the Ethereum blockchain's decentralized platform. The agreements facilitate the exchange of money, shares, property, or any asset. There are two widely-used programming languages for writing Ethereum smart contracts – Solidity and Serpent. </a:t>
            </a:r>
          </a:p>
          <a:p>
            <a:pPr algn="l"/>
            <a:endParaRPr lang="en-US" b="0" i="0" dirty="0">
              <a:solidFill>
                <a:srgbClr val="373A3C"/>
              </a:solidFill>
              <a:effectLst/>
              <a:latin typeface="Helvetica" panose="020B0604020202020204" pitchFamily="34" charset="0"/>
            </a:endParaRPr>
          </a:p>
          <a:p>
            <a:pPr algn="l"/>
            <a:r>
              <a:rPr lang="en-US" b="0" i="0" dirty="0">
                <a:solidFill>
                  <a:srgbClr val="373A3C"/>
                </a:solidFill>
                <a:effectLst/>
                <a:latin typeface="Helvetica" panose="020B0604020202020204" pitchFamily="34" charset="0"/>
              </a:rPr>
              <a:t>Solidity is a high-level programming language used for implementing smart contracts on the Ethereum blockchain platform. It enables blockchain developers to check the program at runtime rather than compile-time.</a:t>
            </a:r>
          </a:p>
          <a:p>
            <a:pPr algn="l"/>
            <a:r>
              <a:rPr lang="en-US" b="0" i="0" dirty="0">
                <a:solidFill>
                  <a:srgbClr val="373A3C"/>
                </a:solidFill>
                <a:effectLst/>
                <a:latin typeface="Helvetica" panose="020B0604020202020204" pitchFamily="34" charset="0"/>
              </a:rPr>
              <a:t>Serpent is a smart contract language based on Python programming language. Serpent is currently being used for complex enterprise projects.</a:t>
            </a:r>
          </a:p>
          <a:p>
            <a:pPr algn="l"/>
            <a:r>
              <a:rPr lang="en-US" b="0" i="0" dirty="0">
                <a:solidFill>
                  <a:srgbClr val="373A3C"/>
                </a:solidFill>
                <a:effectLst/>
                <a:latin typeface="Helvetica" panose="020B0604020202020204" pitchFamily="34" charset="0"/>
              </a:rPr>
              <a:t>Traditionally, when two parties enter into a contract, they utilize the services of a trusted third party to execute the agreement. It's been done this way for centuries. However, the introduction of smart contracts and its related technologies is automating what has been a laborious manual process. </a:t>
            </a:r>
            <a:endParaRPr lang="lv-LV" b="0" i="0" dirty="0">
              <a:solidFill>
                <a:srgbClr val="373A3C"/>
              </a:solidFill>
              <a:effectLst/>
              <a:latin typeface="Helvetica" panose="020B0604020202020204" pitchFamily="34" charset="0"/>
            </a:endParaRPr>
          </a:p>
          <a:p>
            <a:pPr algn="l"/>
            <a:endParaRPr lang="lv-LV" b="0" i="0" dirty="0">
              <a:solidFill>
                <a:srgbClr val="373A3C"/>
              </a:solidFill>
              <a:effectLst/>
              <a:latin typeface="Helvetica" panose="020B0604020202020204" pitchFamily="34" charset="0"/>
            </a:endParaRPr>
          </a:p>
          <a:p>
            <a:r>
              <a:rPr lang="lv-LV" b="0" i="0" baseline="-25000" dirty="0" err="1">
                <a:solidFill>
                  <a:srgbClr val="373A3C"/>
                </a:solidFill>
                <a:effectLst/>
                <a:latin typeface="Helvetica" panose="020B0604020202020204" pitchFamily="34" charset="0"/>
              </a:rPr>
              <a:t>Source</a:t>
            </a:r>
            <a:r>
              <a:rPr lang="lv-LV" b="0" i="0" baseline="-25000" dirty="0">
                <a:solidFill>
                  <a:srgbClr val="373A3C"/>
                </a:solidFill>
                <a:effectLst/>
                <a:latin typeface="Helvetica" panose="020B0604020202020204" pitchFamily="34" charset="0"/>
              </a:rPr>
              <a:t>:</a:t>
            </a:r>
            <a:br>
              <a:rPr lang="lv-LV" dirty="0"/>
            </a:br>
            <a:r>
              <a:rPr lang="lv-LV" b="0" i="0" baseline="-25000" dirty="0">
                <a:solidFill>
                  <a:srgbClr val="373A3C"/>
                </a:solidFill>
                <a:effectLst/>
                <a:latin typeface="Helvetica" panose="020B0604020202020204" pitchFamily="34" charset="0"/>
              </a:rPr>
              <a:t>Simplilearn.com. 2020. </a:t>
            </a:r>
            <a:r>
              <a:rPr lang="lv-LV" b="0" i="0" baseline="-25000" dirty="0" err="1">
                <a:solidFill>
                  <a:srgbClr val="373A3C"/>
                </a:solidFill>
                <a:effectLst/>
                <a:latin typeface="Helvetica" panose="020B0604020202020204" pitchFamily="34" charset="0"/>
              </a:rPr>
              <a:t>What</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Is</a:t>
            </a:r>
            <a:r>
              <a:rPr lang="lv-LV" b="0" i="0" baseline="-25000" dirty="0">
                <a:solidFill>
                  <a:srgbClr val="373A3C"/>
                </a:solidFill>
                <a:effectLst/>
                <a:latin typeface="Helvetica" panose="020B0604020202020204" pitchFamily="34" charset="0"/>
              </a:rPr>
              <a:t> A </a:t>
            </a:r>
            <a:r>
              <a:rPr lang="lv-LV" b="0" i="0" baseline="-25000" dirty="0" err="1">
                <a:solidFill>
                  <a:srgbClr val="373A3C"/>
                </a:solidFill>
                <a:effectLst/>
                <a:latin typeface="Helvetica" panose="020B0604020202020204" pitchFamily="34" charset="0"/>
              </a:rPr>
              <a:t>Smart</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Contract</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In</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Blockchain</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online</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Available</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at</a:t>
            </a:r>
            <a:r>
              <a:rPr lang="lv-LV" b="0" i="0" baseline="-25000" dirty="0">
                <a:solidFill>
                  <a:srgbClr val="373A3C"/>
                </a:solidFill>
                <a:effectLst/>
                <a:latin typeface="Helvetica" panose="020B0604020202020204" pitchFamily="34" charset="0"/>
              </a:rPr>
              <a:t>: &lt;</a:t>
            </a:r>
            <a:r>
              <a:rPr lang="lv-LV" b="0" i="0" u="none" strike="noStrike" baseline="-25000" dirty="0">
                <a:solidFill>
                  <a:srgbClr val="1177D1"/>
                </a:solidFill>
                <a:effectLst/>
                <a:latin typeface="Helvetica" panose="020B0604020202020204" pitchFamily="34" charset="0"/>
                <a:hlinkClick r:id="rId3"/>
              </a:rPr>
              <a:t>https://www.simplilearn.com/tutorials/blockchain-tutorial/what-is-smart-contract&gt;</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Accessed</a:t>
            </a:r>
            <a:r>
              <a:rPr lang="lv-LV" b="0" i="0" baseline="-25000" dirty="0">
                <a:solidFill>
                  <a:srgbClr val="373A3C"/>
                </a:solidFill>
                <a:effectLst/>
                <a:latin typeface="Helvetica" panose="020B0604020202020204" pitchFamily="34" charset="0"/>
              </a:rPr>
              <a:t> 26 </a:t>
            </a:r>
            <a:r>
              <a:rPr lang="lv-LV" b="0" i="0" baseline="-25000" dirty="0" err="1">
                <a:solidFill>
                  <a:srgbClr val="373A3C"/>
                </a:solidFill>
                <a:effectLst/>
                <a:latin typeface="Helvetica" panose="020B0604020202020204" pitchFamily="34" charset="0"/>
              </a:rPr>
              <a:t>November</a:t>
            </a:r>
            <a:r>
              <a:rPr lang="lv-LV" b="0" i="0" baseline="-25000" dirty="0">
                <a:solidFill>
                  <a:srgbClr val="373A3C"/>
                </a:solidFill>
                <a:effectLst/>
                <a:latin typeface="Helvetica" panose="020B0604020202020204" pitchFamily="34" charset="0"/>
              </a:rPr>
              <a:t> 2020].</a:t>
            </a:r>
            <a:endParaRPr lang="lv-LV" dirty="0"/>
          </a:p>
        </p:txBody>
      </p:sp>
      <p:sp>
        <p:nvSpPr>
          <p:cNvPr id="4" name="Slaida numura vietturis 3"/>
          <p:cNvSpPr>
            <a:spLocks noGrp="1"/>
          </p:cNvSpPr>
          <p:nvPr>
            <p:ph type="sldNum" sz="quarter" idx="5"/>
          </p:nvPr>
        </p:nvSpPr>
        <p:spPr/>
        <p:txBody>
          <a:bodyPr/>
          <a:lstStyle/>
          <a:p>
            <a:fld id="{B418CC6C-DE29-4B82-82A8-D7974B8E85B2}" type="slidenum">
              <a:rPr lang="lv-LV" smtClean="0"/>
              <a:t>5</a:t>
            </a:fld>
            <a:endParaRPr lang="lv-LV"/>
          </a:p>
        </p:txBody>
      </p:sp>
    </p:spTree>
    <p:extLst>
      <p:ext uri="{BB962C8B-B14F-4D97-AF65-F5344CB8AC3E}">
        <p14:creationId xmlns:p14="http://schemas.microsoft.com/office/powerpoint/2010/main" val="86051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lv-LV" b="0" i="0" dirty="0">
                <a:solidFill>
                  <a:srgbClr val="373A3C"/>
                </a:solidFill>
                <a:effectLst/>
                <a:latin typeface="Helvetica" panose="020B0604020202020204" pitchFamily="34" charset="0"/>
              </a:rPr>
              <a:t>3 min</a:t>
            </a:r>
          </a:p>
          <a:p>
            <a:pPr algn="l"/>
            <a:r>
              <a:rPr lang="lv-LV" b="0" i="0" dirty="0" err="1">
                <a:solidFill>
                  <a:srgbClr val="373A3C"/>
                </a:solidFill>
                <a:effectLst/>
                <a:latin typeface="Helvetica" panose="020B0604020202020204" pitchFamily="34" charset="0"/>
              </a:rPr>
              <a:t>Introduce</a:t>
            </a:r>
            <a:r>
              <a:rPr lang="lv-LV" b="0" i="0" dirty="0">
                <a:solidFill>
                  <a:srgbClr val="373A3C"/>
                </a:solidFill>
                <a:effectLst/>
                <a:latin typeface="Helvetica" panose="020B0604020202020204" pitchFamily="34" charset="0"/>
              </a:rPr>
              <a:t> students to </a:t>
            </a:r>
            <a:r>
              <a:rPr lang="lv-LV" b="0" i="0" dirty="0" err="1">
                <a:solidFill>
                  <a:srgbClr val="373A3C"/>
                </a:solidFill>
                <a:effectLst/>
                <a:latin typeface="Helvetica" panose="020B0604020202020204" pitchFamily="34" charset="0"/>
              </a:rPr>
              <a:t>advantages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that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use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os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smart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contracts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brings</a:t>
            </a:r>
            <a:r>
              <a:rPr lang="lv-LV" b="0" i="0" dirty="0">
                <a:solidFill>
                  <a:srgbClr val="373A3C"/>
                </a:solidFill>
                <a:effectLst/>
                <a:latin typeface="Helvetica" panose="020B0604020202020204" pitchFamily="34" charset="0"/>
              </a:rPr>
              <a:t>. More </a:t>
            </a:r>
            <a:r>
              <a:rPr lang="lv-LV" b="0" i="0" dirty="0" err="1">
                <a:solidFill>
                  <a:srgbClr val="373A3C"/>
                </a:solidFill>
                <a:effectLst/>
                <a:latin typeface="Helvetica" panose="020B0604020202020204" pitchFamily="34" charset="0"/>
              </a:rPr>
              <a:t>information</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about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each</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advantage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on</a:t>
            </a:r>
            <a:r>
              <a:rPr lang="lv-LV" b="0" i="0" dirty="0">
                <a:solidFill>
                  <a:srgbClr val="373A3C"/>
                </a:solidFill>
                <a:effectLst/>
                <a:latin typeface="Helvetica" panose="020B0604020202020204" pitchFamily="34" charset="0"/>
              </a:rPr>
              <a:t> platform.blocks.ase.ro, </a:t>
            </a:r>
            <a:r>
              <a:rPr lang="lv-LV" b="0" i="0" dirty="0" err="1">
                <a:solidFill>
                  <a:srgbClr val="373A3C"/>
                </a:solidFill>
                <a:effectLst/>
                <a:latin typeface="Helvetica" panose="020B0604020202020204" pitchFamily="34" charset="0"/>
              </a:rPr>
              <a:t>course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What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is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Smart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contract</a:t>
            </a:r>
            <a:r>
              <a:rPr lang="lv-LV" b="0" i="0" dirty="0">
                <a:solidFill>
                  <a:srgbClr val="373A3C"/>
                </a:solidFill>
                <a:effectLst/>
                <a:latin typeface="Helvetica" panose="020B0604020202020204" pitchFamily="34" charset="0"/>
              </a:rPr>
              <a:t>?» (https://platform.blocks.ase.ro/course/view.php?id=21) </a:t>
            </a:r>
          </a:p>
          <a:p>
            <a:pPr algn="l"/>
            <a:endParaRPr lang="lv-LV" b="0" i="0" dirty="0">
              <a:solidFill>
                <a:srgbClr val="373A3C"/>
              </a:solidFill>
              <a:effectLst/>
              <a:latin typeface="Helvetica" panose="020B0604020202020204" pitchFamily="34" charset="0"/>
            </a:endParaRPr>
          </a:p>
          <a:p>
            <a:pPr algn="l"/>
            <a:r>
              <a:rPr lang="lv-LV" b="0" i="0" dirty="0">
                <a:solidFill>
                  <a:srgbClr val="373A3C"/>
                </a:solidFill>
                <a:effectLst/>
                <a:latin typeface="Helvetica" panose="020B0604020202020204" pitchFamily="34" charset="0"/>
              </a:rPr>
              <a:t>Mark </a:t>
            </a:r>
            <a:r>
              <a:rPr lang="lv-LV" b="0" i="0" dirty="0" err="1">
                <a:solidFill>
                  <a:srgbClr val="373A3C"/>
                </a:solidFill>
                <a:effectLst/>
                <a:latin typeface="Helvetica" panose="020B0604020202020204" pitchFamily="34" charset="0"/>
              </a:rPr>
              <a:t>that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this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is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something</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new</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in</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digital</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world</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and</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there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is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still</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plenty</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of</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room</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for</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its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development</a:t>
            </a:r>
            <a:r>
              <a:rPr lang="lv-LV" b="0" i="0" dirty="0">
                <a:solidFill>
                  <a:srgbClr val="373A3C"/>
                </a:solidFill>
                <a:effectLst/>
                <a:latin typeface="Helvetica" panose="020B0604020202020204" pitchFamily="34" charset="0"/>
              </a:rPr>
              <a:t>. </a:t>
            </a:r>
          </a:p>
          <a:p>
            <a:pPr algn="l"/>
            <a:endParaRPr lang="lv-LV" b="0" i="0" dirty="0">
              <a:solidFill>
                <a:srgbClr val="373A3C"/>
              </a:solidFill>
              <a:effectLst/>
              <a:latin typeface="Helvetica" panose="020B0604020202020204" pitchFamily="34" charset="0"/>
            </a:endParaRPr>
          </a:p>
          <a:p>
            <a:pPr algn="l"/>
            <a:r>
              <a:rPr lang="en-US" b="0" i="0" dirty="0">
                <a:solidFill>
                  <a:srgbClr val="373A3C"/>
                </a:solidFill>
                <a:effectLst/>
                <a:latin typeface="Helvetica" panose="020B0604020202020204" pitchFamily="34" charset="0"/>
              </a:rPr>
              <a:t>As programmable code, </a:t>
            </a:r>
            <a:r>
              <a:rPr lang="en-US" b="1" i="0" dirty="0">
                <a:solidFill>
                  <a:srgbClr val="373A3C"/>
                </a:solidFill>
                <a:effectLst/>
                <a:latin typeface="Helvetica" panose="020B0604020202020204" pitchFamily="34" charset="0"/>
              </a:rPr>
              <a:t>smart contracts are highly customizable and can be designed in many different ways</a:t>
            </a:r>
            <a:r>
              <a:rPr lang="en-US" b="0" i="0" dirty="0">
                <a:solidFill>
                  <a:srgbClr val="373A3C"/>
                </a:solidFill>
                <a:effectLst/>
                <a:latin typeface="Helvetica" panose="020B0604020202020204" pitchFamily="34" charset="0"/>
              </a:rPr>
              <a:t>, offering many kinds of services and solutions.</a:t>
            </a:r>
          </a:p>
          <a:p>
            <a:pPr algn="l"/>
            <a:r>
              <a:rPr lang="en-US" b="0" i="0" dirty="0">
                <a:solidFill>
                  <a:srgbClr val="373A3C"/>
                </a:solidFill>
                <a:effectLst/>
                <a:latin typeface="Helvetica" panose="020B0604020202020204" pitchFamily="34" charset="0"/>
              </a:rPr>
              <a:t>As decentralized and self-executing programs, </a:t>
            </a:r>
            <a:r>
              <a:rPr lang="en-US" b="1" i="0" dirty="0">
                <a:solidFill>
                  <a:srgbClr val="373A3C"/>
                </a:solidFill>
                <a:effectLst/>
                <a:latin typeface="Helvetica" panose="020B0604020202020204" pitchFamily="34" charset="0"/>
              </a:rPr>
              <a:t>smart contracts may provide increased transparency and reduced operational costs</a:t>
            </a:r>
            <a:r>
              <a:rPr lang="en-US" b="0" i="0" dirty="0">
                <a:solidFill>
                  <a:srgbClr val="373A3C"/>
                </a:solidFill>
                <a:effectLst/>
                <a:latin typeface="Helvetica" panose="020B0604020202020204" pitchFamily="34" charset="0"/>
              </a:rPr>
              <a:t>. Depending on the implementation, they can also </a:t>
            </a:r>
            <a:r>
              <a:rPr lang="en-US" b="1" i="0" dirty="0">
                <a:solidFill>
                  <a:srgbClr val="373A3C"/>
                </a:solidFill>
                <a:effectLst/>
                <a:latin typeface="Helvetica" panose="020B0604020202020204" pitchFamily="34" charset="0"/>
              </a:rPr>
              <a:t>increase efficiency and reduce bureaucratic expenses</a:t>
            </a:r>
            <a:r>
              <a:rPr lang="en-US" b="0" i="0" dirty="0">
                <a:solidFill>
                  <a:srgbClr val="373A3C"/>
                </a:solidFill>
                <a:effectLst/>
                <a:latin typeface="Helvetica" panose="020B0604020202020204" pitchFamily="34" charset="0"/>
              </a:rPr>
              <a:t>.</a:t>
            </a:r>
          </a:p>
          <a:p>
            <a:pPr algn="l"/>
            <a:r>
              <a:rPr lang="en-US" b="0" i="0" dirty="0">
                <a:solidFill>
                  <a:srgbClr val="373A3C"/>
                </a:solidFill>
                <a:effectLst/>
                <a:latin typeface="Helvetica" panose="020B0604020202020204" pitchFamily="34" charset="0"/>
              </a:rPr>
              <a:t>Smart contracts are particularly useful in situations that involve the transfer or exchange of funds between two or more parties.</a:t>
            </a:r>
            <a:endParaRPr lang="lv-LV" b="0" i="0" dirty="0">
              <a:solidFill>
                <a:srgbClr val="373A3C"/>
              </a:solidFill>
              <a:effectLst/>
              <a:latin typeface="Helvetica" panose="020B0604020202020204" pitchFamily="34" charset="0"/>
            </a:endParaRPr>
          </a:p>
          <a:p>
            <a:pPr algn="l"/>
            <a:endParaRPr lang="lv-LV" b="0" i="0" dirty="0">
              <a:solidFill>
                <a:srgbClr val="373A3C"/>
              </a:solidFill>
              <a:effectLst/>
              <a:latin typeface="Helvetica" panose="020B0604020202020204" pitchFamily="34" charset="0"/>
            </a:endParaRPr>
          </a:p>
          <a:p>
            <a:pPr algn="l"/>
            <a:r>
              <a:rPr lang="lv-LV" b="0" i="0" baseline="-25000" dirty="0" err="1">
                <a:solidFill>
                  <a:srgbClr val="373A3C"/>
                </a:solidFill>
                <a:effectLst/>
                <a:latin typeface="Helvetica" panose="020B0604020202020204" pitchFamily="34" charset="0"/>
              </a:rPr>
              <a:t>Source</a:t>
            </a:r>
            <a:r>
              <a:rPr lang="lv-LV" b="0" i="0" baseline="-25000" dirty="0">
                <a:solidFill>
                  <a:srgbClr val="373A3C"/>
                </a:solidFill>
                <a:effectLst/>
                <a:latin typeface="Helvetica" panose="020B0604020202020204" pitchFamily="34" charset="0"/>
              </a:rPr>
              <a:t>:</a:t>
            </a:r>
          </a:p>
          <a:p>
            <a:pPr algn="l"/>
            <a:r>
              <a:rPr lang="lv-LV" b="0" i="0" baseline="-25000" dirty="0" err="1">
                <a:solidFill>
                  <a:srgbClr val="373A3C"/>
                </a:solidFill>
                <a:effectLst/>
                <a:latin typeface="Helvetica" panose="020B0604020202020204" pitchFamily="34" charset="0"/>
              </a:rPr>
              <a:t>Binance</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Academy</a:t>
            </a:r>
            <a:r>
              <a:rPr lang="lv-LV" b="0" i="0" baseline="-25000" dirty="0">
                <a:solidFill>
                  <a:srgbClr val="373A3C"/>
                </a:solidFill>
                <a:effectLst/>
                <a:latin typeface="Helvetica" panose="020B0604020202020204" pitchFamily="34" charset="0"/>
              </a:rPr>
              <a:t>. 2020. </a:t>
            </a:r>
            <a:r>
              <a:rPr lang="lv-LV" b="0" i="1" baseline="-25000" dirty="0" err="1">
                <a:solidFill>
                  <a:srgbClr val="373A3C"/>
                </a:solidFill>
                <a:effectLst/>
                <a:latin typeface="Helvetica" panose="020B0604020202020204" pitchFamily="34" charset="0"/>
              </a:rPr>
              <a:t>What</a:t>
            </a:r>
            <a:r>
              <a:rPr lang="lv-LV" b="0" i="1" baseline="-25000" dirty="0">
                <a:solidFill>
                  <a:srgbClr val="373A3C"/>
                </a:solidFill>
                <a:effectLst/>
                <a:latin typeface="Helvetica" panose="020B0604020202020204" pitchFamily="34" charset="0"/>
              </a:rPr>
              <a:t> </a:t>
            </a:r>
            <a:r>
              <a:rPr lang="lv-LV" b="0" i="1" baseline="-25000" dirty="0" err="1">
                <a:solidFill>
                  <a:srgbClr val="373A3C"/>
                </a:solidFill>
                <a:effectLst/>
                <a:latin typeface="Helvetica" panose="020B0604020202020204" pitchFamily="34" charset="0"/>
              </a:rPr>
              <a:t>Are</a:t>
            </a:r>
            <a:r>
              <a:rPr lang="lv-LV" b="0" i="1" baseline="-25000" dirty="0">
                <a:solidFill>
                  <a:srgbClr val="373A3C"/>
                </a:solidFill>
                <a:effectLst/>
                <a:latin typeface="Helvetica" panose="020B0604020202020204" pitchFamily="34" charset="0"/>
              </a:rPr>
              <a:t> </a:t>
            </a:r>
            <a:r>
              <a:rPr lang="lv-LV" b="0" i="1" baseline="-25000" dirty="0" err="1">
                <a:solidFill>
                  <a:srgbClr val="373A3C"/>
                </a:solidFill>
                <a:effectLst/>
                <a:latin typeface="Helvetica" panose="020B0604020202020204" pitchFamily="34" charset="0"/>
              </a:rPr>
              <a:t>Smart</a:t>
            </a:r>
            <a:r>
              <a:rPr lang="lv-LV" b="0" i="1" baseline="-25000" dirty="0">
                <a:solidFill>
                  <a:srgbClr val="373A3C"/>
                </a:solidFill>
                <a:effectLst/>
                <a:latin typeface="Helvetica" panose="020B0604020202020204" pitchFamily="34" charset="0"/>
              </a:rPr>
              <a:t> </a:t>
            </a:r>
            <a:r>
              <a:rPr lang="lv-LV" b="0" i="1" baseline="-25000" dirty="0" err="1">
                <a:solidFill>
                  <a:srgbClr val="373A3C"/>
                </a:solidFill>
                <a:effectLst/>
                <a:latin typeface="Helvetica" panose="020B0604020202020204" pitchFamily="34" charset="0"/>
              </a:rPr>
              <a:t>Contracts</a:t>
            </a:r>
            <a:r>
              <a:rPr lang="lv-LV" b="0" i="1" baseline="-25000" dirty="0">
                <a:solidFill>
                  <a:srgbClr val="373A3C"/>
                </a:solidFill>
                <a:effectLst/>
                <a:latin typeface="Helvetica" panose="020B0604020202020204" pitchFamily="34" charset="0"/>
              </a:rPr>
              <a:t>? | </a:t>
            </a:r>
            <a:r>
              <a:rPr lang="lv-LV" b="0" i="1" baseline="-25000" dirty="0" err="1">
                <a:solidFill>
                  <a:srgbClr val="373A3C"/>
                </a:solidFill>
                <a:effectLst/>
                <a:latin typeface="Helvetica" panose="020B0604020202020204" pitchFamily="34" charset="0"/>
              </a:rPr>
              <a:t>Binance</a:t>
            </a:r>
            <a:r>
              <a:rPr lang="lv-LV" b="0" i="1" baseline="-25000" dirty="0">
                <a:solidFill>
                  <a:srgbClr val="373A3C"/>
                </a:solidFill>
                <a:effectLst/>
                <a:latin typeface="Helvetica" panose="020B0604020202020204" pitchFamily="34" charset="0"/>
              </a:rPr>
              <a:t> </a:t>
            </a:r>
            <a:r>
              <a:rPr lang="lv-LV" b="0" i="1" baseline="-25000" dirty="0" err="1">
                <a:solidFill>
                  <a:srgbClr val="373A3C"/>
                </a:solidFill>
                <a:effectLst/>
                <a:latin typeface="Helvetica" panose="020B0604020202020204" pitchFamily="34" charset="0"/>
              </a:rPr>
              <a:t>Academy</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online</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Available</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at</a:t>
            </a:r>
            <a:r>
              <a:rPr lang="lv-LV" b="0" i="0" baseline="-25000" dirty="0">
                <a:solidFill>
                  <a:srgbClr val="373A3C"/>
                </a:solidFill>
                <a:effectLst/>
                <a:latin typeface="Helvetica" panose="020B0604020202020204" pitchFamily="34" charset="0"/>
              </a:rPr>
              <a:t>: &lt;</a:t>
            </a:r>
            <a:r>
              <a:rPr lang="lv-LV" b="0" i="0" u="none" strike="noStrike" baseline="-25000" dirty="0">
                <a:solidFill>
                  <a:srgbClr val="1177D1"/>
                </a:solidFill>
                <a:effectLst/>
                <a:latin typeface="Helvetica" panose="020B0604020202020204" pitchFamily="34" charset="0"/>
                <a:hlinkClick r:id="rId3"/>
              </a:rPr>
              <a:t>https://academy.binance.com/en/articles/what-are-smart-contracts&gt;</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Accessed</a:t>
            </a:r>
            <a:r>
              <a:rPr lang="lv-LV" b="0" i="0" baseline="-25000" dirty="0">
                <a:solidFill>
                  <a:srgbClr val="373A3C"/>
                </a:solidFill>
                <a:effectLst/>
                <a:latin typeface="Helvetica" panose="020B0604020202020204" pitchFamily="34" charset="0"/>
              </a:rPr>
              <a:t> 26 </a:t>
            </a:r>
            <a:r>
              <a:rPr lang="lv-LV" b="0" i="0" baseline="-25000" dirty="0" err="1">
                <a:solidFill>
                  <a:srgbClr val="373A3C"/>
                </a:solidFill>
                <a:effectLst/>
                <a:latin typeface="Helvetica" panose="020B0604020202020204" pitchFamily="34" charset="0"/>
              </a:rPr>
              <a:t>November</a:t>
            </a:r>
            <a:r>
              <a:rPr lang="lv-LV" b="0" i="0" baseline="-25000" dirty="0">
                <a:solidFill>
                  <a:srgbClr val="373A3C"/>
                </a:solidFill>
                <a:effectLst/>
                <a:latin typeface="Helvetica" panose="020B0604020202020204" pitchFamily="34" charset="0"/>
              </a:rPr>
              <a:t> 2020].</a:t>
            </a:r>
            <a:endParaRPr lang="lv-LV" b="0" i="0" dirty="0">
              <a:solidFill>
                <a:srgbClr val="373A3C"/>
              </a:solidFill>
              <a:effectLst/>
              <a:latin typeface="Helvetica" panose="020B0604020202020204" pitchFamily="34" charset="0"/>
            </a:endParaRPr>
          </a:p>
          <a:p>
            <a:endParaRPr lang="lv-LV" dirty="0"/>
          </a:p>
        </p:txBody>
      </p:sp>
      <p:sp>
        <p:nvSpPr>
          <p:cNvPr id="4" name="Slide Number Placeholder 3"/>
          <p:cNvSpPr>
            <a:spLocks noGrp="1"/>
          </p:cNvSpPr>
          <p:nvPr>
            <p:ph type="sldNum" sz="quarter" idx="5"/>
          </p:nvPr>
        </p:nvSpPr>
        <p:spPr/>
        <p:txBody>
          <a:bodyPr/>
          <a:lstStyle/>
          <a:p>
            <a:fld id="{B418CC6C-DE29-4B82-82A8-D7974B8E85B2}" type="slidenum">
              <a:rPr lang="lv-LV" smtClean="0"/>
              <a:t>6</a:t>
            </a:fld>
            <a:endParaRPr lang="lv-LV"/>
          </a:p>
        </p:txBody>
      </p:sp>
    </p:spTree>
    <p:extLst>
      <p:ext uri="{BB962C8B-B14F-4D97-AF65-F5344CB8AC3E}">
        <p14:creationId xmlns:p14="http://schemas.microsoft.com/office/powerpoint/2010/main" val="348458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effectLst/>
              </a:rPr>
              <a:t>3 min</a:t>
            </a:r>
          </a:p>
          <a:p>
            <a:r>
              <a:rPr lang="lv-LV" dirty="0" err="1">
                <a:effectLst/>
              </a:rPr>
              <a:t>Introduce</a:t>
            </a:r>
            <a:r>
              <a:rPr lang="lv-LV" dirty="0">
                <a:effectLst/>
              </a:rPr>
              <a:t> students </a:t>
            </a:r>
            <a:r>
              <a:rPr lang="lv-LV" dirty="0" err="1">
                <a:effectLst/>
              </a:rPr>
              <a:t>with</a:t>
            </a:r>
            <a:r>
              <a:rPr lang="lv-LV" dirty="0">
                <a:effectLst/>
              </a:rPr>
              <a:t> </a:t>
            </a:r>
            <a:r>
              <a:rPr lang="lv-LV" dirty="0" err="1">
                <a:effectLst/>
              </a:rPr>
              <a:t>examples</a:t>
            </a:r>
            <a:r>
              <a:rPr lang="lv-LV" dirty="0">
                <a:effectLst/>
              </a:rPr>
              <a:t> </a:t>
            </a:r>
            <a:r>
              <a:rPr lang="lv-LV" dirty="0" err="1">
                <a:effectLst/>
              </a:rPr>
              <a:t>where</a:t>
            </a:r>
            <a:r>
              <a:rPr lang="lv-LV" dirty="0">
                <a:effectLst/>
              </a:rPr>
              <a:t> </a:t>
            </a:r>
            <a:r>
              <a:rPr lang="lv-LV" dirty="0" err="1">
                <a:effectLst/>
              </a:rPr>
              <a:t>smart</a:t>
            </a:r>
            <a:r>
              <a:rPr lang="lv-LV" dirty="0">
                <a:effectLst/>
              </a:rPr>
              <a:t> </a:t>
            </a:r>
            <a:r>
              <a:rPr lang="lv-LV" dirty="0" err="1">
                <a:effectLst/>
              </a:rPr>
              <a:t>contracts</a:t>
            </a:r>
            <a:r>
              <a:rPr lang="lv-LV" dirty="0">
                <a:effectLst/>
              </a:rPr>
              <a:t> </a:t>
            </a:r>
            <a:r>
              <a:rPr lang="lv-LV" dirty="0" err="1">
                <a:effectLst/>
              </a:rPr>
              <a:t>are</a:t>
            </a:r>
            <a:r>
              <a:rPr lang="lv-LV" dirty="0">
                <a:effectLst/>
              </a:rPr>
              <a:t> </a:t>
            </a:r>
            <a:r>
              <a:rPr lang="lv-LV" dirty="0" err="1">
                <a:effectLst/>
              </a:rPr>
              <a:t>being</a:t>
            </a:r>
            <a:r>
              <a:rPr lang="lv-LV" dirty="0">
                <a:effectLst/>
              </a:rPr>
              <a:t> </a:t>
            </a:r>
            <a:r>
              <a:rPr lang="lv-LV" dirty="0" err="1">
                <a:effectLst/>
              </a:rPr>
              <a:t>use</a:t>
            </a:r>
            <a:r>
              <a:rPr lang="lv-LV" dirty="0">
                <a:effectLst/>
              </a:rPr>
              <a:t>. </a:t>
            </a:r>
            <a:r>
              <a:rPr lang="lv-LV" dirty="0" err="1">
                <a:effectLst/>
              </a:rPr>
              <a:t>Examples</a:t>
            </a:r>
            <a:r>
              <a:rPr lang="lv-LV" dirty="0">
                <a:effectLst/>
              </a:rPr>
              <a:t> </a:t>
            </a:r>
            <a:r>
              <a:rPr lang="lv-LV" dirty="0" err="1">
                <a:effectLst/>
              </a:rPr>
              <a:t>are</a:t>
            </a:r>
            <a:r>
              <a:rPr lang="lv-LV" dirty="0">
                <a:effectLst/>
              </a:rPr>
              <a:t> </a:t>
            </a:r>
            <a:r>
              <a:rPr lang="lv-LV" dirty="0" err="1">
                <a:effectLst/>
              </a:rPr>
              <a:t>described</a:t>
            </a:r>
            <a:r>
              <a:rPr lang="lv-LV" dirty="0">
                <a:effectLst/>
              </a:rPr>
              <a:t> </a:t>
            </a:r>
            <a:r>
              <a:rPr lang="lv-LV" dirty="0" err="1">
                <a:effectLst/>
              </a:rPr>
              <a:t>on</a:t>
            </a:r>
            <a:r>
              <a:rPr lang="lv-LV" dirty="0">
                <a:effectLst/>
              </a:rPr>
              <a:t> </a:t>
            </a:r>
            <a:r>
              <a:rPr lang="lv-LV" b="0" i="0" dirty="0">
                <a:solidFill>
                  <a:srgbClr val="373A3C"/>
                </a:solidFill>
                <a:effectLst/>
                <a:latin typeface="Helvetica" panose="020B0604020202020204" pitchFamily="34" charset="0"/>
              </a:rPr>
              <a:t>platform.blocks.ase.ro, </a:t>
            </a:r>
            <a:r>
              <a:rPr lang="lv-LV" b="0" i="0" dirty="0" err="1">
                <a:solidFill>
                  <a:srgbClr val="373A3C"/>
                </a:solidFill>
                <a:effectLst/>
                <a:latin typeface="Helvetica" panose="020B0604020202020204" pitchFamily="34" charset="0"/>
              </a:rPr>
              <a:t>course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What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is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Smart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contract</a:t>
            </a:r>
            <a:r>
              <a:rPr lang="lv-LV" b="0" i="0" dirty="0">
                <a:solidFill>
                  <a:srgbClr val="373A3C"/>
                </a:solidFill>
                <a:effectLst/>
                <a:latin typeface="Helvetica" panose="020B0604020202020204" pitchFamily="34" charset="0"/>
              </a:rPr>
              <a:t>?» (https://platform.blocks.ase.ro/course/view.php?id=21) </a:t>
            </a:r>
            <a:endParaRPr lang="lv-LV" dirty="0">
              <a:effectLst/>
            </a:endParaRPr>
          </a:p>
          <a:p>
            <a:endParaRPr lang="lv-LV" dirty="0">
              <a:effectLst/>
            </a:endParaRPr>
          </a:p>
          <a:p>
            <a:r>
              <a:rPr lang="lv-LV" dirty="0" err="1">
                <a:effectLst/>
              </a:rPr>
              <a:t>Ask</a:t>
            </a:r>
            <a:r>
              <a:rPr lang="lv-LV" dirty="0">
                <a:effectLst/>
              </a:rPr>
              <a:t> students </a:t>
            </a:r>
            <a:r>
              <a:rPr lang="lv-LV" dirty="0" err="1">
                <a:effectLst/>
              </a:rPr>
              <a:t>where</a:t>
            </a:r>
            <a:r>
              <a:rPr lang="lv-LV" dirty="0">
                <a:effectLst/>
              </a:rPr>
              <a:t> </a:t>
            </a:r>
            <a:r>
              <a:rPr lang="lv-LV" dirty="0" err="1">
                <a:effectLst/>
              </a:rPr>
              <a:t>else</a:t>
            </a:r>
            <a:r>
              <a:rPr lang="lv-LV" dirty="0">
                <a:effectLst/>
              </a:rPr>
              <a:t>, </a:t>
            </a:r>
            <a:r>
              <a:rPr lang="lv-LV" dirty="0" err="1">
                <a:effectLst/>
              </a:rPr>
              <a:t>in</a:t>
            </a:r>
            <a:r>
              <a:rPr lang="lv-LV" dirty="0">
                <a:effectLst/>
              </a:rPr>
              <a:t> </a:t>
            </a:r>
            <a:r>
              <a:rPr lang="lv-LV" dirty="0" err="1">
                <a:effectLst/>
              </a:rPr>
              <a:t>their</a:t>
            </a:r>
            <a:r>
              <a:rPr lang="lv-LV" dirty="0">
                <a:effectLst/>
              </a:rPr>
              <a:t> </a:t>
            </a:r>
            <a:r>
              <a:rPr lang="lv-LV" dirty="0" err="1">
                <a:effectLst/>
              </a:rPr>
              <a:t>opinion</a:t>
            </a:r>
            <a:r>
              <a:rPr lang="lv-LV" dirty="0">
                <a:effectLst/>
              </a:rPr>
              <a:t>, </a:t>
            </a:r>
            <a:r>
              <a:rPr lang="lv-LV" dirty="0" err="1">
                <a:effectLst/>
              </a:rPr>
              <a:t>smart</a:t>
            </a:r>
            <a:r>
              <a:rPr lang="lv-LV" dirty="0">
                <a:effectLst/>
              </a:rPr>
              <a:t> </a:t>
            </a:r>
            <a:r>
              <a:rPr lang="lv-LV" dirty="0" err="1">
                <a:effectLst/>
              </a:rPr>
              <a:t>contracts</a:t>
            </a:r>
            <a:r>
              <a:rPr lang="lv-LV" dirty="0">
                <a:effectLst/>
              </a:rPr>
              <a:t> </a:t>
            </a:r>
            <a:r>
              <a:rPr lang="lv-LV" dirty="0" err="1">
                <a:effectLst/>
              </a:rPr>
              <a:t>could</a:t>
            </a:r>
            <a:r>
              <a:rPr lang="lv-LV" dirty="0">
                <a:effectLst/>
              </a:rPr>
              <a:t> </a:t>
            </a:r>
            <a:r>
              <a:rPr lang="lv-LV" dirty="0" err="1">
                <a:effectLst/>
              </a:rPr>
              <a:t>be</a:t>
            </a:r>
            <a:r>
              <a:rPr lang="lv-LV" dirty="0">
                <a:effectLst/>
              </a:rPr>
              <a:t> </a:t>
            </a:r>
            <a:r>
              <a:rPr lang="lv-LV" dirty="0" err="1">
                <a:effectLst/>
              </a:rPr>
              <a:t>used</a:t>
            </a:r>
            <a:r>
              <a:rPr lang="lv-LV" dirty="0">
                <a:effectLst/>
              </a:rPr>
              <a:t>.</a:t>
            </a:r>
          </a:p>
          <a:p>
            <a:br>
              <a:rPr lang="lv-LV" dirty="0">
                <a:effectLst/>
              </a:rPr>
            </a:br>
            <a:endParaRPr lang="lv-LV" dirty="0">
              <a:effectLst/>
            </a:endParaRPr>
          </a:p>
          <a:p>
            <a:endParaRPr lang="lv-LV" dirty="0"/>
          </a:p>
        </p:txBody>
      </p:sp>
      <p:sp>
        <p:nvSpPr>
          <p:cNvPr id="4" name="Slaida numura vietturis 3"/>
          <p:cNvSpPr>
            <a:spLocks noGrp="1"/>
          </p:cNvSpPr>
          <p:nvPr>
            <p:ph type="sldNum" sz="quarter" idx="5"/>
          </p:nvPr>
        </p:nvSpPr>
        <p:spPr/>
        <p:txBody>
          <a:bodyPr/>
          <a:lstStyle/>
          <a:p>
            <a:fld id="{B418CC6C-DE29-4B82-82A8-D7974B8E85B2}" type="slidenum">
              <a:rPr lang="lv-LV" smtClean="0"/>
              <a:t>7</a:t>
            </a:fld>
            <a:endParaRPr lang="lv-LV"/>
          </a:p>
        </p:txBody>
      </p:sp>
    </p:spTree>
    <p:extLst>
      <p:ext uri="{BB962C8B-B14F-4D97-AF65-F5344CB8AC3E}">
        <p14:creationId xmlns:p14="http://schemas.microsoft.com/office/powerpoint/2010/main" val="624104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5 min</a:t>
            </a:r>
          </a:p>
          <a:p>
            <a:r>
              <a:rPr lang="lv-LV" dirty="0" err="1"/>
              <a:t>Ask</a:t>
            </a:r>
            <a:r>
              <a:rPr lang="lv-LV" dirty="0"/>
              <a:t> students to </a:t>
            </a:r>
            <a:r>
              <a:rPr lang="lv-LV" dirty="0" err="1"/>
              <a:t>answer</a:t>
            </a:r>
            <a:r>
              <a:rPr lang="lv-LV" dirty="0"/>
              <a:t>. </a:t>
            </a:r>
          </a:p>
        </p:txBody>
      </p:sp>
      <p:sp>
        <p:nvSpPr>
          <p:cNvPr id="4" name="Slaida numura vietturis 3"/>
          <p:cNvSpPr>
            <a:spLocks noGrp="1"/>
          </p:cNvSpPr>
          <p:nvPr>
            <p:ph type="sldNum" sz="quarter" idx="5"/>
          </p:nvPr>
        </p:nvSpPr>
        <p:spPr/>
        <p:txBody>
          <a:bodyPr/>
          <a:lstStyle/>
          <a:p>
            <a:fld id="{B418CC6C-DE29-4B82-82A8-D7974B8E85B2}" type="slidenum">
              <a:rPr lang="lv-LV" smtClean="0"/>
              <a:t>8</a:t>
            </a:fld>
            <a:endParaRPr lang="lv-LV"/>
          </a:p>
        </p:txBody>
      </p:sp>
    </p:spTree>
    <p:extLst>
      <p:ext uri="{BB962C8B-B14F-4D97-AF65-F5344CB8AC3E}">
        <p14:creationId xmlns:p14="http://schemas.microsoft.com/office/powerpoint/2010/main" val="1332411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Tasks</a:t>
            </a:r>
            <a:r>
              <a:rPr lang="lv-LV" dirty="0"/>
              <a:t> </a:t>
            </a:r>
            <a:r>
              <a:rPr lang="lv-LV" dirty="0" err="1"/>
              <a:t>on</a:t>
            </a:r>
            <a:r>
              <a:rPr lang="lv-LV" dirty="0"/>
              <a:t> platform.blocks.ase.ro</a:t>
            </a:r>
          </a:p>
          <a:p>
            <a:r>
              <a:rPr lang="lv-LV" dirty="0" err="1"/>
              <a:t>Ask</a:t>
            </a:r>
            <a:r>
              <a:rPr lang="lv-LV" dirty="0"/>
              <a:t> students to </a:t>
            </a:r>
            <a:r>
              <a:rPr lang="lv-LV" dirty="0" err="1"/>
              <a:t>read</a:t>
            </a:r>
            <a:r>
              <a:rPr lang="lv-LV" dirty="0"/>
              <a:t> </a:t>
            </a:r>
            <a:r>
              <a:rPr lang="lv-LV" dirty="0" err="1"/>
              <a:t>theory</a:t>
            </a:r>
            <a:r>
              <a:rPr lang="lv-LV" dirty="0"/>
              <a:t> </a:t>
            </a:r>
            <a:r>
              <a:rPr lang="lv-LV" dirty="0" err="1"/>
              <a:t>and</a:t>
            </a:r>
            <a:r>
              <a:rPr lang="lv-LV" dirty="0"/>
              <a:t> </a:t>
            </a:r>
            <a:r>
              <a:rPr lang="lv-LV" dirty="0" err="1"/>
              <a:t>complete</a:t>
            </a:r>
            <a:r>
              <a:rPr lang="lv-LV" dirty="0"/>
              <a:t> </a:t>
            </a:r>
            <a:r>
              <a:rPr lang="lv-LV" dirty="0" err="1"/>
              <a:t>tasks</a:t>
            </a:r>
            <a:r>
              <a:rPr lang="lv-LV" dirty="0"/>
              <a:t> </a:t>
            </a:r>
            <a:r>
              <a:rPr lang="lv-LV" dirty="0" err="1"/>
              <a:t>on</a:t>
            </a:r>
            <a:r>
              <a:rPr lang="lv-LV" dirty="0"/>
              <a:t> platform.blocks.ase.ro, </a:t>
            </a:r>
            <a:r>
              <a:rPr lang="lv-LV" dirty="0" err="1"/>
              <a:t>course</a:t>
            </a:r>
            <a:r>
              <a:rPr lang="lv-LV" dirty="0"/>
              <a:t> «</a:t>
            </a:r>
            <a:r>
              <a:rPr lang="lv-LV" b="0" i="0" dirty="0" err="1">
                <a:solidFill>
                  <a:srgbClr val="373A3C"/>
                </a:solidFill>
                <a:effectLst/>
                <a:latin typeface="Helvetica" panose="020B0604020202020204" pitchFamily="34" charset="0"/>
              </a:rPr>
              <a:t>What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is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Smart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contract</a:t>
            </a:r>
            <a:r>
              <a:rPr lang="lv-LV" b="0" i="0" dirty="0">
                <a:solidFill>
                  <a:srgbClr val="373A3C"/>
                </a:solidFill>
                <a:effectLst/>
                <a:latin typeface="Helvetica" panose="020B0604020202020204" pitchFamily="34" charset="0"/>
              </a:rPr>
              <a:t>?</a:t>
            </a:r>
            <a:r>
              <a:rPr lang="lv-LV" dirty="0"/>
              <a:t>»</a:t>
            </a:r>
          </a:p>
          <a:p>
            <a:r>
              <a:rPr lang="lv-LV" dirty="0" err="1"/>
              <a:t>Link</a:t>
            </a:r>
            <a:r>
              <a:rPr lang="lv-LV" dirty="0"/>
              <a:t>: </a:t>
            </a:r>
            <a:r>
              <a:rPr lang="lv-LV" b="0" i="0" dirty="0">
                <a:solidFill>
                  <a:srgbClr val="373A3C"/>
                </a:solidFill>
                <a:effectLst/>
                <a:latin typeface="Helvetica" panose="020B0604020202020204" pitchFamily="34" charset="0"/>
              </a:rPr>
              <a:t>https://platform.blocks.ase.ro/course/view.php?id=21</a:t>
            </a:r>
          </a:p>
          <a:p>
            <a:endParaRPr lang="lv-LV" dirty="0"/>
          </a:p>
        </p:txBody>
      </p:sp>
      <p:sp>
        <p:nvSpPr>
          <p:cNvPr id="4" name="Slaida numura vietturis 3"/>
          <p:cNvSpPr>
            <a:spLocks noGrp="1"/>
          </p:cNvSpPr>
          <p:nvPr>
            <p:ph type="sldNum" sz="quarter" idx="5"/>
          </p:nvPr>
        </p:nvSpPr>
        <p:spPr/>
        <p:txBody>
          <a:bodyPr/>
          <a:lstStyle/>
          <a:p>
            <a:fld id="{37888A98-8692-43FC-9495-FDC415CABE55}" type="slidenum">
              <a:rPr lang="lv-LV" smtClean="0"/>
              <a:t>9</a:t>
            </a:fld>
            <a:endParaRPr lang="lv-LV"/>
          </a:p>
        </p:txBody>
      </p:sp>
    </p:spTree>
    <p:extLst>
      <p:ext uri="{BB962C8B-B14F-4D97-AF65-F5344CB8AC3E}">
        <p14:creationId xmlns:p14="http://schemas.microsoft.com/office/powerpoint/2010/main" val="1290432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ulslai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B511A-A169-481E-B8D3-D7A25A89140E}"/>
              </a:ext>
            </a:extLst>
          </p:cNvPr>
          <p:cNvSpPr>
            <a:spLocks noGrp="1"/>
          </p:cNvSpPr>
          <p:nvPr>
            <p:ph type="ctrTitle" hasCustomPrompt="1"/>
          </p:nvPr>
        </p:nvSpPr>
        <p:spPr>
          <a:xfrm>
            <a:off x="2410692" y="2101932"/>
            <a:ext cx="8251370" cy="1500105"/>
          </a:xfrm>
        </p:spPr>
        <p:txBody>
          <a:bodyPr anchor="b">
            <a:normAutofit/>
          </a:bodyPr>
          <a:lstStyle>
            <a:lvl1pPr algn="l">
              <a:defRPr sz="4800">
                <a:solidFill>
                  <a:schemeClr val="tx2"/>
                </a:solidFill>
              </a:defRPr>
            </a:lvl1pPr>
          </a:lstStyle>
          <a:p>
            <a:r>
              <a:rPr lang="lv-LV" dirty="0"/>
              <a:t>Virsraksts</a:t>
            </a:r>
            <a:endParaRPr lang="en-US" dirty="0"/>
          </a:p>
        </p:txBody>
      </p:sp>
      <p:sp>
        <p:nvSpPr>
          <p:cNvPr id="3" name="Subtitle 2">
            <a:extLst>
              <a:ext uri="{FF2B5EF4-FFF2-40B4-BE49-F238E27FC236}">
                <a16:creationId xmlns:a16="http://schemas.microsoft.com/office/drawing/2014/main" id="{C20A3C7F-33CD-437B-96D1-7F41E0BC3F09}"/>
              </a:ext>
            </a:extLst>
          </p:cNvPr>
          <p:cNvSpPr>
            <a:spLocks noGrp="1"/>
          </p:cNvSpPr>
          <p:nvPr>
            <p:ph type="subTitle" idx="1" hasCustomPrompt="1"/>
          </p:nvPr>
        </p:nvSpPr>
        <p:spPr>
          <a:xfrm>
            <a:off x="2410692" y="3602037"/>
            <a:ext cx="8257307" cy="1655763"/>
          </a:xfrm>
        </p:spPr>
        <p:txBody>
          <a:bodyPr/>
          <a:lstStyle>
            <a:lvl1pPr marL="0" indent="0" algn="l">
              <a:buNone/>
              <a:defRPr sz="2400">
                <a:solidFill>
                  <a:schemeClr val="tx2"/>
                </a:solidFill>
                <a:latin typeface="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APAKŠVIRSRAKSTS</a:t>
            </a:r>
            <a:endParaRPr lang="en-US" dirty="0"/>
          </a:p>
        </p:txBody>
      </p:sp>
      <p:sp>
        <p:nvSpPr>
          <p:cNvPr id="4" name="Date Placeholder 3">
            <a:extLst>
              <a:ext uri="{FF2B5EF4-FFF2-40B4-BE49-F238E27FC236}">
                <a16:creationId xmlns:a16="http://schemas.microsoft.com/office/drawing/2014/main" id="{CF3ED034-3922-4D3A-B036-57C54934EB53}"/>
              </a:ext>
            </a:extLst>
          </p:cNvPr>
          <p:cNvSpPr>
            <a:spLocks noGrp="1"/>
          </p:cNvSpPr>
          <p:nvPr>
            <p:ph type="dt" sz="half" idx="10"/>
          </p:nvPr>
        </p:nvSpPr>
        <p:spPr/>
        <p:txBody>
          <a:bodyPr/>
          <a:lstStyle/>
          <a:p>
            <a:fld id="{A2EC86CA-CD0D-4E8C-AF2A-94C64B4708C6}" type="datetimeFigureOut">
              <a:rPr lang="lv-LV" smtClean="0"/>
              <a:t>15.06.2021</a:t>
            </a:fld>
            <a:endParaRPr lang="lv-LV"/>
          </a:p>
        </p:txBody>
      </p:sp>
      <p:sp>
        <p:nvSpPr>
          <p:cNvPr id="5" name="Footer Placeholder 4">
            <a:extLst>
              <a:ext uri="{FF2B5EF4-FFF2-40B4-BE49-F238E27FC236}">
                <a16:creationId xmlns:a16="http://schemas.microsoft.com/office/drawing/2014/main" id="{E69755C3-A5F4-4A51-BDAB-E5622D0FCB6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C204027-026C-4C9F-9041-F761D4DABB60}"/>
              </a:ext>
            </a:extLst>
          </p:cNvPr>
          <p:cNvSpPr>
            <a:spLocks noGrp="1"/>
          </p:cNvSpPr>
          <p:nvPr>
            <p:ph type="sldNum" sz="quarter" idx="12"/>
          </p:nvPr>
        </p:nvSpPr>
        <p:spPr/>
        <p:txBody>
          <a:bodyPr/>
          <a:lstStyle/>
          <a:p>
            <a:fld id="{6F0CAD4D-4038-4901-B96E-39551B761FFB}" type="slidenum">
              <a:rPr lang="lv-LV" smtClean="0"/>
              <a:t>‹#›</a:t>
            </a:fld>
            <a:endParaRPr lang="lv-LV"/>
          </a:p>
        </p:txBody>
      </p:sp>
      <p:sp>
        <p:nvSpPr>
          <p:cNvPr id="18" name="Picture Placeholder 17">
            <a:extLst>
              <a:ext uri="{FF2B5EF4-FFF2-40B4-BE49-F238E27FC236}">
                <a16:creationId xmlns:a16="http://schemas.microsoft.com/office/drawing/2014/main" id="{563B364A-4A07-40CD-916B-E124982A3EB6}"/>
              </a:ext>
            </a:extLst>
          </p:cNvPr>
          <p:cNvSpPr>
            <a:spLocks noGrp="1"/>
          </p:cNvSpPr>
          <p:nvPr>
            <p:ph type="pic" sz="quarter" idx="14" hasCustomPrompt="1"/>
          </p:nvPr>
        </p:nvSpPr>
        <p:spPr>
          <a:xfrm>
            <a:off x="2678113" y="5753100"/>
            <a:ext cx="6835774" cy="453005"/>
          </a:xfrm>
        </p:spPr>
        <p:txBody>
          <a:bodyPr>
            <a:normAutofit/>
          </a:bodyPr>
          <a:lstStyle>
            <a:lvl1pPr marL="0" indent="0" algn="ctr">
              <a:buNone/>
              <a:defRPr sz="2000">
                <a:solidFill>
                  <a:schemeClr val="bg1">
                    <a:lumMod val="95000"/>
                  </a:schemeClr>
                </a:solidFill>
              </a:defRPr>
            </a:lvl1pPr>
          </a:lstStyle>
          <a:p>
            <a:r>
              <a:rPr lang="en-US" dirty="0"/>
              <a:t>Citi logo</a:t>
            </a:r>
          </a:p>
        </p:txBody>
      </p:sp>
      <p:sp>
        <p:nvSpPr>
          <p:cNvPr id="20" name="Content Placeholder 19">
            <a:extLst>
              <a:ext uri="{FF2B5EF4-FFF2-40B4-BE49-F238E27FC236}">
                <a16:creationId xmlns:a16="http://schemas.microsoft.com/office/drawing/2014/main" id="{6A3447B9-BCB3-45B9-9102-440557B513EE}"/>
              </a:ext>
            </a:extLst>
          </p:cNvPr>
          <p:cNvSpPr>
            <a:spLocks noGrp="1"/>
          </p:cNvSpPr>
          <p:nvPr>
            <p:ph sz="quarter" idx="15" hasCustomPrompt="1"/>
          </p:nvPr>
        </p:nvSpPr>
        <p:spPr>
          <a:xfrm>
            <a:off x="9646099" y="5663962"/>
            <a:ext cx="1707702" cy="631279"/>
          </a:xfrm>
        </p:spPr>
        <p:txBody>
          <a:bodyPr anchor="b">
            <a:noAutofit/>
          </a:bodyPr>
          <a:lstStyle>
            <a:lvl1pPr marL="0" indent="0" algn="r">
              <a:buNone/>
              <a:defRPr sz="1400">
                <a:solidFill>
                  <a:schemeClr val="accent1"/>
                </a:solidFill>
                <a:latin typeface="+mj-lt"/>
              </a:defRPr>
            </a:lvl1pPr>
          </a:lstStyle>
          <a:p>
            <a:pPr lvl="0"/>
            <a:r>
              <a:rPr lang="en-US" dirty="0"/>
              <a:t>+371 67505090</a:t>
            </a:r>
          </a:p>
          <a:p>
            <a:pPr lvl="0"/>
            <a:r>
              <a:rPr lang="en-US" dirty="0"/>
              <a:t>bda@bda.lv</a:t>
            </a:r>
            <a:br>
              <a:rPr lang="en-US" dirty="0"/>
            </a:br>
            <a:r>
              <a:rPr lang="en-US" dirty="0"/>
              <a:t>www.bda.lv</a:t>
            </a:r>
          </a:p>
        </p:txBody>
      </p:sp>
      <p:pic>
        <p:nvPicPr>
          <p:cNvPr id="11" name="Picture 10">
            <a:extLst>
              <a:ext uri="{FF2B5EF4-FFF2-40B4-BE49-F238E27FC236}">
                <a16:creationId xmlns:a16="http://schemas.microsoft.com/office/drawing/2014/main" id="{3F620979-7E34-4912-9092-9DE9F7F517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pic>
        <p:nvPicPr>
          <p:cNvPr id="12" name="Picture 11">
            <a:extLst>
              <a:ext uri="{FF2B5EF4-FFF2-40B4-BE49-F238E27FC236}">
                <a16:creationId xmlns:a16="http://schemas.microsoft.com/office/drawing/2014/main" id="{FF407F10-96D8-4D7B-8DCB-094FA3682D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0897" y="5799214"/>
            <a:ext cx="1707703" cy="910904"/>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6C6B2FBF-8417-417D-BC3F-B4C944260B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29" y="4651228"/>
            <a:ext cx="2203743" cy="2203743"/>
          </a:xfrm>
          <a:prstGeom prst="rect">
            <a:avLst/>
          </a:prstGeom>
        </p:spPr>
      </p:pic>
      <p:pic>
        <p:nvPicPr>
          <p:cNvPr id="14" name="Picture 13" descr="A picture containing text, sign&#10;&#10;Description automatically generated">
            <a:extLst>
              <a:ext uri="{FF2B5EF4-FFF2-40B4-BE49-F238E27FC236}">
                <a16:creationId xmlns:a16="http://schemas.microsoft.com/office/drawing/2014/main" id="{413BADC8-CF40-4650-9C9A-5DF36E2546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46315" y="6009623"/>
            <a:ext cx="3120286" cy="680295"/>
          </a:xfrm>
          <a:prstGeom prst="rect">
            <a:avLst/>
          </a:prstGeom>
        </p:spPr>
      </p:pic>
    </p:spTree>
    <p:extLst>
      <p:ext uri="{BB962C8B-B14F-4D97-AF65-F5344CB8AC3E}">
        <p14:creationId xmlns:p14="http://schemas.microsoft.com/office/powerpoint/2010/main" val="333565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ksts + Attēls - Horizontāli">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24AB915-88F7-4E92-9B4B-2BF751EEF663}"/>
              </a:ext>
            </a:extLst>
          </p:cNvPr>
          <p:cNvGrpSpPr/>
          <p:nvPr/>
        </p:nvGrpSpPr>
        <p:grpSpPr>
          <a:xfrm>
            <a:off x="7095506" y="0"/>
            <a:ext cx="5096494" cy="6858000"/>
            <a:chOff x="7095506" y="0"/>
            <a:chExt cx="5096494" cy="6858000"/>
          </a:xfrm>
        </p:grpSpPr>
        <p:sp>
          <p:nvSpPr>
            <p:cNvPr id="9" name="Rectangle 8">
              <a:extLst>
                <a:ext uri="{FF2B5EF4-FFF2-40B4-BE49-F238E27FC236}">
                  <a16:creationId xmlns:a16="http://schemas.microsoft.com/office/drawing/2014/main" id="{F51C5BCC-17D9-4BF5-AF5D-59F8B77C8B56}"/>
                </a:ext>
              </a:extLst>
            </p:cNvPr>
            <p:cNvSpPr/>
            <p:nvPr/>
          </p:nvSpPr>
          <p:spPr>
            <a:xfrm>
              <a:off x="7095506" y="0"/>
              <a:ext cx="5096494" cy="6858000"/>
            </a:xfrm>
            <a:prstGeom prst="rect">
              <a:avLst/>
            </a:prstGeom>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B12842D-9B4E-4F12-850F-DA4150F585BE}"/>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a:stretch/>
          </p:blipFill>
          <p:spPr>
            <a:xfrm>
              <a:off x="7431356" y="0"/>
              <a:ext cx="4760644" cy="3795648"/>
            </a:xfrm>
            <a:prstGeom prst="rect">
              <a:avLst/>
            </a:prstGeom>
          </p:spPr>
        </p:pic>
      </p:grpSp>
      <p:sp>
        <p:nvSpPr>
          <p:cNvPr id="11" name="Text Placeholder 10">
            <a:extLst>
              <a:ext uri="{FF2B5EF4-FFF2-40B4-BE49-F238E27FC236}">
                <a16:creationId xmlns:a16="http://schemas.microsoft.com/office/drawing/2014/main" id="{C30AF115-E1EB-47E8-A923-E29C7E13A46C}"/>
              </a:ext>
            </a:extLst>
          </p:cNvPr>
          <p:cNvSpPr>
            <a:spLocks noGrp="1"/>
          </p:cNvSpPr>
          <p:nvPr>
            <p:ph type="body" sz="quarter" idx="14" hasCustomPrompt="1"/>
          </p:nvPr>
        </p:nvSpPr>
        <p:spPr>
          <a:xfrm>
            <a:off x="7309262" y="1688224"/>
            <a:ext cx="4216088" cy="4492881"/>
          </a:xfrm>
        </p:spPr>
        <p:txBody>
          <a:bodyPr>
            <a:normAutofit/>
          </a:bodyPr>
          <a:lstStyle>
            <a:lvl1pPr marL="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sp>
        <p:nvSpPr>
          <p:cNvPr id="7" name="Picture Placeholder 2">
            <a:extLst>
              <a:ext uri="{FF2B5EF4-FFF2-40B4-BE49-F238E27FC236}">
                <a16:creationId xmlns:a16="http://schemas.microsoft.com/office/drawing/2014/main" id="{634F5CF1-4B9B-4254-BC0C-F46C88C94F9C}"/>
              </a:ext>
            </a:extLst>
          </p:cNvPr>
          <p:cNvSpPr>
            <a:spLocks noGrp="1"/>
          </p:cNvSpPr>
          <p:nvPr>
            <p:ph type="pic" sz="quarter" idx="15" hasCustomPrompt="1"/>
          </p:nvPr>
        </p:nvSpPr>
        <p:spPr>
          <a:xfrm>
            <a:off x="321501" y="1302692"/>
            <a:ext cx="6453187" cy="4302125"/>
          </a:xfrm>
        </p:spPr>
        <p:txBody>
          <a:bodyPr/>
          <a:lstStyle>
            <a:lvl1pPr>
              <a:defRPr/>
            </a:lvl1pPr>
          </a:lstStyle>
          <a:p>
            <a:r>
              <a:rPr lang="lv-LV" dirty="0"/>
              <a:t>Attēls</a:t>
            </a:r>
          </a:p>
        </p:txBody>
      </p:sp>
      <p:sp>
        <p:nvSpPr>
          <p:cNvPr id="8" name="Title 1">
            <a:extLst>
              <a:ext uri="{FF2B5EF4-FFF2-40B4-BE49-F238E27FC236}">
                <a16:creationId xmlns:a16="http://schemas.microsoft.com/office/drawing/2014/main" id="{307315EE-A043-48E3-80A4-CACD39D4C40F}"/>
              </a:ext>
            </a:extLst>
          </p:cNvPr>
          <p:cNvSpPr>
            <a:spLocks noGrp="1"/>
          </p:cNvSpPr>
          <p:nvPr>
            <p:ph type="title" hasCustomPrompt="1"/>
          </p:nvPr>
        </p:nvSpPr>
        <p:spPr>
          <a:xfrm>
            <a:off x="7309263" y="830770"/>
            <a:ext cx="4216088" cy="580345"/>
          </a:xfrm>
        </p:spPr>
        <p:txBody>
          <a:bodyPr/>
          <a:lstStyle>
            <a:lvl1pPr>
              <a:defRPr>
                <a:solidFill>
                  <a:schemeClr val="bg1"/>
                </a:solidFill>
              </a:defRPr>
            </a:lvl1pPr>
          </a:lstStyle>
          <a:p>
            <a:r>
              <a:rPr lang="lv-LV" dirty="0"/>
              <a:t>Virsraksts</a:t>
            </a:r>
            <a:endParaRPr lang="en-US" dirty="0"/>
          </a:p>
        </p:txBody>
      </p:sp>
    </p:spTree>
    <p:extLst>
      <p:ext uri="{BB962C8B-B14F-4D97-AF65-F5344CB8AC3E}">
        <p14:creationId xmlns:p14="http://schemas.microsoft.com/office/powerpoint/2010/main" val="3217796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s + Attēls - Vertikāl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1C5BCC-17D9-4BF5-AF5D-59F8B77C8B56}"/>
              </a:ext>
            </a:extLst>
          </p:cNvPr>
          <p:cNvSpPr/>
          <p:nvPr/>
        </p:nvSpPr>
        <p:spPr>
          <a:xfrm>
            <a:off x="5409210" y="0"/>
            <a:ext cx="6782790" cy="6858000"/>
          </a:xfrm>
          <a:prstGeom prst="rect">
            <a:avLst/>
          </a:prstGeom>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508AAB16-7A67-4071-BFD7-06F7AF4E3AF2}"/>
              </a:ext>
            </a:extLst>
          </p:cNvPr>
          <p:cNvSpPr>
            <a:spLocks noGrp="1"/>
          </p:cNvSpPr>
          <p:nvPr>
            <p:ph type="body" sz="quarter" idx="14" hasCustomPrompt="1"/>
          </p:nvPr>
        </p:nvSpPr>
        <p:spPr>
          <a:xfrm>
            <a:off x="5962960" y="1688225"/>
            <a:ext cx="5134879" cy="3390900"/>
          </a:xfrm>
        </p:spPr>
        <p:txBody>
          <a:bodyPr>
            <a:normAutofit/>
          </a:bodyPr>
          <a:lstStyle>
            <a:lvl1pPr marL="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pic>
        <p:nvPicPr>
          <p:cNvPr id="10" name="Picture 9">
            <a:extLst>
              <a:ext uri="{FF2B5EF4-FFF2-40B4-BE49-F238E27FC236}">
                <a16:creationId xmlns:a16="http://schemas.microsoft.com/office/drawing/2014/main" id="{6FCE66AC-062E-4239-B849-9F41DEDD2BF7}"/>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
        <p:nvSpPr>
          <p:cNvPr id="12" name="Picture Placeholder 2">
            <a:extLst>
              <a:ext uri="{FF2B5EF4-FFF2-40B4-BE49-F238E27FC236}">
                <a16:creationId xmlns:a16="http://schemas.microsoft.com/office/drawing/2014/main" id="{EBC1493B-E042-4110-BD86-74AEFCFE8470}"/>
              </a:ext>
            </a:extLst>
          </p:cNvPr>
          <p:cNvSpPr>
            <a:spLocks noGrp="1"/>
          </p:cNvSpPr>
          <p:nvPr>
            <p:ph type="pic" sz="quarter" idx="15" hasCustomPrompt="1"/>
          </p:nvPr>
        </p:nvSpPr>
        <p:spPr>
          <a:xfrm>
            <a:off x="707405" y="356743"/>
            <a:ext cx="4160838" cy="6242050"/>
          </a:xfrm>
        </p:spPr>
        <p:txBody>
          <a:bodyPr/>
          <a:lstStyle>
            <a:lvl1pPr>
              <a:defRPr/>
            </a:lvl1pPr>
          </a:lstStyle>
          <a:p>
            <a:r>
              <a:rPr lang="lv-LV" dirty="0"/>
              <a:t>Attēls</a:t>
            </a:r>
          </a:p>
        </p:txBody>
      </p:sp>
      <p:sp>
        <p:nvSpPr>
          <p:cNvPr id="13" name="Title 1">
            <a:extLst>
              <a:ext uri="{FF2B5EF4-FFF2-40B4-BE49-F238E27FC236}">
                <a16:creationId xmlns:a16="http://schemas.microsoft.com/office/drawing/2014/main" id="{D3AA5701-9D8D-44DF-91F4-91D85BFCE874}"/>
              </a:ext>
            </a:extLst>
          </p:cNvPr>
          <p:cNvSpPr>
            <a:spLocks noGrp="1"/>
          </p:cNvSpPr>
          <p:nvPr>
            <p:ph type="title" hasCustomPrompt="1"/>
          </p:nvPr>
        </p:nvSpPr>
        <p:spPr>
          <a:xfrm>
            <a:off x="5962960" y="824756"/>
            <a:ext cx="5134878" cy="580345"/>
          </a:xfrm>
        </p:spPr>
        <p:txBody>
          <a:bodyPr/>
          <a:lstStyle>
            <a:lvl1pPr>
              <a:defRPr>
                <a:solidFill>
                  <a:schemeClr val="bg1"/>
                </a:solidFill>
              </a:defRPr>
            </a:lvl1pPr>
          </a:lstStyle>
          <a:p>
            <a:r>
              <a:rPr lang="lv-LV" dirty="0"/>
              <a:t>Virsraksts</a:t>
            </a:r>
            <a:endParaRPr lang="en-US" dirty="0"/>
          </a:p>
        </p:txBody>
      </p:sp>
    </p:spTree>
    <p:extLst>
      <p:ext uri="{BB962C8B-B14F-4D97-AF65-F5344CB8AC3E}">
        <p14:creationId xmlns:p14="http://schemas.microsoft.com/office/powerpoint/2010/main" val="1273294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s + Apakšpunkti">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067EA5B-BA9F-44DA-AE4D-D32AD7343A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9" name="Rectangle 8">
            <a:extLst>
              <a:ext uri="{FF2B5EF4-FFF2-40B4-BE49-F238E27FC236}">
                <a16:creationId xmlns:a16="http://schemas.microsoft.com/office/drawing/2014/main" id="{F51C5BCC-17D9-4BF5-AF5D-59F8B77C8B56}"/>
              </a:ext>
            </a:extLst>
          </p:cNvPr>
          <p:cNvSpPr/>
          <p:nvPr/>
        </p:nvSpPr>
        <p:spPr>
          <a:xfrm>
            <a:off x="0" y="0"/>
            <a:ext cx="6667995" cy="6858000"/>
          </a:xfrm>
          <a:prstGeom prst="rect">
            <a:avLst/>
          </a:prstGeom>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07F5C0-3809-46B9-8F21-62011E73C8D1}"/>
              </a:ext>
            </a:extLst>
          </p:cNvPr>
          <p:cNvSpPr>
            <a:spLocks noGrp="1"/>
          </p:cNvSpPr>
          <p:nvPr>
            <p:ph idx="1" hasCustomPrompt="1"/>
          </p:nvPr>
        </p:nvSpPr>
        <p:spPr>
          <a:xfrm>
            <a:off x="7065818" y="1688225"/>
            <a:ext cx="4222668" cy="4351338"/>
          </a:xfrm>
        </p:spPr>
        <p:txBody>
          <a:bodyPr>
            <a:normAutofit/>
          </a:bodyPr>
          <a:lstStyle>
            <a:lvl1pPr marL="285750" indent="-285750">
              <a:buClr>
                <a:schemeClr val="tx2"/>
              </a:buClr>
              <a:buSzPct val="90000"/>
              <a:buFont typeface="Webdings" panose="05030102010509060703" pitchFamily="18" charset="2"/>
              <a:buChar char="g"/>
              <a:defRPr sz="1800">
                <a:latin typeface="+mn-lt"/>
              </a:defRPr>
            </a:lvl1pPr>
          </a:lstStyle>
          <a:p>
            <a:pPr lvl="0"/>
            <a:r>
              <a:rPr lang="en-US" b="0" i="0" dirty="0">
                <a:solidFill>
                  <a:srgbClr val="000000"/>
                </a:solidFill>
                <a:effectLst/>
                <a:latin typeface="Open Sans"/>
              </a:rPr>
              <a:t>LOREM IPSUM DOLOR SIT AMET, CONSECTETUR ADIPISCING ELIT. </a:t>
            </a:r>
          </a:p>
          <a:p>
            <a:pPr lvl="0"/>
            <a:r>
              <a:rPr lang="en-US" b="0" i="0" dirty="0">
                <a:solidFill>
                  <a:srgbClr val="000000"/>
                </a:solidFill>
                <a:effectLst/>
                <a:latin typeface="Open Sans"/>
              </a:rPr>
              <a:t>ALIQUAM VOLUTPAT ID MAGNA SIT AMET CONVALLIS. UT SCELERISQUE METUS MAURIS, EU POSUERE DOLOR POSUERE EU. LOREM IPSUM DOLOR SIT AMET, CONSECTETUR ADIPISCING ELIT. </a:t>
            </a:r>
          </a:p>
          <a:p>
            <a:pPr lvl="0"/>
            <a:r>
              <a:rPr lang="en-US" b="0" i="0" dirty="0">
                <a:solidFill>
                  <a:srgbClr val="000000"/>
                </a:solidFill>
                <a:effectLst/>
                <a:latin typeface="Open Sans"/>
              </a:rPr>
              <a:t>DUIS MASSA FELIS, SAGITTIS NEC EROS QUIS, LAOREET MATTIS LIGULA. AENEAN GRAVIDA IMPERDIET DIAM, SED VOLUTPAT LECTUS RUTRUM AT. </a:t>
            </a:r>
          </a:p>
          <a:p>
            <a:pPr lvl="0"/>
            <a:r>
              <a:rPr lang="en-US" b="0" i="0" dirty="0">
                <a:solidFill>
                  <a:srgbClr val="000000"/>
                </a:solidFill>
                <a:effectLst/>
                <a:latin typeface="Open Sans"/>
              </a:rPr>
              <a:t>FUSCE NEC ERAT AC RISUS FINIBUS EUISMOD VEL IN AUGUE. </a:t>
            </a:r>
            <a:endParaRPr lang="en-US" dirty="0"/>
          </a:p>
        </p:txBody>
      </p:sp>
      <p:sp>
        <p:nvSpPr>
          <p:cNvPr id="10" name="Title 1">
            <a:extLst>
              <a:ext uri="{FF2B5EF4-FFF2-40B4-BE49-F238E27FC236}">
                <a16:creationId xmlns:a16="http://schemas.microsoft.com/office/drawing/2014/main" id="{8442ADAD-912A-4314-AA4A-DDA5E87AED16}"/>
              </a:ext>
            </a:extLst>
          </p:cNvPr>
          <p:cNvSpPr txBox="1">
            <a:spLocks/>
          </p:cNvSpPr>
          <p:nvPr/>
        </p:nvSpPr>
        <p:spPr>
          <a:xfrm>
            <a:off x="1263585" y="1491652"/>
            <a:ext cx="4222668" cy="241898"/>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a:t>Bio</a:t>
            </a:r>
            <a:endParaRPr lang="en-US" dirty="0"/>
          </a:p>
        </p:txBody>
      </p:sp>
      <p:sp>
        <p:nvSpPr>
          <p:cNvPr id="17" name="Text Placeholder 10">
            <a:extLst>
              <a:ext uri="{FF2B5EF4-FFF2-40B4-BE49-F238E27FC236}">
                <a16:creationId xmlns:a16="http://schemas.microsoft.com/office/drawing/2014/main" id="{441D1EEB-7A2A-4F8F-94D3-F25CAFC60120}"/>
              </a:ext>
            </a:extLst>
          </p:cNvPr>
          <p:cNvSpPr>
            <a:spLocks noGrp="1"/>
          </p:cNvSpPr>
          <p:nvPr>
            <p:ph type="body" sz="quarter" idx="14" hasCustomPrompt="1"/>
          </p:nvPr>
        </p:nvSpPr>
        <p:spPr>
          <a:xfrm>
            <a:off x="838756" y="1688225"/>
            <a:ext cx="5134879" cy="3390900"/>
          </a:xfrm>
        </p:spPr>
        <p:txBody>
          <a:bodyPr>
            <a:normAutofit/>
          </a:bodyPr>
          <a:lstStyle>
            <a:lvl1pPr marL="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sp>
        <p:nvSpPr>
          <p:cNvPr id="14" name="Title 1">
            <a:extLst>
              <a:ext uri="{FF2B5EF4-FFF2-40B4-BE49-F238E27FC236}">
                <a16:creationId xmlns:a16="http://schemas.microsoft.com/office/drawing/2014/main" id="{B0F35B2B-0FDC-4502-B6C8-EB0A8A061CB6}"/>
              </a:ext>
            </a:extLst>
          </p:cNvPr>
          <p:cNvSpPr>
            <a:spLocks noGrp="1"/>
          </p:cNvSpPr>
          <p:nvPr>
            <p:ph type="title" hasCustomPrompt="1"/>
          </p:nvPr>
        </p:nvSpPr>
        <p:spPr>
          <a:xfrm>
            <a:off x="838757" y="756771"/>
            <a:ext cx="5134878" cy="580345"/>
          </a:xfrm>
        </p:spPr>
        <p:txBody>
          <a:bodyPr/>
          <a:lstStyle>
            <a:lvl1pPr>
              <a:defRPr>
                <a:solidFill>
                  <a:schemeClr val="bg1"/>
                </a:solidFill>
              </a:defRPr>
            </a:lvl1pPr>
          </a:lstStyle>
          <a:p>
            <a:r>
              <a:rPr lang="lv-LV" dirty="0"/>
              <a:t>Virsraksts</a:t>
            </a:r>
            <a:endParaRPr lang="en-US" dirty="0"/>
          </a:p>
        </p:txBody>
      </p:sp>
      <p:sp>
        <p:nvSpPr>
          <p:cNvPr id="16" name="Text Placeholder 4">
            <a:extLst>
              <a:ext uri="{FF2B5EF4-FFF2-40B4-BE49-F238E27FC236}">
                <a16:creationId xmlns:a16="http://schemas.microsoft.com/office/drawing/2014/main" id="{7500B95B-1674-4C9C-96DD-FF64F60B7D0F}"/>
              </a:ext>
            </a:extLst>
          </p:cNvPr>
          <p:cNvSpPr>
            <a:spLocks noGrp="1"/>
          </p:cNvSpPr>
          <p:nvPr>
            <p:ph type="body" sz="quarter" idx="15" hasCustomPrompt="1"/>
          </p:nvPr>
        </p:nvSpPr>
        <p:spPr>
          <a:xfrm>
            <a:off x="7065818" y="756770"/>
            <a:ext cx="4287837" cy="580345"/>
          </a:xfrm>
        </p:spPr>
        <p:txBody>
          <a:bodyPr/>
          <a:lstStyle>
            <a:lvl1pPr marL="0" indent="0">
              <a:buNone/>
              <a:defRPr sz="4400">
                <a:solidFill>
                  <a:srgbClr val="643CBE"/>
                </a:solidFill>
                <a:latin typeface="+mj-lt"/>
              </a:defRPr>
            </a:lvl1pPr>
          </a:lstStyle>
          <a:p>
            <a:pPr lvl="0"/>
            <a:r>
              <a:rPr lang="lv-LV" dirty="0"/>
              <a:t>Virsraksts</a:t>
            </a:r>
          </a:p>
        </p:txBody>
      </p:sp>
    </p:spTree>
    <p:extLst>
      <p:ext uri="{BB962C8B-B14F-4D97-AF65-F5344CB8AC3E}">
        <p14:creationId xmlns:p14="http://schemas.microsoft.com/office/powerpoint/2010/main" val="1466626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ksts + Bilde fonā">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7A051A8C-E76D-4122-9E57-C55F8E1C544C}"/>
              </a:ext>
            </a:extLst>
          </p:cNvPr>
          <p:cNvSpPr>
            <a:spLocks noGrp="1"/>
          </p:cNvSpPr>
          <p:nvPr>
            <p:ph type="pic" sz="quarter" idx="15" hasCustomPrompt="1"/>
          </p:nvPr>
        </p:nvSpPr>
        <p:spPr>
          <a:xfrm>
            <a:off x="0" y="0"/>
            <a:ext cx="12192000" cy="6858000"/>
          </a:xfrm>
        </p:spPr>
        <p:txBody>
          <a:bodyPr/>
          <a:lstStyle>
            <a:lvl1pPr>
              <a:defRPr/>
            </a:lvl1pPr>
          </a:lstStyle>
          <a:p>
            <a:r>
              <a:rPr lang="lv-LV" dirty="0"/>
              <a:t>Attēls</a:t>
            </a:r>
          </a:p>
        </p:txBody>
      </p:sp>
      <p:sp>
        <p:nvSpPr>
          <p:cNvPr id="9" name="Rectangle 8">
            <a:extLst>
              <a:ext uri="{FF2B5EF4-FFF2-40B4-BE49-F238E27FC236}">
                <a16:creationId xmlns:a16="http://schemas.microsoft.com/office/drawing/2014/main" id="{F51C5BCC-17D9-4BF5-AF5D-59F8B77C8B56}"/>
              </a:ext>
            </a:extLst>
          </p:cNvPr>
          <p:cNvSpPr/>
          <p:nvPr/>
        </p:nvSpPr>
        <p:spPr>
          <a:xfrm>
            <a:off x="0" y="1385886"/>
            <a:ext cx="8443182" cy="5472113"/>
          </a:xfrm>
          <a:prstGeom prst="rect">
            <a:avLst/>
          </a:prstGeom>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F5C17C53-884E-4EE9-9342-E0984D28B718}"/>
              </a:ext>
            </a:extLst>
          </p:cNvPr>
          <p:cNvSpPr>
            <a:spLocks noGrp="1"/>
          </p:cNvSpPr>
          <p:nvPr>
            <p:ph type="body" sz="quarter" idx="14" hasCustomPrompt="1"/>
          </p:nvPr>
        </p:nvSpPr>
        <p:spPr>
          <a:xfrm>
            <a:off x="1295400" y="2670175"/>
            <a:ext cx="6527800" cy="3390900"/>
          </a:xfrm>
        </p:spPr>
        <p:txBody>
          <a:bodyPr>
            <a:normAutofit/>
          </a:bodyPr>
          <a:lstStyle>
            <a:lvl1pPr marL="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pic>
        <p:nvPicPr>
          <p:cNvPr id="8" name="Picture 7">
            <a:extLst>
              <a:ext uri="{FF2B5EF4-FFF2-40B4-BE49-F238E27FC236}">
                <a16:creationId xmlns:a16="http://schemas.microsoft.com/office/drawing/2014/main" id="{0B405F89-43FE-4264-9DAC-C494F05242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10" name="Title 1">
            <a:extLst>
              <a:ext uri="{FF2B5EF4-FFF2-40B4-BE49-F238E27FC236}">
                <a16:creationId xmlns:a16="http://schemas.microsoft.com/office/drawing/2014/main" id="{294847B4-20E0-4754-8391-7BE80EBF82C2}"/>
              </a:ext>
            </a:extLst>
          </p:cNvPr>
          <p:cNvSpPr>
            <a:spLocks noGrp="1"/>
          </p:cNvSpPr>
          <p:nvPr>
            <p:ph type="title" hasCustomPrompt="1"/>
          </p:nvPr>
        </p:nvSpPr>
        <p:spPr>
          <a:xfrm>
            <a:off x="1295400" y="1819109"/>
            <a:ext cx="5134878" cy="580345"/>
          </a:xfrm>
        </p:spPr>
        <p:txBody>
          <a:bodyPr/>
          <a:lstStyle>
            <a:lvl1pPr>
              <a:defRPr>
                <a:solidFill>
                  <a:schemeClr val="bg1"/>
                </a:solidFill>
              </a:defRPr>
            </a:lvl1pPr>
          </a:lstStyle>
          <a:p>
            <a:r>
              <a:rPr lang="lv-LV" dirty="0"/>
              <a:t>Virsraksts</a:t>
            </a:r>
            <a:endParaRPr lang="en-US" dirty="0"/>
          </a:p>
        </p:txBody>
      </p:sp>
    </p:spTree>
    <p:extLst>
      <p:ext uri="{BB962C8B-B14F-4D97-AF65-F5344CB8AC3E}">
        <p14:creationId xmlns:p14="http://schemas.microsoft.com/office/powerpoint/2010/main" val="2700704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zcēlum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57ED-AC0D-46E3-8354-EFDB4E096C2C}"/>
              </a:ext>
            </a:extLst>
          </p:cNvPr>
          <p:cNvSpPr>
            <a:spLocks noGrp="1"/>
          </p:cNvSpPr>
          <p:nvPr>
            <p:ph type="title" hasCustomPrompt="1"/>
          </p:nvPr>
        </p:nvSpPr>
        <p:spPr>
          <a:xfrm>
            <a:off x="838200" y="2843316"/>
            <a:ext cx="10515600" cy="694143"/>
          </a:xfrm>
        </p:spPr>
        <p:txBody>
          <a:bodyPr/>
          <a:lstStyle>
            <a:lvl1pPr algn="ctr">
              <a:defRPr>
                <a:solidFill>
                  <a:schemeClr val="tx1"/>
                </a:solidFill>
              </a:defRPr>
            </a:lvl1pPr>
          </a:lstStyle>
          <a:p>
            <a:r>
              <a:rPr lang="en-US" dirty="0"/>
              <a:t>#LOREMIPSUM</a:t>
            </a:r>
          </a:p>
        </p:txBody>
      </p:sp>
      <p:pic>
        <p:nvPicPr>
          <p:cNvPr id="4" name="Picture 3">
            <a:extLst>
              <a:ext uri="{FF2B5EF4-FFF2-40B4-BE49-F238E27FC236}">
                <a16:creationId xmlns:a16="http://schemas.microsoft.com/office/drawing/2014/main" id="{20D2C25B-FA5A-4AF5-ABF0-B333E9C3C1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Tree>
    <p:extLst>
      <p:ext uri="{BB962C8B-B14F-4D97-AF65-F5344CB8AC3E}">
        <p14:creationId xmlns:p14="http://schemas.microsoft.com/office/powerpoint/2010/main" val="16843914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ideo">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C59F9D-BD95-4E56-9B22-1316F1DCAB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
        <p:nvSpPr>
          <p:cNvPr id="4" name="Media Placeholder 3">
            <a:extLst>
              <a:ext uri="{FF2B5EF4-FFF2-40B4-BE49-F238E27FC236}">
                <a16:creationId xmlns:a16="http://schemas.microsoft.com/office/drawing/2014/main" id="{66691B5C-1A6D-44DE-B53D-F01F36839984}"/>
              </a:ext>
            </a:extLst>
          </p:cNvPr>
          <p:cNvSpPr>
            <a:spLocks noGrp="1"/>
          </p:cNvSpPr>
          <p:nvPr>
            <p:ph type="media" sz="quarter" idx="10"/>
          </p:nvPr>
        </p:nvSpPr>
        <p:spPr>
          <a:xfrm>
            <a:off x="2362200" y="1866900"/>
            <a:ext cx="7467600" cy="4010025"/>
          </a:xfrm>
        </p:spPr>
        <p:txBody>
          <a:bodyPr/>
          <a:lstStyle/>
          <a:p>
            <a:r>
              <a:rPr lang="lv-LV"/>
              <a:t>Lai pievienotu multividi, noklikšķiniet uz ikonas</a:t>
            </a:r>
            <a:endParaRPr lang="en-US"/>
          </a:p>
        </p:txBody>
      </p:sp>
      <p:sp>
        <p:nvSpPr>
          <p:cNvPr id="5" name="Title 1">
            <a:extLst>
              <a:ext uri="{FF2B5EF4-FFF2-40B4-BE49-F238E27FC236}">
                <a16:creationId xmlns:a16="http://schemas.microsoft.com/office/drawing/2014/main" id="{54292B1D-B16D-48E1-BD3D-F3BDEF2DB7E6}"/>
              </a:ext>
            </a:extLst>
          </p:cNvPr>
          <p:cNvSpPr>
            <a:spLocks noGrp="1"/>
          </p:cNvSpPr>
          <p:nvPr>
            <p:ph type="title" hasCustomPrompt="1"/>
          </p:nvPr>
        </p:nvSpPr>
        <p:spPr>
          <a:xfrm>
            <a:off x="1289385" y="1043073"/>
            <a:ext cx="5134878" cy="580345"/>
          </a:xfrm>
        </p:spPr>
        <p:txBody>
          <a:bodyPr/>
          <a:lstStyle>
            <a:lvl1pPr>
              <a:defRPr>
                <a:solidFill>
                  <a:schemeClr val="tx1"/>
                </a:solidFill>
              </a:defRPr>
            </a:lvl1pPr>
          </a:lstStyle>
          <a:p>
            <a:r>
              <a:rPr lang="lv-LV" dirty="0"/>
              <a:t>Video</a:t>
            </a:r>
            <a:endParaRPr lang="en-US" dirty="0"/>
          </a:p>
        </p:txBody>
      </p:sp>
    </p:spTree>
    <p:extLst>
      <p:ext uri="{BB962C8B-B14F-4D97-AF65-F5344CB8AC3E}">
        <p14:creationId xmlns:p14="http://schemas.microsoft.com/office/powerpoint/2010/main" val="156266682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s + Video">
    <p:bg>
      <p:bgRef idx="1001">
        <a:schemeClr val="bg2"/>
      </p:bgRef>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5F1C4B36-55C3-4F5E-B542-D624F5FE02BA}"/>
              </a:ext>
            </a:extLst>
          </p:cNvPr>
          <p:cNvSpPr>
            <a:spLocks noGrp="1"/>
          </p:cNvSpPr>
          <p:nvPr>
            <p:ph type="body" sz="quarter" idx="14" hasCustomPrompt="1"/>
          </p:nvPr>
        </p:nvSpPr>
        <p:spPr>
          <a:xfrm>
            <a:off x="1294845" y="1828386"/>
            <a:ext cx="2534206" cy="3966704"/>
          </a:xfrm>
          <a:noFill/>
        </p:spPr>
        <p:txBody>
          <a:bodyPr>
            <a:normAutofit/>
          </a:bodyPr>
          <a:lstStyle>
            <a:lvl1pPr marL="0" indent="0" algn="l">
              <a:buNone/>
              <a:defRPr sz="1800">
                <a:solidFill>
                  <a:schemeClr val="tx2"/>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t>
            </a:r>
          </a:p>
        </p:txBody>
      </p:sp>
      <p:pic>
        <p:nvPicPr>
          <p:cNvPr id="8" name="Picture 7">
            <a:extLst>
              <a:ext uri="{FF2B5EF4-FFF2-40B4-BE49-F238E27FC236}">
                <a16:creationId xmlns:a16="http://schemas.microsoft.com/office/drawing/2014/main" id="{54908C8A-9322-4401-98DA-7E232B57CC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
        <p:nvSpPr>
          <p:cNvPr id="7" name="Media Placeholder 3">
            <a:extLst>
              <a:ext uri="{FF2B5EF4-FFF2-40B4-BE49-F238E27FC236}">
                <a16:creationId xmlns:a16="http://schemas.microsoft.com/office/drawing/2014/main" id="{895AEB5B-8573-452D-B47F-C1C3552EDF4A}"/>
              </a:ext>
            </a:extLst>
          </p:cNvPr>
          <p:cNvSpPr>
            <a:spLocks noGrp="1"/>
          </p:cNvSpPr>
          <p:nvPr>
            <p:ph type="media" sz="quarter" idx="15"/>
          </p:nvPr>
        </p:nvSpPr>
        <p:spPr>
          <a:xfrm>
            <a:off x="3952319" y="1806725"/>
            <a:ext cx="7467600" cy="4010025"/>
          </a:xfrm>
        </p:spPr>
        <p:txBody>
          <a:bodyPr/>
          <a:lstStyle/>
          <a:p>
            <a:r>
              <a:rPr lang="lv-LV"/>
              <a:t>Lai pievienotu multividi, noklikšķiniet uz ikonas</a:t>
            </a:r>
            <a:endParaRPr lang="en-US"/>
          </a:p>
        </p:txBody>
      </p:sp>
      <p:sp>
        <p:nvSpPr>
          <p:cNvPr id="9" name="Title 1">
            <a:extLst>
              <a:ext uri="{FF2B5EF4-FFF2-40B4-BE49-F238E27FC236}">
                <a16:creationId xmlns:a16="http://schemas.microsoft.com/office/drawing/2014/main" id="{26052AE7-3398-4F88-B3B8-547CEA67DF48}"/>
              </a:ext>
            </a:extLst>
          </p:cNvPr>
          <p:cNvSpPr>
            <a:spLocks noGrp="1"/>
          </p:cNvSpPr>
          <p:nvPr>
            <p:ph type="title" hasCustomPrompt="1"/>
          </p:nvPr>
        </p:nvSpPr>
        <p:spPr>
          <a:xfrm>
            <a:off x="1289385" y="1043073"/>
            <a:ext cx="5134878" cy="580345"/>
          </a:xfrm>
        </p:spPr>
        <p:txBody>
          <a:bodyPr/>
          <a:lstStyle>
            <a:lvl1pPr>
              <a:defRPr>
                <a:solidFill>
                  <a:schemeClr val="tx1"/>
                </a:solidFill>
              </a:defRPr>
            </a:lvl1pPr>
          </a:lstStyle>
          <a:p>
            <a:r>
              <a:rPr lang="lv-LV" dirty="0"/>
              <a:t>Video</a:t>
            </a:r>
            <a:endParaRPr lang="en-US" dirty="0"/>
          </a:p>
        </p:txBody>
      </p:sp>
    </p:spTree>
    <p:extLst>
      <p:ext uri="{BB962C8B-B14F-4D97-AF65-F5344CB8AC3E}">
        <p14:creationId xmlns:p14="http://schemas.microsoft.com/office/powerpoint/2010/main" val="164357068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rāsaina bilde + Teksts">
    <p:bg>
      <p:bgRef idx="1001">
        <a:schemeClr val="bg2"/>
      </p:bgRef>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74F3C4DE-2DD2-46E7-9955-B8AB72A54938}"/>
              </a:ext>
            </a:extLst>
          </p:cNvPr>
          <p:cNvSpPr>
            <a:spLocks noGrp="1"/>
          </p:cNvSpPr>
          <p:nvPr>
            <p:ph type="pic" sz="quarter" idx="15"/>
          </p:nvPr>
        </p:nvSpPr>
        <p:spPr>
          <a:xfrm>
            <a:off x="0" y="0"/>
            <a:ext cx="12192000" cy="6858000"/>
          </a:xfrm>
        </p:spPr>
        <p:txBody>
          <a:bodyPr/>
          <a:lstStyle/>
          <a:p>
            <a:r>
              <a:rPr lang="lv-LV"/>
              <a:t>Noklikšķiniet uz ikonas, lai pievienotu attēlu</a:t>
            </a:r>
            <a:endParaRPr lang="lv-LV" dirty="0"/>
          </a:p>
        </p:txBody>
      </p:sp>
      <p:sp>
        <p:nvSpPr>
          <p:cNvPr id="10" name="Text Placeholder 10">
            <a:extLst>
              <a:ext uri="{FF2B5EF4-FFF2-40B4-BE49-F238E27FC236}">
                <a16:creationId xmlns:a16="http://schemas.microsoft.com/office/drawing/2014/main" id="{D0639FA0-7D06-42EC-B7B3-EEE97E836493}"/>
              </a:ext>
            </a:extLst>
          </p:cNvPr>
          <p:cNvSpPr>
            <a:spLocks noGrp="1"/>
          </p:cNvSpPr>
          <p:nvPr>
            <p:ph type="body" sz="quarter" idx="14" hasCustomPrompt="1"/>
          </p:nvPr>
        </p:nvSpPr>
        <p:spPr>
          <a:xfrm>
            <a:off x="6218921" y="1828386"/>
            <a:ext cx="5134879" cy="3390900"/>
          </a:xfrm>
          <a:noFill/>
        </p:spPr>
        <p:txBody>
          <a:bodyPr>
            <a:normAutofit/>
          </a:bodyPr>
          <a:lstStyle>
            <a:lvl1pPr marL="0" indent="0" algn="l">
              <a:buNone/>
              <a:defRPr sz="1800">
                <a:solidFill>
                  <a:schemeClr val="tx2"/>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pic>
        <p:nvPicPr>
          <p:cNvPr id="6" name="Picture 5">
            <a:extLst>
              <a:ext uri="{FF2B5EF4-FFF2-40B4-BE49-F238E27FC236}">
                <a16:creationId xmlns:a16="http://schemas.microsoft.com/office/drawing/2014/main" id="{F77C8752-D519-4094-B20B-976B658A4D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
        <p:nvSpPr>
          <p:cNvPr id="8" name="Title 1">
            <a:extLst>
              <a:ext uri="{FF2B5EF4-FFF2-40B4-BE49-F238E27FC236}">
                <a16:creationId xmlns:a16="http://schemas.microsoft.com/office/drawing/2014/main" id="{00415F90-C839-4EDE-AB43-747A7D68621B}"/>
              </a:ext>
            </a:extLst>
          </p:cNvPr>
          <p:cNvSpPr>
            <a:spLocks noGrp="1"/>
          </p:cNvSpPr>
          <p:nvPr>
            <p:ph type="title" hasCustomPrompt="1"/>
          </p:nvPr>
        </p:nvSpPr>
        <p:spPr>
          <a:xfrm>
            <a:off x="6218922" y="1058369"/>
            <a:ext cx="5134878" cy="580345"/>
          </a:xfrm>
        </p:spPr>
        <p:txBody>
          <a:bodyPr/>
          <a:lstStyle>
            <a:lvl1pPr>
              <a:defRPr>
                <a:solidFill>
                  <a:schemeClr val="tx1"/>
                </a:solidFill>
              </a:defRPr>
            </a:lvl1pPr>
          </a:lstStyle>
          <a:p>
            <a:r>
              <a:rPr lang="lv-LV" dirty="0"/>
              <a:t>Virsraksts</a:t>
            </a:r>
            <a:endParaRPr lang="en-US" dirty="0"/>
          </a:p>
        </p:txBody>
      </p:sp>
    </p:spTree>
    <p:extLst>
      <p:ext uri="{BB962C8B-B14F-4D97-AF65-F5344CB8AC3E}">
        <p14:creationId xmlns:p14="http://schemas.microsoft.com/office/powerpoint/2010/main" val="371763505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ul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09C33A-96A1-419D-BA34-0CE0B38AF8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5" y="-10388"/>
            <a:ext cx="4758426" cy="3795647"/>
          </a:xfrm>
          <a:prstGeom prst="rect">
            <a:avLst/>
          </a:prstGeom>
        </p:spPr>
      </p:pic>
      <p:sp>
        <p:nvSpPr>
          <p:cNvPr id="4" name="Table Placeholder 3">
            <a:extLst>
              <a:ext uri="{FF2B5EF4-FFF2-40B4-BE49-F238E27FC236}">
                <a16:creationId xmlns:a16="http://schemas.microsoft.com/office/drawing/2014/main" id="{95923A2D-0E26-46C5-9402-1A853E8C9841}"/>
              </a:ext>
            </a:extLst>
          </p:cNvPr>
          <p:cNvSpPr>
            <a:spLocks noGrp="1"/>
          </p:cNvSpPr>
          <p:nvPr>
            <p:ph type="tbl" sz="quarter" idx="16"/>
          </p:nvPr>
        </p:nvSpPr>
        <p:spPr>
          <a:xfrm>
            <a:off x="1580733" y="1887435"/>
            <a:ext cx="8127999" cy="4106965"/>
          </a:xfrm>
        </p:spPr>
        <p:txBody>
          <a:bodyPr/>
          <a:lstStyle/>
          <a:p>
            <a:r>
              <a:rPr lang="lv-LV"/>
              <a:t>Lai pievienotu tabulu, noklikšķiniet uz ikonas</a:t>
            </a:r>
          </a:p>
        </p:txBody>
      </p:sp>
      <p:sp>
        <p:nvSpPr>
          <p:cNvPr id="8" name="Text Placeholder 4">
            <a:extLst>
              <a:ext uri="{FF2B5EF4-FFF2-40B4-BE49-F238E27FC236}">
                <a16:creationId xmlns:a16="http://schemas.microsoft.com/office/drawing/2014/main" id="{FF4E2FD3-1D00-443E-9D3C-87DF949F103F}"/>
              </a:ext>
            </a:extLst>
          </p:cNvPr>
          <p:cNvSpPr>
            <a:spLocks noGrp="1"/>
          </p:cNvSpPr>
          <p:nvPr>
            <p:ph type="body" sz="quarter" idx="15" hasCustomPrompt="1"/>
          </p:nvPr>
        </p:nvSpPr>
        <p:spPr>
          <a:xfrm>
            <a:off x="1580734" y="696611"/>
            <a:ext cx="8127999" cy="580345"/>
          </a:xfrm>
        </p:spPr>
        <p:txBody>
          <a:bodyPr/>
          <a:lstStyle>
            <a:lvl1pPr marL="0" indent="0">
              <a:buNone/>
              <a:defRPr sz="4400">
                <a:solidFill>
                  <a:srgbClr val="643CBE"/>
                </a:solidFill>
                <a:latin typeface="+mj-lt"/>
              </a:defRPr>
            </a:lvl1pPr>
          </a:lstStyle>
          <a:p>
            <a:pPr lvl="0"/>
            <a:r>
              <a:rPr lang="lv-LV" dirty="0"/>
              <a:t>Tabulas piemērs</a:t>
            </a:r>
          </a:p>
        </p:txBody>
      </p:sp>
    </p:spTree>
    <p:extLst>
      <p:ext uri="{BB962C8B-B14F-4D97-AF65-F5344CB8AC3E}">
        <p14:creationId xmlns:p14="http://schemas.microsoft.com/office/powerpoint/2010/main" val="1525823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agramma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4DAA18-7B95-4C8C-B3A8-BADA909A23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5" name="Text Placeholder 4">
            <a:extLst>
              <a:ext uri="{FF2B5EF4-FFF2-40B4-BE49-F238E27FC236}">
                <a16:creationId xmlns:a16="http://schemas.microsoft.com/office/drawing/2014/main" id="{1EF8E53C-9C84-472E-AE4B-D95105C6CC58}"/>
              </a:ext>
            </a:extLst>
          </p:cNvPr>
          <p:cNvSpPr>
            <a:spLocks noGrp="1"/>
          </p:cNvSpPr>
          <p:nvPr>
            <p:ph type="body" sz="quarter" idx="15" hasCustomPrompt="1"/>
          </p:nvPr>
        </p:nvSpPr>
        <p:spPr>
          <a:xfrm>
            <a:off x="1580734" y="696611"/>
            <a:ext cx="8127999" cy="580345"/>
          </a:xfrm>
        </p:spPr>
        <p:txBody>
          <a:bodyPr/>
          <a:lstStyle>
            <a:lvl1pPr marL="0" indent="0">
              <a:buNone/>
              <a:defRPr sz="4400">
                <a:solidFill>
                  <a:srgbClr val="643CBE"/>
                </a:solidFill>
                <a:latin typeface="+mj-lt"/>
              </a:defRPr>
            </a:lvl1pPr>
          </a:lstStyle>
          <a:p>
            <a:pPr lvl="0"/>
            <a:r>
              <a:rPr lang="lv-LV" dirty="0"/>
              <a:t>Diagrammas piemērs</a:t>
            </a:r>
          </a:p>
        </p:txBody>
      </p:sp>
      <p:sp>
        <p:nvSpPr>
          <p:cNvPr id="7" name="Chart Placeholder 3">
            <a:extLst>
              <a:ext uri="{FF2B5EF4-FFF2-40B4-BE49-F238E27FC236}">
                <a16:creationId xmlns:a16="http://schemas.microsoft.com/office/drawing/2014/main" id="{30F7B54A-3D1B-4975-9131-5496C85A6518}"/>
              </a:ext>
            </a:extLst>
          </p:cNvPr>
          <p:cNvSpPr>
            <a:spLocks noGrp="1"/>
          </p:cNvSpPr>
          <p:nvPr>
            <p:ph type="chart" sz="quarter" idx="10"/>
          </p:nvPr>
        </p:nvSpPr>
        <p:spPr>
          <a:xfrm>
            <a:off x="1580734" y="1973567"/>
            <a:ext cx="8127999" cy="4078287"/>
          </a:xfrm>
        </p:spPr>
        <p:txBody>
          <a:bodyPr/>
          <a:lstStyle/>
          <a:p>
            <a:r>
              <a:rPr lang="lv-LV"/>
              <a:t>Lai pievienotu diagrammu, noklikšķiniet uz ikonas</a:t>
            </a:r>
            <a:endParaRPr lang="lv-LV" dirty="0"/>
          </a:p>
        </p:txBody>
      </p:sp>
    </p:spTree>
    <p:extLst>
      <p:ext uri="{BB962C8B-B14F-4D97-AF65-F5344CB8AC3E}">
        <p14:creationId xmlns:p14="http://schemas.microsoft.com/office/powerpoint/2010/main" val="158381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enas plān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8A97-868C-4994-A3F9-58446F0B44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Tree>
    <p:extLst>
      <p:ext uri="{BB962C8B-B14F-4D97-AF65-F5344CB8AC3E}">
        <p14:creationId xmlns:p14="http://schemas.microsoft.com/office/powerpoint/2010/main" val="3512718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agramma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C2119-0C44-4675-9D59-C1B2D715CBE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6" name="Text Placeholder 4">
            <a:extLst>
              <a:ext uri="{FF2B5EF4-FFF2-40B4-BE49-F238E27FC236}">
                <a16:creationId xmlns:a16="http://schemas.microsoft.com/office/drawing/2014/main" id="{1269F123-F4A7-44D0-984F-1D31B0EEB104}"/>
              </a:ext>
            </a:extLst>
          </p:cNvPr>
          <p:cNvSpPr>
            <a:spLocks noGrp="1"/>
          </p:cNvSpPr>
          <p:nvPr>
            <p:ph type="body" sz="quarter" idx="15" hasCustomPrompt="1"/>
          </p:nvPr>
        </p:nvSpPr>
        <p:spPr>
          <a:xfrm>
            <a:off x="1580734" y="696611"/>
            <a:ext cx="8127999" cy="580345"/>
          </a:xfrm>
        </p:spPr>
        <p:txBody>
          <a:bodyPr/>
          <a:lstStyle>
            <a:lvl1pPr marL="0" indent="0">
              <a:buNone/>
              <a:defRPr sz="4400">
                <a:solidFill>
                  <a:srgbClr val="643CBE"/>
                </a:solidFill>
                <a:latin typeface="+mj-lt"/>
              </a:defRPr>
            </a:lvl1pPr>
          </a:lstStyle>
          <a:p>
            <a:pPr lvl="0"/>
            <a:r>
              <a:rPr lang="lv-LV" dirty="0"/>
              <a:t>Diagrammas piemērs</a:t>
            </a:r>
          </a:p>
        </p:txBody>
      </p:sp>
      <p:sp>
        <p:nvSpPr>
          <p:cNvPr id="7" name="Chart Placeholder 3">
            <a:extLst>
              <a:ext uri="{FF2B5EF4-FFF2-40B4-BE49-F238E27FC236}">
                <a16:creationId xmlns:a16="http://schemas.microsoft.com/office/drawing/2014/main" id="{C77692F2-1EFE-48EC-9156-69BBA05ACEA9}"/>
              </a:ext>
            </a:extLst>
          </p:cNvPr>
          <p:cNvSpPr>
            <a:spLocks noGrp="1"/>
          </p:cNvSpPr>
          <p:nvPr>
            <p:ph type="chart" sz="quarter" idx="10"/>
          </p:nvPr>
        </p:nvSpPr>
        <p:spPr>
          <a:xfrm>
            <a:off x="1580734" y="1973567"/>
            <a:ext cx="8127999" cy="4078287"/>
          </a:xfrm>
        </p:spPr>
        <p:txBody>
          <a:bodyPr/>
          <a:lstStyle/>
          <a:p>
            <a:r>
              <a:rPr lang="lv-LV"/>
              <a:t>Lai pievienotu diagrammu, noklikšķiniet uz ikonas</a:t>
            </a:r>
            <a:endParaRPr lang="lv-LV" dirty="0"/>
          </a:p>
        </p:txBody>
      </p:sp>
    </p:spTree>
    <p:extLst>
      <p:ext uri="{BB962C8B-B14F-4D97-AF65-F5344CB8AC3E}">
        <p14:creationId xmlns:p14="http://schemas.microsoft.com/office/powerpoint/2010/main" val="1507545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eigu slaids">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2AF7C-7ED8-4E27-8923-C21FB96179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3936FC8E-C15A-4139-A309-75EC5A830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009" y="4632860"/>
            <a:ext cx="1775979" cy="944833"/>
          </a:xfrm>
          <a:prstGeom prst="rect">
            <a:avLst/>
          </a:prstGeom>
        </p:spPr>
      </p:pic>
      <p:sp>
        <p:nvSpPr>
          <p:cNvPr id="9" name="Title 1">
            <a:extLst>
              <a:ext uri="{FF2B5EF4-FFF2-40B4-BE49-F238E27FC236}">
                <a16:creationId xmlns:a16="http://schemas.microsoft.com/office/drawing/2014/main" id="{043FC7B0-B28B-4878-98C5-05B24C7544F9}"/>
              </a:ext>
            </a:extLst>
          </p:cNvPr>
          <p:cNvSpPr>
            <a:spLocks noGrp="1"/>
          </p:cNvSpPr>
          <p:nvPr>
            <p:ph type="title" hasCustomPrompt="1"/>
          </p:nvPr>
        </p:nvSpPr>
        <p:spPr>
          <a:xfrm>
            <a:off x="4804776" y="3138827"/>
            <a:ext cx="2582443" cy="580345"/>
          </a:xfrm>
        </p:spPr>
        <p:txBody>
          <a:bodyPr/>
          <a:lstStyle>
            <a:lvl1pPr algn="ctr">
              <a:defRPr>
                <a:solidFill>
                  <a:schemeClr val="tx1"/>
                </a:solidFill>
              </a:defRPr>
            </a:lvl1pPr>
          </a:lstStyle>
          <a:p>
            <a:r>
              <a:rPr lang="lv-LV" dirty="0"/>
              <a:t>Paldies!</a:t>
            </a:r>
            <a:endParaRPr lang="en-US" dirty="0"/>
          </a:p>
        </p:txBody>
      </p:sp>
    </p:spTree>
    <p:extLst>
      <p:ext uri="{BB962C8B-B14F-4D97-AF65-F5344CB8AC3E}">
        <p14:creationId xmlns:p14="http://schemas.microsoft.com/office/powerpoint/2010/main" val="396863120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11BAB51-ACA0-48D4-8917-E3CA4D4676E8}"/>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A21627C6-53F9-4872-A2A2-603111C065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15702748-40C7-41A9-9831-BB001EC081F0}"/>
              </a:ext>
            </a:extLst>
          </p:cNvPr>
          <p:cNvSpPr>
            <a:spLocks noGrp="1"/>
          </p:cNvSpPr>
          <p:nvPr>
            <p:ph type="dt" sz="half" idx="10"/>
          </p:nvPr>
        </p:nvSpPr>
        <p:spPr/>
        <p:txBody>
          <a:bodyPr/>
          <a:lstStyle/>
          <a:p>
            <a:fld id="{A2EC86CA-CD0D-4E8C-AF2A-94C64B4708C6}" type="datetimeFigureOut">
              <a:rPr lang="lv-LV" smtClean="0"/>
              <a:t>15.06.2021</a:t>
            </a:fld>
            <a:endParaRPr lang="lv-LV"/>
          </a:p>
        </p:txBody>
      </p:sp>
      <p:sp>
        <p:nvSpPr>
          <p:cNvPr id="5" name="Kājenes vietturis 4">
            <a:extLst>
              <a:ext uri="{FF2B5EF4-FFF2-40B4-BE49-F238E27FC236}">
                <a16:creationId xmlns:a16="http://schemas.microsoft.com/office/drawing/2014/main" id="{DB03E0FD-C726-4DC5-944A-C95F919BE64E}"/>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543B179C-CB37-497A-97A1-F3C4B5847744}"/>
              </a:ext>
            </a:extLst>
          </p:cNvPr>
          <p:cNvSpPr>
            <a:spLocks noGrp="1"/>
          </p:cNvSpPr>
          <p:nvPr>
            <p:ph type="sldNum" sz="quarter" idx="12"/>
          </p:nvPr>
        </p:nvSpPr>
        <p:spPr/>
        <p:txBody>
          <a:bodyPr/>
          <a:lstStyle/>
          <a:p>
            <a:fld id="{6F0CAD4D-4038-4901-B96E-39551B761FFB}" type="slidenum">
              <a:rPr lang="lv-LV" smtClean="0"/>
              <a:t>‹#›</a:t>
            </a:fld>
            <a:endParaRPr lang="lv-LV"/>
          </a:p>
        </p:txBody>
      </p:sp>
    </p:spTree>
    <p:extLst>
      <p:ext uri="{BB962C8B-B14F-4D97-AF65-F5344CB8AC3E}">
        <p14:creationId xmlns:p14="http://schemas.microsoft.com/office/powerpoint/2010/main" val="99072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atur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8A97-868C-4994-A3F9-58446F0B44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Tree>
    <p:extLst>
      <p:ext uri="{BB962C8B-B14F-4D97-AF65-F5344CB8AC3E}">
        <p14:creationId xmlns:p14="http://schemas.microsoft.com/office/powerpoint/2010/main" val="269066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ulslaids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B511A-A169-481E-B8D3-D7A25A89140E}"/>
              </a:ext>
            </a:extLst>
          </p:cNvPr>
          <p:cNvSpPr>
            <a:spLocks noGrp="1"/>
          </p:cNvSpPr>
          <p:nvPr>
            <p:ph type="ctrTitle" hasCustomPrompt="1"/>
          </p:nvPr>
        </p:nvSpPr>
        <p:spPr>
          <a:xfrm>
            <a:off x="2410692" y="2101932"/>
            <a:ext cx="8251370" cy="1500105"/>
          </a:xfrm>
        </p:spPr>
        <p:txBody>
          <a:bodyPr anchor="b">
            <a:normAutofit/>
          </a:bodyPr>
          <a:lstStyle>
            <a:lvl1pPr algn="l">
              <a:defRPr sz="4800">
                <a:solidFill>
                  <a:schemeClr val="tx1"/>
                </a:solidFill>
              </a:defRPr>
            </a:lvl1pPr>
          </a:lstStyle>
          <a:p>
            <a:r>
              <a:rPr lang="lv-LV" dirty="0"/>
              <a:t>Virsraksts</a:t>
            </a:r>
            <a:endParaRPr lang="en-US" dirty="0"/>
          </a:p>
        </p:txBody>
      </p:sp>
      <p:sp>
        <p:nvSpPr>
          <p:cNvPr id="3" name="Subtitle 2">
            <a:extLst>
              <a:ext uri="{FF2B5EF4-FFF2-40B4-BE49-F238E27FC236}">
                <a16:creationId xmlns:a16="http://schemas.microsoft.com/office/drawing/2014/main" id="{C20A3C7F-33CD-437B-96D1-7F41E0BC3F09}"/>
              </a:ext>
            </a:extLst>
          </p:cNvPr>
          <p:cNvSpPr>
            <a:spLocks noGrp="1"/>
          </p:cNvSpPr>
          <p:nvPr>
            <p:ph type="subTitle" idx="1" hasCustomPrompt="1"/>
          </p:nvPr>
        </p:nvSpPr>
        <p:spPr>
          <a:xfrm>
            <a:off x="2410692" y="3602037"/>
            <a:ext cx="8257307" cy="1655763"/>
          </a:xfrm>
        </p:spPr>
        <p:txBody>
          <a:bodyPr/>
          <a:lstStyle>
            <a:lvl1pPr marL="0" indent="0" algn="l">
              <a:buNone/>
              <a:defRPr sz="2400">
                <a:solidFill>
                  <a:schemeClr val="tx1"/>
                </a:solidFill>
                <a:latin typeface="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APAKŠVIRSRAKSTS</a:t>
            </a:r>
            <a:endParaRPr lang="en-US" dirty="0"/>
          </a:p>
        </p:txBody>
      </p:sp>
      <p:sp>
        <p:nvSpPr>
          <p:cNvPr id="18" name="Picture Placeholder 17">
            <a:extLst>
              <a:ext uri="{FF2B5EF4-FFF2-40B4-BE49-F238E27FC236}">
                <a16:creationId xmlns:a16="http://schemas.microsoft.com/office/drawing/2014/main" id="{563B364A-4A07-40CD-916B-E124982A3EB6}"/>
              </a:ext>
            </a:extLst>
          </p:cNvPr>
          <p:cNvSpPr>
            <a:spLocks noGrp="1"/>
          </p:cNvSpPr>
          <p:nvPr>
            <p:ph type="pic" sz="quarter" idx="14" hasCustomPrompt="1"/>
          </p:nvPr>
        </p:nvSpPr>
        <p:spPr>
          <a:xfrm>
            <a:off x="2678113" y="5753100"/>
            <a:ext cx="6835774" cy="453005"/>
          </a:xfrm>
        </p:spPr>
        <p:txBody>
          <a:bodyPr>
            <a:normAutofit/>
          </a:bodyPr>
          <a:lstStyle>
            <a:lvl1pPr marL="0" indent="0" algn="ctr">
              <a:buNone/>
              <a:defRPr sz="2000">
                <a:solidFill>
                  <a:schemeClr val="bg1">
                    <a:lumMod val="95000"/>
                  </a:schemeClr>
                </a:solidFill>
              </a:defRPr>
            </a:lvl1pPr>
          </a:lstStyle>
          <a:p>
            <a:r>
              <a:rPr lang="en-US" dirty="0"/>
              <a:t>Citi logo</a:t>
            </a:r>
          </a:p>
        </p:txBody>
      </p:sp>
      <p:pic>
        <p:nvPicPr>
          <p:cNvPr id="12" name="Picture 11" descr="A picture containing text, clipart&#10;&#10;Description automatically generated">
            <a:extLst>
              <a:ext uri="{FF2B5EF4-FFF2-40B4-BE49-F238E27FC236}">
                <a16:creationId xmlns:a16="http://schemas.microsoft.com/office/drawing/2014/main" id="{176D91D1-0748-4BD5-8218-5B0E546B7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923" y="5318697"/>
            <a:ext cx="1707703" cy="908510"/>
          </a:xfrm>
          <a:prstGeom prst="rect">
            <a:avLst/>
          </a:prstGeom>
        </p:spPr>
      </p:pic>
      <p:sp>
        <p:nvSpPr>
          <p:cNvPr id="16" name="Content Placeholder 19">
            <a:extLst>
              <a:ext uri="{FF2B5EF4-FFF2-40B4-BE49-F238E27FC236}">
                <a16:creationId xmlns:a16="http://schemas.microsoft.com/office/drawing/2014/main" id="{E10C2CDB-C66B-444C-90B2-0DA424A67BBE}"/>
              </a:ext>
            </a:extLst>
          </p:cNvPr>
          <p:cNvSpPr>
            <a:spLocks noGrp="1"/>
          </p:cNvSpPr>
          <p:nvPr>
            <p:ph sz="quarter" idx="15" hasCustomPrompt="1"/>
          </p:nvPr>
        </p:nvSpPr>
        <p:spPr>
          <a:xfrm>
            <a:off x="9870374" y="5668270"/>
            <a:ext cx="1577089" cy="631279"/>
          </a:xfrm>
        </p:spPr>
        <p:txBody>
          <a:bodyPr anchor="b">
            <a:noAutofit/>
          </a:bodyPr>
          <a:lstStyle>
            <a:lvl1pPr marL="0" indent="0" algn="r">
              <a:buNone/>
              <a:defRPr sz="1400">
                <a:solidFill>
                  <a:schemeClr val="tx1"/>
                </a:solidFill>
                <a:latin typeface="+mj-lt"/>
              </a:defRPr>
            </a:lvl1pPr>
          </a:lstStyle>
          <a:p>
            <a:pPr lvl="0"/>
            <a:r>
              <a:rPr lang="en-US" dirty="0"/>
              <a:t>+371 67505090</a:t>
            </a:r>
          </a:p>
          <a:p>
            <a:pPr lvl="0"/>
            <a:r>
              <a:rPr lang="en-US" dirty="0"/>
              <a:t>bda@bda.lv</a:t>
            </a:r>
            <a:br>
              <a:rPr lang="en-US" dirty="0"/>
            </a:br>
            <a:r>
              <a:rPr lang="en-US" dirty="0"/>
              <a:t>www.bda.lv</a:t>
            </a:r>
          </a:p>
        </p:txBody>
      </p:sp>
      <p:pic>
        <p:nvPicPr>
          <p:cNvPr id="8" name="Picture 7">
            <a:extLst>
              <a:ext uri="{FF2B5EF4-FFF2-40B4-BE49-F238E27FC236}">
                <a16:creationId xmlns:a16="http://schemas.microsoft.com/office/drawing/2014/main" id="{47C8BC24-FBD7-471C-9F82-9C0991CB4F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Tree>
    <p:extLst>
      <p:ext uri="{BB962C8B-B14F-4D97-AF65-F5344CB8AC3E}">
        <p14:creationId xmlns:p14="http://schemas.microsoft.com/office/powerpoint/2010/main" val="144591690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enas plāns 2">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E704AC-FC22-4569-A23D-3265E565DF8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Tree>
    <p:extLst>
      <p:ext uri="{BB962C8B-B14F-4D97-AF65-F5344CB8AC3E}">
        <p14:creationId xmlns:p14="http://schemas.microsoft.com/office/powerpoint/2010/main" val="245303098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turs 2">
    <p:bg>
      <p:bgPr>
        <a:solidFill>
          <a:srgbClr val="643CBE"/>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756C46E-A5C1-4919-A65A-21C111E42A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Tree>
    <p:extLst>
      <p:ext uri="{BB962C8B-B14F-4D97-AF65-F5344CB8AC3E}">
        <p14:creationId xmlns:p14="http://schemas.microsoft.com/office/powerpoint/2010/main" val="158131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5C17C53-884E-4EE9-9342-E0984D28B718}"/>
              </a:ext>
            </a:extLst>
          </p:cNvPr>
          <p:cNvSpPr>
            <a:spLocks noGrp="1"/>
          </p:cNvSpPr>
          <p:nvPr>
            <p:ph type="body" sz="quarter" idx="14" hasCustomPrompt="1"/>
          </p:nvPr>
        </p:nvSpPr>
        <p:spPr>
          <a:xfrm>
            <a:off x="1295399" y="1576803"/>
            <a:ext cx="8275765" cy="3390900"/>
          </a:xfrm>
        </p:spPr>
        <p:txBody>
          <a:bodyPr>
            <a:normAutofit/>
          </a:bodyPr>
          <a:lstStyle>
            <a:lvl1pPr marL="0" indent="0" algn="l">
              <a:buNone/>
              <a:defRPr sz="1800">
                <a:solidFill>
                  <a:schemeClr val="tx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pic>
        <p:nvPicPr>
          <p:cNvPr id="5" name="Picture 4">
            <a:extLst>
              <a:ext uri="{FF2B5EF4-FFF2-40B4-BE49-F238E27FC236}">
                <a16:creationId xmlns:a16="http://schemas.microsoft.com/office/drawing/2014/main" id="{8B01FADC-07A9-450C-9FB7-6566C979FBD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6" name="Text Placeholder 4">
            <a:extLst>
              <a:ext uri="{FF2B5EF4-FFF2-40B4-BE49-F238E27FC236}">
                <a16:creationId xmlns:a16="http://schemas.microsoft.com/office/drawing/2014/main" id="{391861C1-ABF0-4E9D-951D-50C05F53D1B4}"/>
              </a:ext>
            </a:extLst>
          </p:cNvPr>
          <p:cNvSpPr>
            <a:spLocks noGrp="1"/>
          </p:cNvSpPr>
          <p:nvPr>
            <p:ph type="body" sz="quarter" idx="15" hasCustomPrompt="1"/>
          </p:nvPr>
        </p:nvSpPr>
        <p:spPr>
          <a:xfrm>
            <a:off x="1295399" y="762786"/>
            <a:ext cx="8275765" cy="580345"/>
          </a:xfrm>
        </p:spPr>
        <p:txBody>
          <a:bodyPr/>
          <a:lstStyle>
            <a:lvl1pPr marL="0" indent="0">
              <a:buNone/>
              <a:defRPr sz="4400">
                <a:solidFill>
                  <a:srgbClr val="643CBE"/>
                </a:solidFill>
                <a:latin typeface="+mj-lt"/>
              </a:defRPr>
            </a:lvl1pPr>
          </a:lstStyle>
          <a:p>
            <a:pPr lvl="0"/>
            <a:r>
              <a:rPr lang="lv-LV" dirty="0"/>
              <a:t>Virsraksts</a:t>
            </a:r>
          </a:p>
        </p:txBody>
      </p:sp>
    </p:spTree>
    <p:extLst>
      <p:ext uri="{BB962C8B-B14F-4D97-AF65-F5344CB8AC3E}">
        <p14:creationId xmlns:p14="http://schemas.microsoft.com/office/powerpoint/2010/main" val="172403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s un apakšpunkti">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5C17C53-884E-4EE9-9342-E0984D28B718}"/>
              </a:ext>
            </a:extLst>
          </p:cNvPr>
          <p:cNvSpPr>
            <a:spLocks noGrp="1"/>
          </p:cNvSpPr>
          <p:nvPr>
            <p:ph type="body" sz="quarter" idx="14" hasCustomPrompt="1"/>
          </p:nvPr>
        </p:nvSpPr>
        <p:spPr>
          <a:xfrm>
            <a:off x="1295399" y="1578994"/>
            <a:ext cx="8275765" cy="3390900"/>
          </a:xfrm>
        </p:spPr>
        <p:txBody>
          <a:bodyPr>
            <a:normAutofit/>
          </a:bodyPr>
          <a:lstStyle>
            <a:lvl1pPr marL="285750" indent="-285750" algn="l">
              <a:buClr>
                <a:schemeClr val="tx2"/>
              </a:buClr>
              <a:buSzPct val="90000"/>
              <a:buFont typeface="Webdings" panose="05030102010509060703" pitchFamily="18" charset="2"/>
              <a:buChar char="g"/>
              <a:defRPr sz="1800">
                <a:solidFill>
                  <a:schemeClr val="tx2"/>
                </a:solidFill>
              </a:defRPr>
            </a:lvl1pPr>
            <a:lvl2pPr marL="742950" indent="-285750" algn="l">
              <a:buClr>
                <a:schemeClr val="tx2">
                  <a:lumMod val="60000"/>
                  <a:lumOff val="40000"/>
                </a:schemeClr>
              </a:buClr>
              <a:buFont typeface="Webdings" panose="05030102010509060703" pitchFamily="18" charset="2"/>
              <a:buChar char="g"/>
              <a:defRPr sz="1800">
                <a:solidFill>
                  <a:schemeClr val="tx2"/>
                </a:solidFill>
              </a:defRPr>
            </a:lvl2pPr>
            <a:lvl3pPr marL="1200150" indent="-285750" algn="l">
              <a:buClr>
                <a:schemeClr val="tx2">
                  <a:lumMod val="40000"/>
                  <a:lumOff val="60000"/>
                </a:schemeClr>
              </a:buClr>
              <a:buFont typeface="Webdings" panose="05030102010509060703" pitchFamily="18" charset="2"/>
              <a:buChar char="g"/>
              <a:defRPr sz="1800">
                <a:solidFill>
                  <a:schemeClr val="tx2"/>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AMET, CONSECTETUR ADIPISCING ELIT. ALIQUAM VOLUTPAT ID MAGNA SIT AMET CONVALLIS. </a:t>
            </a:r>
          </a:p>
          <a:p>
            <a:pPr lvl="1"/>
            <a:r>
              <a:rPr lang="en-US" dirty="0"/>
              <a:t>UT SCELERISQUE METUS MAURIS, EU POSUERE DOLOR POSUERE EU. LOREM IPSUM DOLOR SIT AMET, CONSECTETUR ADIPISCING ELIT. </a:t>
            </a:r>
          </a:p>
          <a:p>
            <a:pPr lvl="2"/>
            <a:r>
              <a:rPr lang="en-US" dirty="0"/>
              <a:t>DUIS MASSA FELIS, SAGITTIS NEC EROS QUIS, LAOREET MATTIS LIGULA. AENEAN GRAVIDA IMPERDIET DIAM, SED VOLUTPAT LECTUS RUTRUM AT. </a:t>
            </a:r>
          </a:p>
          <a:p>
            <a:pPr lvl="0"/>
            <a:r>
              <a:rPr lang="en-US" dirty="0"/>
              <a:t>FUSCE NEC ERAT AC RISUS FINIBUS EUISMOD VEL IN AUGUE. PROIN ELEMENTUM CONSEQUAT TINCIDUNT. DONEC SED MOLLIS ELIT, NEC TINCIDUNT EROS. SUSPENDISSE ET METUS NISI. </a:t>
            </a:r>
          </a:p>
          <a:p>
            <a:pPr lvl="0"/>
            <a:r>
              <a:rPr lang="en-US" dirty="0"/>
              <a:t>CRAS QUIS ODIO AUCTOR NULLA SODALES VARIUS. DUIS FRINGILLA DOLOR PORTTITOR PORTA LAOREET.</a:t>
            </a:r>
          </a:p>
        </p:txBody>
      </p:sp>
      <p:pic>
        <p:nvPicPr>
          <p:cNvPr id="5" name="Picture 4">
            <a:extLst>
              <a:ext uri="{FF2B5EF4-FFF2-40B4-BE49-F238E27FC236}">
                <a16:creationId xmlns:a16="http://schemas.microsoft.com/office/drawing/2014/main" id="{509C284C-7584-4AF5-89EB-1AA9AEA6F7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6" name="Text Placeholder 4">
            <a:extLst>
              <a:ext uri="{FF2B5EF4-FFF2-40B4-BE49-F238E27FC236}">
                <a16:creationId xmlns:a16="http://schemas.microsoft.com/office/drawing/2014/main" id="{7407BE43-6D3D-4A44-AC93-C4EAFDF08C6B}"/>
              </a:ext>
            </a:extLst>
          </p:cNvPr>
          <p:cNvSpPr>
            <a:spLocks noGrp="1"/>
          </p:cNvSpPr>
          <p:nvPr>
            <p:ph type="body" sz="quarter" idx="15" hasCustomPrompt="1"/>
          </p:nvPr>
        </p:nvSpPr>
        <p:spPr>
          <a:xfrm>
            <a:off x="1295399" y="762786"/>
            <a:ext cx="8275765" cy="580345"/>
          </a:xfrm>
        </p:spPr>
        <p:txBody>
          <a:bodyPr/>
          <a:lstStyle>
            <a:lvl1pPr marL="0" indent="0">
              <a:buNone/>
              <a:defRPr sz="4400">
                <a:solidFill>
                  <a:srgbClr val="643CBE"/>
                </a:solidFill>
                <a:latin typeface="+mj-lt"/>
              </a:defRPr>
            </a:lvl1pPr>
          </a:lstStyle>
          <a:p>
            <a:pPr lvl="0"/>
            <a:r>
              <a:rPr lang="lv-LV" dirty="0"/>
              <a:t>Virsraksts</a:t>
            </a:r>
          </a:p>
        </p:txBody>
      </p:sp>
    </p:spTree>
    <p:extLst>
      <p:ext uri="{BB962C8B-B14F-4D97-AF65-F5344CB8AC3E}">
        <p14:creationId xmlns:p14="http://schemas.microsoft.com/office/powerpoint/2010/main" val="11359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ksts + Attēls - Kvadrā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1C5BCC-17D9-4BF5-AF5D-59F8B77C8B56}"/>
              </a:ext>
            </a:extLst>
          </p:cNvPr>
          <p:cNvSpPr/>
          <p:nvPr/>
        </p:nvSpPr>
        <p:spPr>
          <a:xfrm>
            <a:off x="6187043" y="0"/>
            <a:ext cx="6004957" cy="6858000"/>
          </a:xfrm>
          <a:prstGeom prst="rect">
            <a:avLst/>
          </a:prstGeom>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91EA6377-167D-4282-8D1C-0E8C25C32828}"/>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
        <p:nvSpPr>
          <p:cNvPr id="8" name="Text Placeholder 10">
            <a:extLst>
              <a:ext uri="{FF2B5EF4-FFF2-40B4-BE49-F238E27FC236}">
                <a16:creationId xmlns:a16="http://schemas.microsoft.com/office/drawing/2014/main" id="{9AAC4B8E-C155-4B75-AFE5-117BB84984D9}"/>
              </a:ext>
            </a:extLst>
          </p:cNvPr>
          <p:cNvSpPr>
            <a:spLocks noGrp="1"/>
          </p:cNvSpPr>
          <p:nvPr>
            <p:ph type="body" sz="quarter" idx="14" hasCustomPrompt="1"/>
          </p:nvPr>
        </p:nvSpPr>
        <p:spPr>
          <a:xfrm>
            <a:off x="6390471" y="1688225"/>
            <a:ext cx="5134879" cy="3390900"/>
          </a:xfrm>
        </p:spPr>
        <p:txBody>
          <a:bodyPr>
            <a:normAutofit/>
          </a:bodyPr>
          <a:lstStyle>
            <a:lvl1pPr marL="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sp>
        <p:nvSpPr>
          <p:cNvPr id="10" name="Picture Placeholder 2">
            <a:extLst>
              <a:ext uri="{FF2B5EF4-FFF2-40B4-BE49-F238E27FC236}">
                <a16:creationId xmlns:a16="http://schemas.microsoft.com/office/drawing/2014/main" id="{EEFE1B8D-D3B0-400D-BC36-F945D29B3B14}"/>
              </a:ext>
            </a:extLst>
          </p:cNvPr>
          <p:cNvSpPr>
            <a:spLocks noGrp="1"/>
          </p:cNvSpPr>
          <p:nvPr>
            <p:ph type="pic" sz="quarter" idx="15" hasCustomPrompt="1"/>
          </p:nvPr>
        </p:nvSpPr>
        <p:spPr>
          <a:xfrm>
            <a:off x="392319" y="830771"/>
            <a:ext cx="5476875" cy="5476875"/>
          </a:xfrm>
        </p:spPr>
        <p:txBody>
          <a:bodyPr/>
          <a:lstStyle>
            <a:lvl1pPr>
              <a:defRPr/>
            </a:lvl1pPr>
          </a:lstStyle>
          <a:p>
            <a:r>
              <a:rPr lang="lv-LV" dirty="0"/>
              <a:t>Attēls</a:t>
            </a:r>
          </a:p>
        </p:txBody>
      </p:sp>
      <p:sp>
        <p:nvSpPr>
          <p:cNvPr id="11" name="Title 1">
            <a:extLst>
              <a:ext uri="{FF2B5EF4-FFF2-40B4-BE49-F238E27FC236}">
                <a16:creationId xmlns:a16="http://schemas.microsoft.com/office/drawing/2014/main" id="{CFD4BC8C-B6DA-420C-B14D-BE8C8071D632}"/>
              </a:ext>
            </a:extLst>
          </p:cNvPr>
          <p:cNvSpPr>
            <a:spLocks noGrp="1"/>
          </p:cNvSpPr>
          <p:nvPr>
            <p:ph type="title" hasCustomPrompt="1"/>
          </p:nvPr>
        </p:nvSpPr>
        <p:spPr>
          <a:xfrm>
            <a:off x="6390471" y="830771"/>
            <a:ext cx="5134879" cy="580345"/>
          </a:xfrm>
        </p:spPr>
        <p:txBody>
          <a:bodyPr/>
          <a:lstStyle>
            <a:lvl1pPr>
              <a:defRPr>
                <a:solidFill>
                  <a:schemeClr val="bg1"/>
                </a:solidFill>
              </a:defRPr>
            </a:lvl1pPr>
          </a:lstStyle>
          <a:p>
            <a:r>
              <a:rPr lang="lv-LV" dirty="0"/>
              <a:t>Virsraksts</a:t>
            </a:r>
            <a:endParaRPr lang="en-US" dirty="0"/>
          </a:p>
        </p:txBody>
      </p:sp>
    </p:spTree>
    <p:extLst>
      <p:ext uri="{BB962C8B-B14F-4D97-AF65-F5344CB8AC3E}">
        <p14:creationId xmlns:p14="http://schemas.microsoft.com/office/powerpoint/2010/main" val="3717782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1264BE-0A4D-4082-926A-3E58C7B585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endParaRPr lang="en-US" dirty="0"/>
          </a:p>
        </p:txBody>
      </p:sp>
      <p:sp>
        <p:nvSpPr>
          <p:cNvPr id="3" name="Text Placeholder 2">
            <a:extLst>
              <a:ext uri="{FF2B5EF4-FFF2-40B4-BE49-F238E27FC236}">
                <a16:creationId xmlns:a16="http://schemas.microsoft.com/office/drawing/2014/main" id="{52FD9486-E7C9-4CB7-87FE-94AA7A7EBD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e Placeholder 3">
            <a:extLst>
              <a:ext uri="{FF2B5EF4-FFF2-40B4-BE49-F238E27FC236}">
                <a16:creationId xmlns:a16="http://schemas.microsoft.com/office/drawing/2014/main" id="{F623252B-09BE-4371-9FB8-856D754A20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C86CA-CD0D-4E8C-AF2A-94C64B4708C6}" type="datetimeFigureOut">
              <a:rPr lang="lv-LV" smtClean="0"/>
              <a:t>15.06.2021</a:t>
            </a:fld>
            <a:endParaRPr lang="lv-LV"/>
          </a:p>
        </p:txBody>
      </p:sp>
      <p:sp>
        <p:nvSpPr>
          <p:cNvPr id="5" name="Footer Placeholder 4">
            <a:extLst>
              <a:ext uri="{FF2B5EF4-FFF2-40B4-BE49-F238E27FC236}">
                <a16:creationId xmlns:a16="http://schemas.microsoft.com/office/drawing/2014/main" id="{5FA5AB95-D347-4E1A-BDB1-3863CA676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3F40BEE7-06C2-4A94-B15F-D8E078D03C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CAD4D-4038-4901-B96E-39551B761FFB}" type="slidenum">
              <a:rPr lang="lv-LV" smtClean="0"/>
              <a:t>‹#›</a:t>
            </a:fld>
            <a:endParaRPr lang="lv-LV"/>
          </a:p>
        </p:txBody>
      </p:sp>
    </p:spTree>
    <p:extLst>
      <p:ext uri="{BB962C8B-B14F-4D97-AF65-F5344CB8AC3E}">
        <p14:creationId xmlns:p14="http://schemas.microsoft.com/office/powerpoint/2010/main" val="2237268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hyperlink" Target="https://platform.blocks.ase.ro/"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0A251BEF-63D6-424A-8E93-ABC825501B1B}"/>
              </a:ext>
            </a:extLst>
          </p:cNvPr>
          <p:cNvSpPr>
            <a:spLocks noGrp="1"/>
          </p:cNvSpPr>
          <p:nvPr>
            <p:ph type="ctrTitle"/>
          </p:nvPr>
        </p:nvSpPr>
        <p:spPr>
          <a:xfrm>
            <a:off x="2248580" y="2047341"/>
            <a:ext cx="8251370" cy="1500105"/>
          </a:xfrm>
        </p:spPr>
        <p:txBody>
          <a:bodyPr/>
          <a:lstStyle/>
          <a:p>
            <a:pPr algn="ctr"/>
            <a:r>
              <a:rPr lang="lv-LV" dirty="0" err="1"/>
              <a:t>What</a:t>
            </a:r>
            <a:r>
              <a:rPr lang="lv-LV" dirty="0"/>
              <a:t> </a:t>
            </a:r>
            <a:r>
              <a:rPr lang="lv-LV" dirty="0" err="1"/>
              <a:t>is</a:t>
            </a:r>
            <a:r>
              <a:rPr lang="lv-LV" dirty="0"/>
              <a:t> </a:t>
            </a:r>
            <a:r>
              <a:rPr lang="lv-LV" dirty="0" err="1"/>
              <a:t>Smart</a:t>
            </a:r>
            <a:r>
              <a:rPr lang="lv-LV" dirty="0"/>
              <a:t> </a:t>
            </a:r>
            <a:r>
              <a:rPr lang="lv-LV" dirty="0" err="1"/>
              <a:t>contract</a:t>
            </a:r>
            <a:r>
              <a:rPr lang="lv-LV" dirty="0"/>
              <a:t>?</a:t>
            </a:r>
          </a:p>
        </p:txBody>
      </p:sp>
    </p:spTree>
    <p:extLst>
      <p:ext uri="{BB962C8B-B14F-4D97-AF65-F5344CB8AC3E}">
        <p14:creationId xmlns:p14="http://schemas.microsoft.com/office/powerpoint/2010/main" val="4086323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0A251BEF-63D6-424A-8E93-ABC825501B1B}"/>
              </a:ext>
            </a:extLst>
          </p:cNvPr>
          <p:cNvSpPr>
            <a:spLocks noGrp="1"/>
          </p:cNvSpPr>
          <p:nvPr>
            <p:ph type="ctrTitle"/>
          </p:nvPr>
        </p:nvSpPr>
        <p:spPr>
          <a:xfrm>
            <a:off x="1970315" y="2224762"/>
            <a:ext cx="8251370" cy="1500105"/>
          </a:xfrm>
        </p:spPr>
        <p:txBody>
          <a:bodyPr/>
          <a:lstStyle/>
          <a:p>
            <a:pPr algn="ctr"/>
            <a:r>
              <a:rPr lang="lv-LV" dirty="0" err="1"/>
              <a:t>Thank</a:t>
            </a:r>
            <a:r>
              <a:rPr lang="lv-LV" dirty="0"/>
              <a:t> </a:t>
            </a:r>
            <a:r>
              <a:rPr lang="lv-LV" dirty="0" err="1"/>
              <a:t>you</a:t>
            </a:r>
            <a:r>
              <a:rPr lang="lv-LV" dirty="0"/>
              <a:t>!</a:t>
            </a:r>
          </a:p>
        </p:txBody>
      </p:sp>
    </p:spTree>
    <p:extLst>
      <p:ext uri="{BB962C8B-B14F-4D97-AF65-F5344CB8AC3E}">
        <p14:creationId xmlns:p14="http://schemas.microsoft.com/office/powerpoint/2010/main" val="3709011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62555B-9AA0-4E97-8A9A-BB90B7ECD7A0}"/>
              </a:ext>
            </a:extLst>
          </p:cNvPr>
          <p:cNvSpPr/>
          <p:nvPr/>
        </p:nvSpPr>
        <p:spPr>
          <a:xfrm>
            <a:off x="2690732" y="2242098"/>
            <a:ext cx="564078" cy="564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b="1" dirty="0">
                <a:solidFill>
                  <a:srgbClr val="643CBE"/>
                </a:solidFill>
                <a:latin typeface="Raleway" pitchFamily="2" charset="0"/>
              </a:rPr>
              <a:t>1.</a:t>
            </a:r>
            <a:endParaRPr lang="en-US" sz="1600" b="1" baseline="30000" dirty="0">
              <a:solidFill>
                <a:srgbClr val="643CBE"/>
              </a:solidFill>
              <a:latin typeface="Raleway" pitchFamily="2" charset="0"/>
            </a:endParaRPr>
          </a:p>
        </p:txBody>
      </p:sp>
      <p:sp>
        <p:nvSpPr>
          <p:cNvPr id="4" name="TextBox 3">
            <a:extLst>
              <a:ext uri="{FF2B5EF4-FFF2-40B4-BE49-F238E27FC236}">
                <a16:creationId xmlns:a16="http://schemas.microsoft.com/office/drawing/2014/main" id="{19B46236-1AF8-4985-A9BB-5F3CD2E4F012}"/>
              </a:ext>
            </a:extLst>
          </p:cNvPr>
          <p:cNvSpPr txBox="1"/>
          <p:nvPr/>
        </p:nvSpPr>
        <p:spPr>
          <a:xfrm>
            <a:off x="3305908" y="2385158"/>
            <a:ext cx="48321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kern="1200" dirty="0" err="1">
                <a:solidFill>
                  <a:schemeClr val="bg1"/>
                </a:solidFill>
                <a:latin typeface="Raleway" pitchFamily="2" charset="0"/>
                <a:ea typeface="+mn-ea"/>
                <a:cs typeface="+mn-cs"/>
              </a:rPr>
              <a:t>Inventor</a:t>
            </a:r>
            <a:r>
              <a:rPr lang="lv-LV" b="1" kern="1200" dirty="0">
                <a:solidFill>
                  <a:schemeClr val="bg1"/>
                </a:solidFill>
                <a:latin typeface="Raleway" pitchFamily="2" charset="0"/>
                <a:ea typeface="+mn-ea"/>
                <a:cs typeface="+mn-cs"/>
              </a:rPr>
              <a:t> </a:t>
            </a:r>
            <a:r>
              <a:rPr lang="lv-LV" b="1" kern="1200" dirty="0" err="1">
                <a:solidFill>
                  <a:schemeClr val="bg1"/>
                </a:solidFill>
                <a:latin typeface="Raleway" pitchFamily="2" charset="0"/>
                <a:ea typeface="+mn-ea"/>
                <a:cs typeface="+mn-cs"/>
              </a:rPr>
              <a:t>of</a:t>
            </a:r>
            <a:r>
              <a:rPr lang="lv-LV" b="1" kern="1200" dirty="0">
                <a:solidFill>
                  <a:schemeClr val="bg1"/>
                </a:solidFill>
                <a:latin typeface="Raleway" pitchFamily="2" charset="0"/>
                <a:ea typeface="+mn-ea"/>
                <a:cs typeface="+mn-cs"/>
              </a:rPr>
              <a:t> </a:t>
            </a:r>
            <a:r>
              <a:rPr lang="lv-LV" b="1" kern="1200" dirty="0" err="1">
                <a:solidFill>
                  <a:schemeClr val="bg1"/>
                </a:solidFill>
                <a:latin typeface="Raleway" pitchFamily="2" charset="0"/>
                <a:ea typeface="+mn-ea"/>
                <a:cs typeface="+mn-cs"/>
              </a:rPr>
              <a:t>smart</a:t>
            </a:r>
            <a:r>
              <a:rPr lang="lv-LV" b="1" kern="1200" dirty="0">
                <a:solidFill>
                  <a:schemeClr val="bg1"/>
                </a:solidFill>
                <a:latin typeface="Raleway" pitchFamily="2" charset="0"/>
                <a:ea typeface="+mn-ea"/>
                <a:cs typeface="+mn-cs"/>
              </a:rPr>
              <a:t> </a:t>
            </a:r>
            <a:r>
              <a:rPr lang="lv-LV" b="1" kern="1200" dirty="0" err="1">
                <a:solidFill>
                  <a:schemeClr val="bg1"/>
                </a:solidFill>
                <a:latin typeface="Raleway" pitchFamily="2" charset="0"/>
                <a:ea typeface="+mn-ea"/>
                <a:cs typeface="+mn-cs"/>
              </a:rPr>
              <a:t>contracts</a:t>
            </a:r>
            <a:endParaRPr lang="en-US" b="0" kern="1200" dirty="0">
              <a:solidFill>
                <a:schemeClr val="bg1"/>
              </a:solidFill>
              <a:latin typeface="Raleway" pitchFamily="2" charset="0"/>
              <a:ea typeface="+mn-ea"/>
              <a:cs typeface="+mn-cs"/>
            </a:endParaRPr>
          </a:p>
        </p:txBody>
      </p:sp>
      <p:sp>
        <p:nvSpPr>
          <p:cNvPr id="5" name="Rectangle 4">
            <a:extLst>
              <a:ext uri="{FF2B5EF4-FFF2-40B4-BE49-F238E27FC236}">
                <a16:creationId xmlns:a16="http://schemas.microsoft.com/office/drawing/2014/main" id="{C4E04D79-1F11-4F29-B8AC-960E035354A9}"/>
              </a:ext>
            </a:extLst>
          </p:cNvPr>
          <p:cNvSpPr/>
          <p:nvPr/>
        </p:nvSpPr>
        <p:spPr>
          <a:xfrm>
            <a:off x="2690732" y="2949247"/>
            <a:ext cx="564078" cy="564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b="1" dirty="0">
                <a:solidFill>
                  <a:srgbClr val="643CBE"/>
                </a:solidFill>
                <a:latin typeface="Raleway" pitchFamily="2" charset="0"/>
              </a:rPr>
              <a:t>2.</a:t>
            </a:r>
            <a:endParaRPr lang="en-US" sz="1600" b="1" baseline="30000" dirty="0">
              <a:solidFill>
                <a:srgbClr val="643CBE"/>
              </a:solidFill>
              <a:latin typeface="Raleway" pitchFamily="2" charset="0"/>
            </a:endParaRPr>
          </a:p>
        </p:txBody>
      </p:sp>
      <p:sp>
        <p:nvSpPr>
          <p:cNvPr id="7" name="TextBox 6">
            <a:extLst>
              <a:ext uri="{FF2B5EF4-FFF2-40B4-BE49-F238E27FC236}">
                <a16:creationId xmlns:a16="http://schemas.microsoft.com/office/drawing/2014/main" id="{E19C3C06-918A-4101-B302-D859B4CA0D3D}"/>
              </a:ext>
            </a:extLst>
          </p:cNvPr>
          <p:cNvSpPr txBox="1"/>
          <p:nvPr/>
        </p:nvSpPr>
        <p:spPr>
          <a:xfrm>
            <a:off x="3305908" y="3060938"/>
            <a:ext cx="48321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err="1">
                <a:solidFill>
                  <a:schemeClr val="bg1"/>
                </a:solidFill>
                <a:latin typeface="Raleway" pitchFamily="2" charset="0"/>
              </a:rPr>
              <a:t>Smart</a:t>
            </a:r>
            <a:r>
              <a:rPr lang="lv-LV" b="1" dirty="0">
                <a:solidFill>
                  <a:schemeClr val="bg1"/>
                </a:solidFill>
                <a:latin typeface="Raleway" pitchFamily="2" charset="0"/>
              </a:rPr>
              <a:t> </a:t>
            </a:r>
            <a:r>
              <a:rPr lang="lv-LV" b="1" dirty="0" err="1">
                <a:solidFill>
                  <a:schemeClr val="bg1"/>
                </a:solidFill>
                <a:latin typeface="Raleway" pitchFamily="2" charset="0"/>
              </a:rPr>
              <a:t>contract</a:t>
            </a:r>
            <a:r>
              <a:rPr lang="lv-LV" b="1" dirty="0">
                <a:solidFill>
                  <a:schemeClr val="bg1"/>
                </a:solidFill>
                <a:latin typeface="Raleway" pitchFamily="2" charset="0"/>
              </a:rPr>
              <a:t> </a:t>
            </a:r>
            <a:r>
              <a:rPr lang="lv-LV" b="1" dirty="0" err="1">
                <a:solidFill>
                  <a:schemeClr val="bg1"/>
                </a:solidFill>
                <a:latin typeface="Raleway" pitchFamily="2" charset="0"/>
              </a:rPr>
              <a:t>in</a:t>
            </a:r>
            <a:r>
              <a:rPr lang="lv-LV" b="1" dirty="0">
                <a:solidFill>
                  <a:schemeClr val="bg1"/>
                </a:solidFill>
                <a:latin typeface="Raleway" pitchFamily="2" charset="0"/>
              </a:rPr>
              <a:t> </a:t>
            </a:r>
            <a:r>
              <a:rPr lang="lv-LV" b="1" dirty="0" err="1">
                <a:solidFill>
                  <a:schemeClr val="bg1"/>
                </a:solidFill>
                <a:latin typeface="Raleway" pitchFamily="2" charset="0"/>
              </a:rPr>
              <a:t>Blockchain</a:t>
            </a:r>
            <a:endParaRPr lang="en-US" b="0" kern="1200" dirty="0">
              <a:solidFill>
                <a:schemeClr val="bg1"/>
              </a:solidFill>
              <a:latin typeface="Raleway" pitchFamily="2" charset="0"/>
              <a:ea typeface="+mn-ea"/>
              <a:cs typeface="+mn-cs"/>
            </a:endParaRPr>
          </a:p>
        </p:txBody>
      </p:sp>
      <p:sp>
        <p:nvSpPr>
          <p:cNvPr id="12" name="Title 1">
            <a:extLst>
              <a:ext uri="{FF2B5EF4-FFF2-40B4-BE49-F238E27FC236}">
                <a16:creationId xmlns:a16="http://schemas.microsoft.com/office/drawing/2014/main" id="{CF60E2A5-9991-4E8F-AB0C-08BAAABC07F4}"/>
              </a:ext>
            </a:extLst>
          </p:cNvPr>
          <p:cNvSpPr txBox="1">
            <a:spLocks/>
          </p:cNvSpPr>
          <p:nvPr/>
        </p:nvSpPr>
        <p:spPr>
          <a:xfrm>
            <a:off x="2562366" y="1361414"/>
            <a:ext cx="9749311" cy="580345"/>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lv-LV" dirty="0" err="1"/>
              <a:t>Content</a:t>
            </a:r>
            <a:endParaRPr lang="en-US" dirty="0"/>
          </a:p>
        </p:txBody>
      </p:sp>
      <p:sp>
        <p:nvSpPr>
          <p:cNvPr id="17" name="Rectangle 4">
            <a:extLst>
              <a:ext uri="{FF2B5EF4-FFF2-40B4-BE49-F238E27FC236}">
                <a16:creationId xmlns:a16="http://schemas.microsoft.com/office/drawing/2014/main" id="{558773B7-9A79-414E-8DF1-520419D9E171}"/>
              </a:ext>
            </a:extLst>
          </p:cNvPr>
          <p:cNvSpPr/>
          <p:nvPr/>
        </p:nvSpPr>
        <p:spPr>
          <a:xfrm>
            <a:off x="2678113" y="3681435"/>
            <a:ext cx="564078" cy="564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600" b="1" dirty="0">
                <a:solidFill>
                  <a:srgbClr val="643CBE"/>
                </a:solidFill>
                <a:latin typeface="Raleway" pitchFamily="2" charset="0"/>
              </a:rPr>
              <a:t>3</a:t>
            </a:r>
            <a:r>
              <a:rPr lang="en-US" sz="1600" b="1" dirty="0">
                <a:solidFill>
                  <a:srgbClr val="643CBE"/>
                </a:solidFill>
                <a:latin typeface="Raleway" pitchFamily="2" charset="0"/>
              </a:rPr>
              <a:t>.</a:t>
            </a:r>
            <a:endParaRPr lang="en-US" sz="1600" b="1" baseline="30000" dirty="0">
              <a:solidFill>
                <a:srgbClr val="643CBE"/>
              </a:solidFill>
              <a:latin typeface="Raleway" pitchFamily="2" charset="0"/>
            </a:endParaRPr>
          </a:p>
        </p:txBody>
      </p:sp>
      <p:sp>
        <p:nvSpPr>
          <p:cNvPr id="18" name="TextBox 17">
            <a:extLst>
              <a:ext uri="{FF2B5EF4-FFF2-40B4-BE49-F238E27FC236}">
                <a16:creationId xmlns:a16="http://schemas.microsoft.com/office/drawing/2014/main" id="{4BE4A8B4-46C1-4646-A996-830E289699D5}"/>
              </a:ext>
            </a:extLst>
          </p:cNvPr>
          <p:cNvSpPr txBox="1"/>
          <p:nvPr/>
        </p:nvSpPr>
        <p:spPr>
          <a:xfrm>
            <a:off x="3242191" y="5346601"/>
            <a:ext cx="48321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err="1">
                <a:solidFill>
                  <a:schemeClr val="bg1"/>
                </a:solidFill>
                <a:latin typeface="Raleway" pitchFamily="2" charset="0"/>
              </a:rPr>
              <a:t>Tasks</a:t>
            </a:r>
            <a:endParaRPr lang="en-US" b="0" kern="1200" dirty="0">
              <a:solidFill>
                <a:schemeClr val="bg1"/>
              </a:solidFill>
              <a:latin typeface="Raleway" pitchFamily="2" charset="0"/>
              <a:ea typeface="+mn-ea"/>
              <a:cs typeface="+mn-cs"/>
            </a:endParaRPr>
          </a:p>
        </p:txBody>
      </p:sp>
      <p:sp>
        <p:nvSpPr>
          <p:cNvPr id="9" name="TextBox 8">
            <a:extLst>
              <a:ext uri="{FF2B5EF4-FFF2-40B4-BE49-F238E27FC236}">
                <a16:creationId xmlns:a16="http://schemas.microsoft.com/office/drawing/2014/main" id="{42AE7D6F-BBB7-49C1-A541-883A2B20AE4F}"/>
              </a:ext>
            </a:extLst>
          </p:cNvPr>
          <p:cNvSpPr txBox="1"/>
          <p:nvPr/>
        </p:nvSpPr>
        <p:spPr>
          <a:xfrm>
            <a:off x="3305908" y="3865880"/>
            <a:ext cx="48321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err="1">
                <a:solidFill>
                  <a:schemeClr val="bg1"/>
                </a:solidFill>
                <a:latin typeface="Raleway" pitchFamily="2" charset="0"/>
              </a:rPr>
              <a:t>Advantages</a:t>
            </a:r>
            <a:r>
              <a:rPr lang="lv-LV" b="1" dirty="0">
                <a:solidFill>
                  <a:schemeClr val="bg1"/>
                </a:solidFill>
                <a:latin typeface="Raleway" pitchFamily="2" charset="0"/>
              </a:rPr>
              <a:t> </a:t>
            </a:r>
            <a:r>
              <a:rPr lang="lv-LV" b="1" dirty="0" err="1">
                <a:solidFill>
                  <a:schemeClr val="bg1"/>
                </a:solidFill>
                <a:latin typeface="Raleway" pitchFamily="2" charset="0"/>
              </a:rPr>
              <a:t>of</a:t>
            </a:r>
            <a:r>
              <a:rPr lang="lv-LV" b="1" dirty="0">
                <a:solidFill>
                  <a:schemeClr val="bg1"/>
                </a:solidFill>
                <a:latin typeface="Raleway" pitchFamily="2" charset="0"/>
              </a:rPr>
              <a:t> </a:t>
            </a:r>
            <a:r>
              <a:rPr lang="lv-LV" b="1" dirty="0" err="1">
                <a:solidFill>
                  <a:schemeClr val="bg1"/>
                </a:solidFill>
                <a:latin typeface="Raleway" pitchFamily="2" charset="0"/>
              </a:rPr>
              <a:t>using</a:t>
            </a:r>
            <a:r>
              <a:rPr lang="lv-LV" b="1" dirty="0">
                <a:solidFill>
                  <a:schemeClr val="bg1"/>
                </a:solidFill>
                <a:latin typeface="Raleway" pitchFamily="2" charset="0"/>
              </a:rPr>
              <a:t> </a:t>
            </a:r>
            <a:r>
              <a:rPr lang="lv-LV" b="1" dirty="0" err="1">
                <a:solidFill>
                  <a:schemeClr val="bg1"/>
                </a:solidFill>
                <a:latin typeface="Raleway" pitchFamily="2" charset="0"/>
              </a:rPr>
              <a:t>smart</a:t>
            </a:r>
            <a:r>
              <a:rPr lang="lv-LV" b="1" dirty="0">
                <a:solidFill>
                  <a:schemeClr val="bg1"/>
                </a:solidFill>
                <a:latin typeface="Raleway" pitchFamily="2" charset="0"/>
              </a:rPr>
              <a:t> </a:t>
            </a:r>
            <a:r>
              <a:rPr lang="lv-LV" b="1" dirty="0" err="1">
                <a:solidFill>
                  <a:schemeClr val="bg1"/>
                </a:solidFill>
                <a:latin typeface="Raleway" pitchFamily="2" charset="0"/>
              </a:rPr>
              <a:t>contracts</a:t>
            </a:r>
            <a:endParaRPr lang="en-US" b="0" kern="1200" dirty="0">
              <a:solidFill>
                <a:schemeClr val="bg1"/>
              </a:solidFill>
              <a:latin typeface="Raleway" pitchFamily="2" charset="0"/>
              <a:ea typeface="+mn-ea"/>
              <a:cs typeface="+mn-cs"/>
            </a:endParaRPr>
          </a:p>
        </p:txBody>
      </p:sp>
      <p:sp>
        <p:nvSpPr>
          <p:cNvPr id="10" name="Rectangle 4">
            <a:extLst>
              <a:ext uri="{FF2B5EF4-FFF2-40B4-BE49-F238E27FC236}">
                <a16:creationId xmlns:a16="http://schemas.microsoft.com/office/drawing/2014/main" id="{A82B6A88-4D2F-4163-97D3-4778D8B7CC69}"/>
              </a:ext>
            </a:extLst>
          </p:cNvPr>
          <p:cNvSpPr/>
          <p:nvPr/>
        </p:nvSpPr>
        <p:spPr>
          <a:xfrm>
            <a:off x="2690732" y="4450374"/>
            <a:ext cx="564078" cy="564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600" b="1" dirty="0">
                <a:solidFill>
                  <a:srgbClr val="643CBE"/>
                </a:solidFill>
                <a:latin typeface="Raleway" pitchFamily="2" charset="0"/>
              </a:rPr>
              <a:t>4</a:t>
            </a:r>
            <a:r>
              <a:rPr lang="en-US" sz="1600" b="1" dirty="0">
                <a:solidFill>
                  <a:srgbClr val="643CBE"/>
                </a:solidFill>
                <a:latin typeface="Raleway" pitchFamily="2" charset="0"/>
              </a:rPr>
              <a:t>.</a:t>
            </a:r>
            <a:endParaRPr lang="en-US" sz="1600" b="1" baseline="30000" dirty="0">
              <a:solidFill>
                <a:srgbClr val="643CBE"/>
              </a:solidFill>
              <a:latin typeface="Raleway" pitchFamily="2" charset="0"/>
            </a:endParaRPr>
          </a:p>
        </p:txBody>
      </p:sp>
      <p:sp>
        <p:nvSpPr>
          <p:cNvPr id="11" name="Rectangle 4">
            <a:extLst>
              <a:ext uri="{FF2B5EF4-FFF2-40B4-BE49-F238E27FC236}">
                <a16:creationId xmlns:a16="http://schemas.microsoft.com/office/drawing/2014/main" id="{902E23A1-E572-4121-8B3C-48D4A85E31F4}"/>
              </a:ext>
            </a:extLst>
          </p:cNvPr>
          <p:cNvSpPr/>
          <p:nvPr/>
        </p:nvSpPr>
        <p:spPr>
          <a:xfrm>
            <a:off x="2690732" y="5178395"/>
            <a:ext cx="564078" cy="564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600" b="1" dirty="0">
                <a:solidFill>
                  <a:srgbClr val="643CBE"/>
                </a:solidFill>
                <a:latin typeface="Raleway" pitchFamily="2" charset="0"/>
              </a:rPr>
              <a:t>5</a:t>
            </a:r>
            <a:r>
              <a:rPr lang="en-US" sz="1600" b="1" dirty="0">
                <a:solidFill>
                  <a:srgbClr val="643CBE"/>
                </a:solidFill>
                <a:latin typeface="Raleway" pitchFamily="2" charset="0"/>
              </a:rPr>
              <a:t>.</a:t>
            </a:r>
            <a:endParaRPr lang="en-US" sz="1600" b="1" baseline="30000" dirty="0">
              <a:solidFill>
                <a:srgbClr val="643CBE"/>
              </a:solidFill>
              <a:latin typeface="Raleway" pitchFamily="2" charset="0"/>
            </a:endParaRPr>
          </a:p>
        </p:txBody>
      </p:sp>
      <p:sp>
        <p:nvSpPr>
          <p:cNvPr id="13" name="TextBox 12">
            <a:extLst>
              <a:ext uri="{FF2B5EF4-FFF2-40B4-BE49-F238E27FC236}">
                <a16:creationId xmlns:a16="http://schemas.microsoft.com/office/drawing/2014/main" id="{688D0E24-F742-4697-B4FC-3E58A3680B7A}"/>
              </a:ext>
            </a:extLst>
          </p:cNvPr>
          <p:cNvSpPr txBox="1"/>
          <p:nvPr/>
        </p:nvSpPr>
        <p:spPr>
          <a:xfrm>
            <a:off x="3305908" y="4649804"/>
            <a:ext cx="48321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err="1">
                <a:solidFill>
                  <a:schemeClr val="bg1"/>
                </a:solidFill>
                <a:latin typeface="Raleway" pitchFamily="2" charset="0"/>
              </a:rPr>
              <a:t>The</a:t>
            </a:r>
            <a:r>
              <a:rPr lang="lv-LV" b="1" dirty="0">
                <a:solidFill>
                  <a:schemeClr val="bg1"/>
                </a:solidFill>
                <a:latin typeface="Raleway" pitchFamily="2" charset="0"/>
              </a:rPr>
              <a:t> </a:t>
            </a:r>
            <a:r>
              <a:rPr lang="lv-LV" b="1" dirty="0" err="1">
                <a:solidFill>
                  <a:schemeClr val="bg1"/>
                </a:solidFill>
                <a:latin typeface="Raleway" pitchFamily="2" charset="0"/>
              </a:rPr>
              <a:t>use</a:t>
            </a:r>
            <a:r>
              <a:rPr lang="lv-LV" b="1" dirty="0">
                <a:solidFill>
                  <a:schemeClr val="bg1"/>
                </a:solidFill>
                <a:latin typeface="Raleway" pitchFamily="2" charset="0"/>
              </a:rPr>
              <a:t> </a:t>
            </a:r>
            <a:r>
              <a:rPr lang="lv-LV" b="1" dirty="0" err="1">
                <a:solidFill>
                  <a:schemeClr val="bg1"/>
                </a:solidFill>
                <a:latin typeface="Raleway" pitchFamily="2" charset="0"/>
              </a:rPr>
              <a:t>of</a:t>
            </a:r>
            <a:r>
              <a:rPr lang="lv-LV" b="1" dirty="0">
                <a:solidFill>
                  <a:schemeClr val="bg1"/>
                </a:solidFill>
                <a:latin typeface="Raleway" pitchFamily="2" charset="0"/>
              </a:rPr>
              <a:t> </a:t>
            </a:r>
            <a:r>
              <a:rPr lang="lv-LV" b="1" dirty="0" err="1">
                <a:solidFill>
                  <a:schemeClr val="bg1"/>
                </a:solidFill>
                <a:latin typeface="Raleway" pitchFamily="2" charset="0"/>
              </a:rPr>
              <a:t>smart</a:t>
            </a:r>
            <a:r>
              <a:rPr lang="lv-LV" b="1" dirty="0">
                <a:solidFill>
                  <a:schemeClr val="bg1"/>
                </a:solidFill>
                <a:latin typeface="Raleway" pitchFamily="2" charset="0"/>
              </a:rPr>
              <a:t> </a:t>
            </a:r>
            <a:r>
              <a:rPr lang="lv-LV" b="1" dirty="0" err="1">
                <a:solidFill>
                  <a:schemeClr val="bg1"/>
                </a:solidFill>
                <a:latin typeface="Raleway" pitchFamily="2" charset="0"/>
              </a:rPr>
              <a:t>contract</a:t>
            </a:r>
            <a:endParaRPr lang="en-US" b="0" kern="1200" dirty="0">
              <a:solidFill>
                <a:schemeClr val="bg1"/>
              </a:solidFill>
              <a:latin typeface="Raleway" pitchFamily="2" charset="0"/>
              <a:ea typeface="+mn-ea"/>
              <a:cs typeface="+mn-cs"/>
            </a:endParaRPr>
          </a:p>
        </p:txBody>
      </p:sp>
    </p:spTree>
    <p:extLst>
      <p:ext uri="{BB962C8B-B14F-4D97-AF65-F5344CB8AC3E}">
        <p14:creationId xmlns:p14="http://schemas.microsoft.com/office/powerpoint/2010/main" val="121288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C84B25C-6A6C-4697-BDCD-693004152901}"/>
              </a:ext>
            </a:extLst>
          </p:cNvPr>
          <p:cNvSpPr>
            <a:spLocks noGrp="1"/>
          </p:cNvSpPr>
          <p:nvPr>
            <p:ph type="body" sz="quarter" idx="14"/>
          </p:nvPr>
        </p:nvSpPr>
        <p:spPr>
          <a:xfrm>
            <a:off x="1202801" y="2004499"/>
            <a:ext cx="9341736" cy="3390900"/>
          </a:xfrm>
        </p:spPr>
        <p:txBody>
          <a:bodyPr>
            <a:normAutofit/>
          </a:bodyPr>
          <a:lstStyle/>
          <a:p>
            <a:pPr marL="285750" indent="-285750" algn="just">
              <a:buFont typeface="Wingdings" panose="05000000000000000000" pitchFamily="2" charset="2"/>
              <a:buChar char="ü"/>
            </a:pPr>
            <a:r>
              <a:rPr lang="lv-LV" sz="2400" dirty="0" err="1">
                <a:solidFill>
                  <a:srgbClr val="643CBE"/>
                </a:solidFill>
              </a:rPr>
              <a:t>explain</a:t>
            </a:r>
            <a:r>
              <a:rPr lang="lv-LV" sz="2400" dirty="0">
                <a:solidFill>
                  <a:srgbClr val="643CBE"/>
                </a:solidFill>
              </a:rPr>
              <a:t> </a:t>
            </a:r>
            <a:r>
              <a:rPr lang="lv-LV" sz="2400" dirty="0" err="1">
                <a:solidFill>
                  <a:srgbClr val="643CBE"/>
                </a:solidFill>
              </a:rPr>
              <a:t>what</a:t>
            </a:r>
            <a:r>
              <a:rPr lang="lv-LV" sz="2400" dirty="0">
                <a:solidFill>
                  <a:srgbClr val="643CBE"/>
                </a:solidFill>
              </a:rPr>
              <a:t> </a:t>
            </a:r>
            <a:r>
              <a:rPr lang="lv-LV" sz="2400" dirty="0" err="1">
                <a:solidFill>
                  <a:srgbClr val="643CBE"/>
                </a:solidFill>
              </a:rPr>
              <a:t>is</a:t>
            </a:r>
            <a:r>
              <a:rPr lang="lv-LV" sz="2400" dirty="0">
                <a:solidFill>
                  <a:srgbClr val="643CBE"/>
                </a:solidFill>
              </a:rPr>
              <a:t> </a:t>
            </a:r>
            <a:r>
              <a:rPr lang="lv-LV" sz="2400" dirty="0" err="1">
                <a:solidFill>
                  <a:srgbClr val="643CBE"/>
                </a:solidFill>
              </a:rPr>
              <a:t>Smart</a:t>
            </a:r>
            <a:r>
              <a:rPr lang="lv-LV" sz="2400" dirty="0">
                <a:solidFill>
                  <a:srgbClr val="643CBE"/>
                </a:solidFill>
              </a:rPr>
              <a:t> </a:t>
            </a:r>
            <a:r>
              <a:rPr lang="lv-LV" sz="2400" dirty="0" err="1">
                <a:solidFill>
                  <a:srgbClr val="643CBE"/>
                </a:solidFill>
              </a:rPr>
              <a:t>contract</a:t>
            </a:r>
            <a:r>
              <a:rPr lang="lv-LV" sz="2400" dirty="0">
                <a:solidFill>
                  <a:srgbClr val="643CBE"/>
                </a:solidFill>
              </a:rPr>
              <a:t> </a:t>
            </a:r>
            <a:r>
              <a:rPr lang="lv-LV" sz="2400" dirty="0" err="1">
                <a:solidFill>
                  <a:srgbClr val="643CBE"/>
                </a:solidFill>
              </a:rPr>
              <a:t>and</a:t>
            </a:r>
            <a:r>
              <a:rPr lang="lv-LV" sz="2400" dirty="0">
                <a:solidFill>
                  <a:srgbClr val="643CBE"/>
                </a:solidFill>
              </a:rPr>
              <a:t> </a:t>
            </a:r>
            <a:r>
              <a:rPr lang="lv-LV" sz="2400" dirty="0" err="1">
                <a:solidFill>
                  <a:srgbClr val="643CBE"/>
                </a:solidFill>
              </a:rPr>
              <a:t>how</a:t>
            </a:r>
            <a:r>
              <a:rPr lang="lv-LV" sz="2400" dirty="0">
                <a:solidFill>
                  <a:srgbClr val="643CBE"/>
                </a:solidFill>
              </a:rPr>
              <a:t> it </a:t>
            </a:r>
            <a:r>
              <a:rPr lang="lv-LV" sz="2400" dirty="0" err="1">
                <a:solidFill>
                  <a:srgbClr val="643CBE"/>
                </a:solidFill>
              </a:rPr>
              <a:t>works</a:t>
            </a:r>
            <a:r>
              <a:rPr lang="lv-LV" sz="2400" dirty="0">
                <a:solidFill>
                  <a:srgbClr val="643CBE"/>
                </a:solidFill>
              </a:rPr>
              <a:t>;</a:t>
            </a:r>
          </a:p>
          <a:p>
            <a:pPr marL="285750" indent="-285750" algn="just">
              <a:buFont typeface="Wingdings" panose="05000000000000000000" pitchFamily="2" charset="2"/>
              <a:buChar char="ü"/>
            </a:pPr>
            <a:r>
              <a:rPr lang="lv-LV" sz="2400" dirty="0" err="1">
                <a:solidFill>
                  <a:srgbClr val="643CBE"/>
                </a:solidFill>
              </a:rPr>
              <a:t>evaluate</a:t>
            </a:r>
            <a:r>
              <a:rPr lang="lv-LV" sz="2400" dirty="0">
                <a:solidFill>
                  <a:srgbClr val="643CBE"/>
                </a:solidFill>
              </a:rPr>
              <a:t> </a:t>
            </a:r>
            <a:r>
              <a:rPr lang="lv-LV" sz="2400" dirty="0" err="1">
                <a:solidFill>
                  <a:srgbClr val="643CBE"/>
                </a:solidFill>
              </a:rPr>
              <a:t>benefits</a:t>
            </a:r>
            <a:r>
              <a:rPr lang="lv-LV" sz="2400" dirty="0">
                <a:solidFill>
                  <a:srgbClr val="643CBE"/>
                </a:solidFill>
              </a:rPr>
              <a:t> </a:t>
            </a:r>
            <a:r>
              <a:rPr lang="lv-LV" sz="2400" dirty="0" err="1">
                <a:solidFill>
                  <a:srgbClr val="643CBE"/>
                </a:solidFill>
              </a:rPr>
              <a:t>from</a:t>
            </a:r>
            <a:r>
              <a:rPr lang="lv-LV" sz="2400" dirty="0">
                <a:solidFill>
                  <a:srgbClr val="643CBE"/>
                </a:solidFill>
              </a:rPr>
              <a:t> </a:t>
            </a:r>
            <a:r>
              <a:rPr lang="lv-LV" sz="2400" dirty="0" err="1">
                <a:solidFill>
                  <a:srgbClr val="643CBE"/>
                </a:solidFill>
              </a:rPr>
              <a:t>implementing</a:t>
            </a:r>
            <a:r>
              <a:rPr lang="lv-LV" sz="2400" dirty="0">
                <a:solidFill>
                  <a:srgbClr val="643CBE"/>
                </a:solidFill>
              </a:rPr>
              <a:t> </a:t>
            </a:r>
            <a:r>
              <a:rPr lang="lv-LV" sz="2400" dirty="0" err="1">
                <a:solidFill>
                  <a:srgbClr val="643CBE"/>
                </a:solidFill>
              </a:rPr>
              <a:t>and</a:t>
            </a:r>
            <a:r>
              <a:rPr lang="lv-LV" sz="2400" dirty="0">
                <a:solidFill>
                  <a:srgbClr val="643CBE"/>
                </a:solidFill>
              </a:rPr>
              <a:t> </a:t>
            </a:r>
            <a:r>
              <a:rPr lang="lv-LV" sz="2400" dirty="0" err="1">
                <a:solidFill>
                  <a:srgbClr val="643CBE"/>
                </a:solidFill>
              </a:rPr>
              <a:t>using</a:t>
            </a:r>
            <a:r>
              <a:rPr lang="lv-LV" sz="2400" dirty="0">
                <a:solidFill>
                  <a:srgbClr val="643CBE"/>
                </a:solidFill>
              </a:rPr>
              <a:t> </a:t>
            </a:r>
            <a:r>
              <a:rPr lang="lv-LV" sz="2400" dirty="0" err="1">
                <a:solidFill>
                  <a:srgbClr val="643CBE"/>
                </a:solidFill>
              </a:rPr>
              <a:t>Smart</a:t>
            </a:r>
            <a:r>
              <a:rPr lang="lv-LV" sz="2400" dirty="0">
                <a:solidFill>
                  <a:srgbClr val="643CBE"/>
                </a:solidFill>
              </a:rPr>
              <a:t> </a:t>
            </a:r>
            <a:r>
              <a:rPr lang="lv-LV" sz="2400" dirty="0" err="1">
                <a:solidFill>
                  <a:srgbClr val="643CBE"/>
                </a:solidFill>
              </a:rPr>
              <a:t>contracts</a:t>
            </a:r>
            <a:r>
              <a:rPr lang="lv-LV" sz="2400" dirty="0">
                <a:solidFill>
                  <a:srgbClr val="643CBE"/>
                </a:solidFill>
              </a:rPr>
              <a:t>;</a:t>
            </a:r>
          </a:p>
          <a:p>
            <a:pPr marL="285750" indent="-285750" algn="just">
              <a:buFont typeface="Wingdings" panose="05000000000000000000" pitchFamily="2" charset="2"/>
              <a:buChar char="ü"/>
            </a:pPr>
            <a:r>
              <a:rPr lang="lv-LV" sz="2400" dirty="0">
                <a:solidFill>
                  <a:srgbClr val="643CBE"/>
                </a:solidFill>
              </a:rPr>
              <a:t>a</a:t>
            </a:r>
            <a:r>
              <a:rPr lang="en-US" sz="2400" dirty="0" err="1">
                <a:solidFill>
                  <a:srgbClr val="643CBE"/>
                </a:solidFill>
              </a:rPr>
              <a:t>nalyse</a:t>
            </a:r>
            <a:r>
              <a:rPr lang="en-US" sz="2400" dirty="0">
                <a:solidFill>
                  <a:srgbClr val="643CBE"/>
                </a:solidFill>
              </a:rPr>
              <a:t> business processes and evaluate the necessary changes in existing business processes to use Smart contracts;</a:t>
            </a:r>
          </a:p>
          <a:p>
            <a:pPr marL="285750" indent="-285750" algn="just">
              <a:buFont typeface="Wingdings" panose="05000000000000000000" pitchFamily="2" charset="2"/>
              <a:buChar char="ü"/>
            </a:pPr>
            <a:r>
              <a:rPr lang="lv-LV" sz="2400" dirty="0">
                <a:solidFill>
                  <a:srgbClr val="643CBE"/>
                </a:solidFill>
              </a:rPr>
              <a:t>o</a:t>
            </a:r>
            <a:r>
              <a:rPr lang="en-US" sz="2400" dirty="0" err="1">
                <a:solidFill>
                  <a:srgbClr val="643CBE"/>
                </a:solidFill>
              </a:rPr>
              <a:t>rganize</a:t>
            </a:r>
            <a:r>
              <a:rPr lang="en-US" sz="2400" dirty="0">
                <a:solidFill>
                  <a:srgbClr val="643CBE"/>
                </a:solidFill>
              </a:rPr>
              <a:t> preparation of the Smart contract and its implementation.</a:t>
            </a:r>
          </a:p>
        </p:txBody>
      </p:sp>
      <p:sp>
        <p:nvSpPr>
          <p:cNvPr id="6" name="Text Placeholder 5">
            <a:extLst>
              <a:ext uri="{FF2B5EF4-FFF2-40B4-BE49-F238E27FC236}">
                <a16:creationId xmlns:a16="http://schemas.microsoft.com/office/drawing/2014/main" id="{5A503DE9-322B-46D2-B549-54D2C38101DF}"/>
              </a:ext>
            </a:extLst>
          </p:cNvPr>
          <p:cNvSpPr>
            <a:spLocks noGrp="1"/>
          </p:cNvSpPr>
          <p:nvPr>
            <p:ph type="body" sz="quarter" idx="15"/>
          </p:nvPr>
        </p:nvSpPr>
        <p:spPr>
          <a:xfrm>
            <a:off x="1098628" y="762786"/>
            <a:ext cx="8275765" cy="580345"/>
          </a:xfrm>
        </p:spPr>
        <p:txBody>
          <a:bodyPr>
            <a:normAutofit fontScale="92500" lnSpcReduction="20000"/>
          </a:bodyPr>
          <a:lstStyle/>
          <a:p>
            <a:r>
              <a:rPr lang="lv-LV" dirty="0" err="1"/>
              <a:t>Desired</a:t>
            </a:r>
            <a:r>
              <a:rPr lang="lv-LV" dirty="0"/>
              <a:t> </a:t>
            </a:r>
            <a:r>
              <a:rPr lang="lv-LV" dirty="0" err="1"/>
              <a:t>result</a:t>
            </a:r>
            <a:endParaRPr lang="lv-LV" dirty="0"/>
          </a:p>
        </p:txBody>
      </p:sp>
      <p:sp>
        <p:nvSpPr>
          <p:cNvPr id="4" name="TextBox 3">
            <a:extLst>
              <a:ext uri="{FF2B5EF4-FFF2-40B4-BE49-F238E27FC236}">
                <a16:creationId xmlns:a16="http://schemas.microsoft.com/office/drawing/2014/main" id="{ADE67E40-EFCF-481B-9996-A49904224782}"/>
              </a:ext>
            </a:extLst>
          </p:cNvPr>
          <p:cNvSpPr txBox="1"/>
          <p:nvPr/>
        </p:nvSpPr>
        <p:spPr>
          <a:xfrm>
            <a:off x="1202801" y="1343131"/>
            <a:ext cx="2590801" cy="523220"/>
          </a:xfrm>
          <a:prstGeom prst="rect">
            <a:avLst/>
          </a:prstGeom>
          <a:noFill/>
        </p:spPr>
        <p:txBody>
          <a:bodyPr wrap="square" rtlCol="0">
            <a:spAutoFit/>
          </a:bodyPr>
          <a:lstStyle/>
          <a:p>
            <a:r>
              <a:rPr lang="lv-LV" sz="2800" dirty="0" err="1">
                <a:solidFill>
                  <a:srgbClr val="643CBE"/>
                </a:solidFill>
              </a:rPr>
              <a:t>Ability</a:t>
            </a:r>
            <a:r>
              <a:rPr lang="lv-LV" sz="2800" dirty="0">
                <a:solidFill>
                  <a:srgbClr val="643CBE"/>
                </a:solidFill>
              </a:rPr>
              <a:t> to</a:t>
            </a:r>
            <a:r>
              <a:rPr lang="lv-LV" sz="2800" dirty="0"/>
              <a:t>:</a:t>
            </a:r>
          </a:p>
        </p:txBody>
      </p:sp>
    </p:spTree>
    <p:extLst>
      <p:ext uri="{BB962C8B-B14F-4D97-AF65-F5344CB8AC3E}">
        <p14:creationId xmlns:p14="http://schemas.microsoft.com/office/powerpoint/2010/main" val="1595612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a vietturis 3">
            <a:extLst>
              <a:ext uri="{FF2B5EF4-FFF2-40B4-BE49-F238E27FC236}">
                <a16:creationId xmlns:a16="http://schemas.microsoft.com/office/drawing/2014/main" id="{1316541E-72D7-4874-8A65-41D5B5F47425}"/>
              </a:ext>
            </a:extLst>
          </p:cNvPr>
          <p:cNvSpPr>
            <a:spLocks noGrp="1"/>
          </p:cNvSpPr>
          <p:nvPr>
            <p:ph type="body" sz="quarter" idx="14"/>
          </p:nvPr>
        </p:nvSpPr>
        <p:spPr>
          <a:xfrm>
            <a:off x="867136" y="2100330"/>
            <a:ext cx="9943619" cy="5226481"/>
          </a:xfrm>
        </p:spPr>
        <p:txBody>
          <a:bodyPr>
            <a:normAutofit/>
          </a:bodyPr>
          <a:lstStyle/>
          <a:p>
            <a:pPr algn="just"/>
            <a:r>
              <a:rPr lang="lv-LV" sz="2400" dirty="0"/>
              <a:t> s</a:t>
            </a:r>
            <a:r>
              <a:rPr lang="en-US" sz="2400" dirty="0"/>
              <a:t>mart contracts were first described by </a:t>
            </a:r>
            <a:r>
              <a:rPr lang="en-US" sz="2400" b="1" dirty="0"/>
              <a:t>Nick Szabo</a:t>
            </a:r>
            <a:r>
              <a:rPr lang="en-US" sz="2400" dirty="0"/>
              <a:t>, a computer scientist and cryptographer, </a:t>
            </a:r>
            <a:r>
              <a:rPr lang="en-US" sz="2400" b="1" dirty="0"/>
              <a:t>in 1996</a:t>
            </a:r>
            <a:r>
              <a:rPr lang="lv-LV" sz="2400" dirty="0"/>
              <a:t>;</a:t>
            </a:r>
          </a:p>
          <a:p>
            <a:pPr algn="just"/>
            <a:r>
              <a:rPr lang="lv-LV" sz="2400" b="1" dirty="0"/>
              <a:t> </a:t>
            </a:r>
            <a:r>
              <a:rPr lang="lv-LV" sz="2400" b="1" dirty="0" err="1"/>
              <a:t>in</a:t>
            </a:r>
            <a:r>
              <a:rPr lang="lv-LV" sz="2400" b="1" dirty="0"/>
              <a:t> 1998</a:t>
            </a:r>
            <a:r>
              <a:rPr lang="lv-LV" sz="2400" dirty="0"/>
              <a:t>, </a:t>
            </a:r>
            <a:r>
              <a:rPr lang="en-US" sz="2400" dirty="0"/>
              <a:t>Nick Szabo designed a mechanism for a decentralized digital currency called Bit Gold</a:t>
            </a:r>
            <a:r>
              <a:rPr lang="lv-LV" sz="2400" dirty="0"/>
              <a:t>;</a:t>
            </a:r>
          </a:p>
          <a:p>
            <a:pPr algn="just"/>
            <a:r>
              <a:rPr lang="lv-LV" sz="2400" b="1" dirty="0"/>
              <a:t>t</a:t>
            </a:r>
            <a:r>
              <a:rPr lang="en-US" sz="2400" b="1" dirty="0"/>
              <a:t>he implementation of smart contracts </a:t>
            </a:r>
            <a:r>
              <a:rPr lang="lv-LV" sz="2400" b="1" dirty="0" err="1"/>
              <a:t>happened</a:t>
            </a:r>
            <a:r>
              <a:rPr lang="lv-LV" sz="2400" b="1" dirty="0"/>
              <a:t> </a:t>
            </a:r>
            <a:r>
              <a:rPr lang="lv-LV" sz="2400" b="1" dirty="0" err="1"/>
              <a:t>in</a:t>
            </a:r>
            <a:r>
              <a:rPr lang="lv-LV" sz="2400" b="1" dirty="0"/>
              <a:t> </a:t>
            </a:r>
            <a:r>
              <a:rPr lang="en-US" sz="2400" b="1" dirty="0"/>
              <a:t>2009</a:t>
            </a:r>
            <a:r>
              <a:rPr lang="en-US" sz="2400" dirty="0"/>
              <a:t>, when the first cryptocurrency Bitcoin appeared along with its Blockchain, which finally provided a suitable environment for smart contracts</a:t>
            </a:r>
            <a:r>
              <a:rPr lang="lv-LV" sz="2400" dirty="0"/>
              <a:t>.</a:t>
            </a:r>
          </a:p>
        </p:txBody>
      </p:sp>
      <p:sp>
        <p:nvSpPr>
          <p:cNvPr id="5" name="Teksta vietturis 4">
            <a:extLst>
              <a:ext uri="{FF2B5EF4-FFF2-40B4-BE49-F238E27FC236}">
                <a16:creationId xmlns:a16="http://schemas.microsoft.com/office/drawing/2014/main" id="{B9B5D1B4-5416-4290-9165-F35E8ED46161}"/>
              </a:ext>
            </a:extLst>
          </p:cNvPr>
          <p:cNvSpPr>
            <a:spLocks noGrp="1"/>
          </p:cNvSpPr>
          <p:nvPr>
            <p:ph type="body" sz="quarter" idx="15"/>
          </p:nvPr>
        </p:nvSpPr>
        <p:spPr>
          <a:xfrm>
            <a:off x="867136" y="893398"/>
            <a:ext cx="8275765" cy="580345"/>
          </a:xfrm>
        </p:spPr>
        <p:txBody>
          <a:bodyPr>
            <a:normAutofit fontScale="92500" lnSpcReduction="20000"/>
          </a:bodyPr>
          <a:lstStyle/>
          <a:p>
            <a:r>
              <a:rPr lang="lv-LV" dirty="0" err="1"/>
              <a:t>Who</a:t>
            </a:r>
            <a:r>
              <a:rPr lang="lv-LV" dirty="0"/>
              <a:t> </a:t>
            </a:r>
            <a:r>
              <a:rPr lang="lv-LV" dirty="0" err="1"/>
              <a:t>created</a:t>
            </a:r>
            <a:r>
              <a:rPr lang="lv-LV" dirty="0"/>
              <a:t> </a:t>
            </a:r>
            <a:r>
              <a:rPr lang="lv-LV" dirty="0" err="1"/>
              <a:t>smart</a:t>
            </a:r>
            <a:r>
              <a:rPr lang="lv-LV" dirty="0"/>
              <a:t> </a:t>
            </a:r>
            <a:r>
              <a:rPr lang="lv-LV" dirty="0" err="1"/>
              <a:t>contracts</a:t>
            </a:r>
            <a:r>
              <a:rPr lang="lv-LV" dirty="0"/>
              <a:t>?</a:t>
            </a:r>
          </a:p>
        </p:txBody>
      </p:sp>
      <p:sp>
        <p:nvSpPr>
          <p:cNvPr id="6" name="TextBox 5">
            <a:extLst>
              <a:ext uri="{FF2B5EF4-FFF2-40B4-BE49-F238E27FC236}">
                <a16:creationId xmlns:a16="http://schemas.microsoft.com/office/drawing/2014/main" id="{F87FEBEC-A86A-49AA-BABE-C9D46CB8D189}"/>
              </a:ext>
            </a:extLst>
          </p:cNvPr>
          <p:cNvSpPr txBox="1"/>
          <p:nvPr/>
        </p:nvSpPr>
        <p:spPr>
          <a:xfrm>
            <a:off x="867136" y="1502305"/>
            <a:ext cx="2590801" cy="523220"/>
          </a:xfrm>
          <a:prstGeom prst="rect">
            <a:avLst/>
          </a:prstGeom>
          <a:noFill/>
        </p:spPr>
        <p:txBody>
          <a:bodyPr wrap="square" rtlCol="0">
            <a:spAutoFit/>
          </a:bodyPr>
          <a:lstStyle/>
          <a:p>
            <a:r>
              <a:rPr lang="lv-LV" sz="2800" dirty="0" err="1">
                <a:solidFill>
                  <a:srgbClr val="643CBE"/>
                </a:solidFill>
              </a:rPr>
              <a:t>Facts</a:t>
            </a:r>
            <a:r>
              <a:rPr lang="lv-LV" sz="2800" dirty="0"/>
              <a:t>:</a:t>
            </a:r>
          </a:p>
        </p:txBody>
      </p:sp>
    </p:spTree>
    <p:extLst>
      <p:ext uri="{BB962C8B-B14F-4D97-AF65-F5344CB8AC3E}">
        <p14:creationId xmlns:p14="http://schemas.microsoft.com/office/powerpoint/2010/main" val="228020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a:extLst>
              <a:ext uri="{FF2B5EF4-FFF2-40B4-BE49-F238E27FC236}">
                <a16:creationId xmlns:a16="http://schemas.microsoft.com/office/drawing/2014/main" id="{7CCB1ED6-0951-4B4E-B9A6-DD25C8E44DED}"/>
              </a:ext>
            </a:extLst>
          </p:cNvPr>
          <p:cNvSpPr>
            <a:spLocks noGrp="1"/>
          </p:cNvSpPr>
          <p:nvPr>
            <p:ph type="body" sz="quarter" idx="14"/>
          </p:nvPr>
        </p:nvSpPr>
        <p:spPr>
          <a:xfrm>
            <a:off x="874294" y="1576410"/>
            <a:ext cx="9761622" cy="4821806"/>
          </a:xfrm>
        </p:spPr>
        <p:txBody>
          <a:bodyPr>
            <a:normAutofit/>
          </a:bodyPr>
          <a:lstStyle/>
          <a:p>
            <a:pPr marL="0" indent="0" algn="just">
              <a:buNone/>
            </a:pPr>
            <a:r>
              <a:rPr lang="en-US" sz="2400" b="1" dirty="0"/>
              <a:t>Smart contracts </a:t>
            </a:r>
            <a:r>
              <a:rPr lang="en-US" sz="2400" dirty="0"/>
              <a:t>are self-executing contracts containing the terms and conditions of an agreement among peers. The terms and conditions of the agreement are written into code.</a:t>
            </a:r>
            <a:r>
              <a:rPr lang="lv-LV" sz="2400" dirty="0"/>
              <a:t> </a:t>
            </a:r>
          </a:p>
          <a:p>
            <a:pPr marL="0" indent="0" algn="just">
              <a:buNone/>
            </a:pPr>
            <a:r>
              <a:rPr lang="en-US" sz="2400" dirty="0"/>
              <a:t>There are two widely-used programming languages for writing Ethereum smart contracts</a:t>
            </a:r>
            <a:r>
              <a:rPr lang="lv-LV" sz="2400" dirty="0"/>
              <a:t>: </a:t>
            </a:r>
          </a:p>
          <a:p>
            <a:pPr algn="just"/>
            <a:r>
              <a:rPr lang="lv-LV" sz="2400" b="1" dirty="0"/>
              <a:t>«</a:t>
            </a:r>
            <a:r>
              <a:rPr lang="lv-LV" sz="2400" b="1" dirty="0" err="1"/>
              <a:t>Solidity</a:t>
            </a:r>
            <a:r>
              <a:rPr lang="lv-LV" sz="2400" b="1" dirty="0"/>
              <a:t>»  </a:t>
            </a:r>
            <a:r>
              <a:rPr lang="en-US" sz="2400" dirty="0"/>
              <a:t>is a high-level programming language used for implementing smart contracts on the Ethereum blockchain platform</a:t>
            </a:r>
            <a:r>
              <a:rPr lang="lv-LV" sz="2400" dirty="0"/>
              <a:t>;</a:t>
            </a:r>
            <a:endParaRPr lang="lv-LV" sz="2400" b="1" dirty="0"/>
          </a:p>
          <a:p>
            <a:pPr algn="just"/>
            <a:r>
              <a:rPr lang="lv-LV" sz="2400" b="1" dirty="0"/>
              <a:t>«</a:t>
            </a:r>
            <a:r>
              <a:rPr lang="lv-LV" sz="2400" b="1" dirty="0" err="1"/>
              <a:t>Serpent</a:t>
            </a:r>
            <a:r>
              <a:rPr lang="lv-LV" sz="2400" b="1" dirty="0"/>
              <a:t>» </a:t>
            </a:r>
            <a:r>
              <a:rPr lang="en-US" sz="2400" dirty="0"/>
              <a:t>is a smart contract language based on Python programming language. Serpent is currently being used for complex enterprise projects.</a:t>
            </a:r>
            <a:endParaRPr lang="lv-LV" sz="2400" dirty="0"/>
          </a:p>
        </p:txBody>
      </p:sp>
      <p:sp>
        <p:nvSpPr>
          <p:cNvPr id="3" name="Teksta vietturis 2">
            <a:extLst>
              <a:ext uri="{FF2B5EF4-FFF2-40B4-BE49-F238E27FC236}">
                <a16:creationId xmlns:a16="http://schemas.microsoft.com/office/drawing/2014/main" id="{A7727AB3-9505-4BA6-8523-71BA3C454E11}"/>
              </a:ext>
            </a:extLst>
          </p:cNvPr>
          <p:cNvSpPr>
            <a:spLocks noGrp="1"/>
          </p:cNvSpPr>
          <p:nvPr>
            <p:ph type="body" sz="quarter" idx="15"/>
          </p:nvPr>
        </p:nvSpPr>
        <p:spPr>
          <a:xfrm>
            <a:off x="874294" y="895134"/>
            <a:ext cx="8275765" cy="580345"/>
          </a:xfrm>
        </p:spPr>
        <p:txBody>
          <a:bodyPr>
            <a:normAutofit fontScale="77500" lnSpcReduction="20000"/>
          </a:bodyPr>
          <a:lstStyle/>
          <a:p>
            <a:r>
              <a:rPr lang="lv-LV" dirty="0" err="1"/>
              <a:t>What</a:t>
            </a:r>
            <a:r>
              <a:rPr lang="lv-LV" dirty="0"/>
              <a:t> </a:t>
            </a:r>
            <a:r>
              <a:rPr lang="lv-LV" dirty="0" err="1"/>
              <a:t>is</a:t>
            </a:r>
            <a:r>
              <a:rPr lang="lv-LV" dirty="0"/>
              <a:t> a </a:t>
            </a:r>
            <a:r>
              <a:rPr lang="lv-LV" dirty="0" err="1"/>
              <a:t>smart</a:t>
            </a:r>
            <a:r>
              <a:rPr lang="lv-LV" dirty="0"/>
              <a:t> </a:t>
            </a:r>
            <a:r>
              <a:rPr lang="lv-LV" dirty="0" err="1"/>
              <a:t>contract</a:t>
            </a:r>
            <a:r>
              <a:rPr lang="lv-LV" dirty="0"/>
              <a:t> </a:t>
            </a:r>
            <a:r>
              <a:rPr lang="lv-LV" dirty="0" err="1"/>
              <a:t>in</a:t>
            </a:r>
            <a:r>
              <a:rPr lang="lv-LV" dirty="0"/>
              <a:t> </a:t>
            </a:r>
            <a:r>
              <a:rPr lang="lv-LV" dirty="0" err="1"/>
              <a:t>blockchain</a:t>
            </a:r>
            <a:r>
              <a:rPr lang="pt-BR" dirty="0"/>
              <a:t>?</a:t>
            </a:r>
            <a:endParaRPr lang="lv-LV" dirty="0"/>
          </a:p>
        </p:txBody>
      </p:sp>
    </p:spTree>
    <p:extLst>
      <p:ext uri="{BB962C8B-B14F-4D97-AF65-F5344CB8AC3E}">
        <p14:creationId xmlns:p14="http://schemas.microsoft.com/office/powerpoint/2010/main" val="1636145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B479AE-F6E0-41E9-937F-74D70DC30E20}"/>
              </a:ext>
            </a:extLst>
          </p:cNvPr>
          <p:cNvSpPr>
            <a:spLocks noGrp="1"/>
          </p:cNvSpPr>
          <p:nvPr>
            <p:ph type="body" sz="quarter" idx="14"/>
          </p:nvPr>
        </p:nvSpPr>
        <p:spPr>
          <a:xfrm>
            <a:off x="5962960" y="1976983"/>
            <a:ext cx="5134879" cy="3390900"/>
          </a:xfrm>
        </p:spPr>
        <p:txBody>
          <a:bodyPr/>
          <a:lstStyle/>
          <a:p>
            <a:pPr marL="285750" indent="-285750">
              <a:buFont typeface="Wingdings" panose="05000000000000000000" pitchFamily="2" charset="2"/>
              <a:buChar char="ü"/>
            </a:pPr>
            <a:r>
              <a:rPr lang="lv-LV" sz="2400" dirty="0" err="1"/>
              <a:t>autonomy</a:t>
            </a:r>
            <a:r>
              <a:rPr lang="lv-LV" sz="2400" dirty="0"/>
              <a:t>;</a:t>
            </a:r>
          </a:p>
          <a:p>
            <a:pPr marL="285750" indent="-285750">
              <a:buFont typeface="Wingdings" panose="05000000000000000000" pitchFamily="2" charset="2"/>
              <a:buChar char="ü"/>
            </a:pPr>
            <a:r>
              <a:rPr lang="lv-LV" sz="2400" dirty="0" err="1"/>
              <a:t>trust</a:t>
            </a:r>
            <a:r>
              <a:rPr lang="lv-LV" sz="2400" dirty="0"/>
              <a:t>;</a:t>
            </a:r>
          </a:p>
          <a:p>
            <a:pPr marL="285750" indent="-285750">
              <a:buFont typeface="Wingdings" panose="05000000000000000000" pitchFamily="2" charset="2"/>
              <a:buChar char="ü"/>
            </a:pPr>
            <a:r>
              <a:rPr lang="lv-LV" sz="2400" dirty="0" err="1"/>
              <a:t>savings</a:t>
            </a:r>
            <a:r>
              <a:rPr lang="lv-LV" sz="2400" dirty="0"/>
              <a:t>;</a:t>
            </a:r>
          </a:p>
          <a:p>
            <a:pPr marL="285750" indent="-285750">
              <a:buFont typeface="Wingdings" panose="05000000000000000000" pitchFamily="2" charset="2"/>
              <a:buChar char="ü"/>
            </a:pPr>
            <a:r>
              <a:rPr lang="lv-LV" sz="2400" dirty="0" err="1"/>
              <a:t>safety</a:t>
            </a:r>
            <a:r>
              <a:rPr lang="lv-LV" sz="2400" dirty="0"/>
              <a:t>;</a:t>
            </a:r>
          </a:p>
          <a:p>
            <a:pPr marL="285750" indent="-285750">
              <a:buFont typeface="Wingdings" panose="05000000000000000000" pitchFamily="2" charset="2"/>
              <a:buChar char="ü"/>
            </a:pPr>
            <a:r>
              <a:rPr lang="lv-LV" sz="2400" dirty="0" err="1"/>
              <a:t>efficiency</a:t>
            </a:r>
            <a:r>
              <a:rPr lang="lv-LV" sz="2400" dirty="0"/>
              <a:t>.</a:t>
            </a:r>
          </a:p>
          <a:p>
            <a:endParaRPr lang="lv-LV" dirty="0"/>
          </a:p>
        </p:txBody>
      </p:sp>
      <p:pic>
        <p:nvPicPr>
          <p:cNvPr id="6" name="Picture Placeholder 5" descr="A picture containing text, electronics, computer&#10;&#10;Description automatically generated">
            <a:extLst>
              <a:ext uri="{FF2B5EF4-FFF2-40B4-BE49-F238E27FC236}">
                <a16:creationId xmlns:a16="http://schemas.microsoft.com/office/drawing/2014/main" id="{50230427-ADF0-4EB1-8D8F-B3F6945418F2}"/>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7778" r="27778"/>
          <a:stretch>
            <a:fillRect/>
          </a:stretch>
        </p:blipFill>
        <p:spPr/>
      </p:pic>
      <p:sp>
        <p:nvSpPr>
          <p:cNvPr id="4" name="Title 3">
            <a:extLst>
              <a:ext uri="{FF2B5EF4-FFF2-40B4-BE49-F238E27FC236}">
                <a16:creationId xmlns:a16="http://schemas.microsoft.com/office/drawing/2014/main" id="{06DE6E65-6B94-4233-A7E2-765F53C98DCE}"/>
              </a:ext>
            </a:extLst>
          </p:cNvPr>
          <p:cNvSpPr>
            <a:spLocks noGrp="1"/>
          </p:cNvSpPr>
          <p:nvPr>
            <p:ph type="title"/>
          </p:nvPr>
        </p:nvSpPr>
        <p:spPr>
          <a:xfrm>
            <a:off x="5962960" y="1089451"/>
            <a:ext cx="5815956" cy="580345"/>
          </a:xfrm>
        </p:spPr>
        <p:txBody>
          <a:bodyPr>
            <a:noAutofit/>
          </a:bodyPr>
          <a:lstStyle/>
          <a:p>
            <a:r>
              <a:rPr lang="lv-LV" sz="3600" dirty="0" err="1"/>
              <a:t>Advantages</a:t>
            </a:r>
            <a:r>
              <a:rPr lang="lv-LV" sz="3600" dirty="0"/>
              <a:t> </a:t>
            </a:r>
            <a:r>
              <a:rPr lang="lv-LV" sz="3600" dirty="0" err="1"/>
              <a:t>of</a:t>
            </a:r>
            <a:r>
              <a:rPr lang="lv-LV" sz="3600" dirty="0"/>
              <a:t> </a:t>
            </a:r>
            <a:r>
              <a:rPr lang="lv-LV" sz="3600" dirty="0" err="1"/>
              <a:t>using</a:t>
            </a:r>
            <a:r>
              <a:rPr lang="lv-LV" sz="3600" dirty="0"/>
              <a:t> </a:t>
            </a:r>
            <a:r>
              <a:rPr lang="lv-LV" sz="3600" dirty="0" err="1"/>
              <a:t>smart</a:t>
            </a:r>
            <a:r>
              <a:rPr lang="lv-LV" sz="3600" dirty="0"/>
              <a:t> </a:t>
            </a:r>
            <a:r>
              <a:rPr lang="lv-LV" sz="3600" dirty="0" err="1"/>
              <a:t>contracts</a:t>
            </a:r>
            <a:endParaRPr lang="lv-LV" sz="3600" dirty="0"/>
          </a:p>
        </p:txBody>
      </p:sp>
    </p:spTree>
    <p:extLst>
      <p:ext uri="{BB962C8B-B14F-4D97-AF65-F5344CB8AC3E}">
        <p14:creationId xmlns:p14="http://schemas.microsoft.com/office/powerpoint/2010/main" val="23379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a:extLst>
              <a:ext uri="{FF2B5EF4-FFF2-40B4-BE49-F238E27FC236}">
                <a16:creationId xmlns:a16="http://schemas.microsoft.com/office/drawing/2014/main" id="{7CFAB3E0-459A-48A6-949E-143937DA9D9D}"/>
              </a:ext>
            </a:extLst>
          </p:cNvPr>
          <p:cNvSpPr>
            <a:spLocks noGrp="1"/>
          </p:cNvSpPr>
          <p:nvPr>
            <p:ph type="body" sz="quarter" idx="14"/>
          </p:nvPr>
        </p:nvSpPr>
        <p:spPr>
          <a:xfrm>
            <a:off x="779145" y="1915236"/>
            <a:ext cx="6573068" cy="4197692"/>
          </a:xfrm>
        </p:spPr>
        <p:txBody>
          <a:bodyPr>
            <a:normAutofit/>
          </a:bodyPr>
          <a:lstStyle/>
          <a:p>
            <a:pPr marL="0" indent="0">
              <a:buNone/>
            </a:pPr>
            <a:r>
              <a:rPr lang="lv-LV" sz="2800" dirty="0" err="1">
                <a:effectLst/>
              </a:rPr>
              <a:t>Few</a:t>
            </a:r>
            <a:r>
              <a:rPr lang="lv-LV" sz="2800" dirty="0">
                <a:effectLst/>
              </a:rPr>
              <a:t> </a:t>
            </a:r>
            <a:r>
              <a:rPr lang="lv-LV" sz="2800" dirty="0" err="1">
                <a:effectLst/>
              </a:rPr>
              <a:t>examples</a:t>
            </a:r>
            <a:r>
              <a:rPr lang="lv-LV" sz="2800" dirty="0">
                <a:effectLst/>
              </a:rPr>
              <a:t> </a:t>
            </a:r>
            <a:r>
              <a:rPr lang="lv-LV" sz="2800" dirty="0" err="1">
                <a:effectLst/>
              </a:rPr>
              <a:t>where</a:t>
            </a:r>
            <a:r>
              <a:rPr lang="lv-LV" sz="2800" dirty="0">
                <a:effectLst/>
              </a:rPr>
              <a:t> </a:t>
            </a:r>
            <a:r>
              <a:rPr lang="lv-LV" sz="2800" dirty="0" err="1">
                <a:effectLst/>
              </a:rPr>
              <a:t>smart</a:t>
            </a:r>
            <a:r>
              <a:rPr lang="lv-LV" sz="2800" dirty="0">
                <a:effectLst/>
              </a:rPr>
              <a:t> </a:t>
            </a:r>
            <a:r>
              <a:rPr lang="lv-LV" sz="2800" dirty="0" err="1">
                <a:effectLst/>
              </a:rPr>
              <a:t>contracts</a:t>
            </a:r>
            <a:r>
              <a:rPr lang="lv-LV" sz="2800" dirty="0">
                <a:effectLst/>
              </a:rPr>
              <a:t> </a:t>
            </a:r>
            <a:r>
              <a:rPr lang="lv-LV" sz="2800" dirty="0" err="1">
                <a:effectLst/>
              </a:rPr>
              <a:t>are</a:t>
            </a:r>
            <a:r>
              <a:rPr lang="lv-LV" sz="2800" dirty="0">
                <a:effectLst/>
              </a:rPr>
              <a:t> </a:t>
            </a:r>
            <a:r>
              <a:rPr lang="lv-LV" sz="2800" dirty="0" err="1">
                <a:effectLst/>
              </a:rPr>
              <a:t>being</a:t>
            </a:r>
            <a:r>
              <a:rPr lang="lv-LV" sz="2800" dirty="0">
                <a:effectLst/>
              </a:rPr>
              <a:t> </a:t>
            </a:r>
            <a:r>
              <a:rPr lang="lv-LV" sz="2800" dirty="0" err="1">
                <a:effectLst/>
              </a:rPr>
              <a:t>used</a:t>
            </a:r>
            <a:r>
              <a:rPr lang="lv-LV" sz="2800" dirty="0">
                <a:effectLst/>
              </a:rPr>
              <a:t>:</a:t>
            </a:r>
            <a:endParaRPr lang="lv-LV" sz="4000" dirty="0"/>
          </a:p>
          <a:p>
            <a:r>
              <a:rPr lang="lv-LV" sz="2800" dirty="0"/>
              <a:t> </a:t>
            </a:r>
            <a:r>
              <a:rPr lang="lv-LV" sz="2800" dirty="0" err="1"/>
              <a:t>insurance</a:t>
            </a:r>
            <a:r>
              <a:rPr lang="lv-LV" sz="2800" dirty="0"/>
              <a:t> </a:t>
            </a:r>
            <a:r>
              <a:rPr lang="lv-LV" sz="2800" dirty="0" err="1"/>
              <a:t>companies</a:t>
            </a:r>
            <a:r>
              <a:rPr lang="lv-LV" sz="2800" dirty="0"/>
              <a:t>;</a:t>
            </a:r>
          </a:p>
          <a:p>
            <a:r>
              <a:rPr lang="lv-LV" sz="2800" dirty="0"/>
              <a:t> </a:t>
            </a:r>
            <a:r>
              <a:rPr lang="lv-LV" sz="2800" dirty="0" err="1"/>
              <a:t>health</a:t>
            </a:r>
            <a:r>
              <a:rPr lang="lv-LV" sz="2800" dirty="0"/>
              <a:t> </a:t>
            </a:r>
            <a:r>
              <a:rPr lang="lv-LV" sz="2800" dirty="0" err="1"/>
              <a:t>systems</a:t>
            </a:r>
            <a:r>
              <a:rPr lang="lv-LV" sz="2800" dirty="0"/>
              <a:t>;</a:t>
            </a:r>
          </a:p>
          <a:p>
            <a:r>
              <a:rPr lang="lv-LV" sz="2800" dirty="0"/>
              <a:t> </a:t>
            </a:r>
            <a:r>
              <a:rPr lang="lv-LV" sz="2800" dirty="0" err="1"/>
              <a:t>governments</a:t>
            </a:r>
            <a:r>
              <a:rPr lang="lv-LV" sz="2800" dirty="0"/>
              <a:t>;</a:t>
            </a:r>
          </a:p>
          <a:p>
            <a:r>
              <a:rPr lang="lv-LV" sz="2800" dirty="0"/>
              <a:t> </a:t>
            </a:r>
            <a:r>
              <a:rPr lang="lv-LV" sz="2800" dirty="0" err="1"/>
              <a:t>business</a:t>
            </a:r>
            <a:r>
              <a:rPr lang="lv-LV" sz="2800" dirty="0"/>
              <a:t> </a:t>
            </a:r>
            <a:r>
              <a:rPr lang="lv-LV" sz="2800" dirty="0" err="1"/>
              <a:t>management</a:t>
            </a:r>
            <a:r>
              <a:rPr lang="lv-LV" sz="2800" dirty="0"/>
              <a:t>.</a:t>
            </a:r>
          </a:p>
        </p:txBody>
      </p:sp>
      <p:sp>
        <p:nvSpPr>
          <p:cNvPr id="3" name="Teksta vietturis 2">
            <a:extLst>
              <a:ext uri="{FF2B5EF4-FFF2-40B4-BE49-F238E27FC236}">
                <a16:creationId xmlns:a16="http://schemas.microsoft.com/office/drawing/2014/main" id="{D5CE6622-C9C6-4979-85AC-FAC513026F8E}"/>
              </a:ext>
            </a:extLst>
          </p:cNvPr>
          <p:cNvSpPr>
            <a:spLocks noGrp="1"/>
          </p:cNvSpPr>
          <p:nvPr>
            <p:ph type="body" sz="quarter" idx="15"/>
          </p:nvPr>
        </p:nvSpPr>
        <p:spPr>
          <a:xfrm>
            <a:off x="779145" y="943192"/>
            <a:ext cx="8928735" cy="850762"/>
          </a:xfrm>
        </p:spPr>
        <p:txBody>
          <a:bodyPr anchor="ctr">
            <a:normAutofit fontScale="92500" lnSpcReduction="20000"/>
          </a:bodyPr>
          <a:lstStyle/>
          <a:p>
            <a:r>
              <a:rPr lang="lv-LV" sz="3600" dirty="0" err="1"/>
              <a:t>What</a:t>
            </a:r>
            <a:r>
              <a:rPr lang="lv-LV" sz="3600" dirty="0"/>
              <a:t> </a:t>
            </a:r>
            <a:r>
              <a:rPr lang="lv-LV" sz="3600" dirty="0" err="1"/>
              <a:t>are</a:t>
            </a:r>
            <a:r>
              <a:rPr lang="lv-LV" sz="3600" dirty="0"/>
              <a:t> </a:t>
            </a:r>
            <a:r>
              <a:rPr lang="lv-LV" sz="3600" dirty="0" err="1"/>
              <a:t>smart</a:t>
            </a:r>
            <a:r>
              <a:rPr lang="lv-LV" sz="3600" dirty="0"/>
              <a:t> </a:t>
            </a:r>
            <a:r>
              <a:rPr lang="lv-LV" sz="3600" dirty="0" err="1"/>
              <a:t>contracts</a:t>
            </a:r>
            <a:r>
              <a:rPr lang="lv-LV" sz="3600" dirty="0"/>
              <a:t> </a:t>
            </a:r>
            <a:r>
              <a:rPr lang="lv-LV" sz="3600" dirty="0" err="1"/>
              <a:t>currently</a:t>
            </a:r>
            <a:r>
              <a:rPr lang="lv-LV" sz="3600" dirty="0"/>
              <a:t> </a:t>
            </a:r>
            <a:r>
              <a:rPr lang="lv-LV" sz="3600" dirty="0" err="1"/>
              <a:t>being</a:t>
            </a:r>
            <a:r>
              <a:rPr lang="lv-LV" sz="3600" dirty="0"/>
              <a:t> </a:t>
            </a:r>
            <a:r>
              <a:rPr lang="lv-LV" sz="3600" dirty="0" err="1"/>
              <a:t>used</a:t>
            </a:r>
            <a:r>
              <a:rPr lang="lv-LV" sz="3600" dirty="0"/>
              <a:t> </a:t>
            </a:r>
            <a:r>
              <a:rPr lang="lv-LV" sz="3600" dirty="0" err="1"/>
              <a:t>for</a:t>
            </a:r>
            <a:r>
              <a:rPr lang="lv-LV" sz="3600" dirty="0"/>
              <a:t>?</a:t>
            </a:r>
          </a:p>
        </p:txBody>
      </p:sp>
      <p:pic>
        <p:nvPicPr>
          <p:cNvPr id="5" name="Graphic 4" descr="Contract with solid fill">
            <a:extLst>
              <a:ext uri="{FF2B5EF4-FFF2-40B4-BE49-F238E27FC236}">
                <a16:creationId xmlns:a16="http://schemas.microsoft.com/office/drawing/2014/main" id="{9063FC8D-3A0C-48E0-9334-8BD18CA6B2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1292" y="2158636"/>
            <a:ext cx="2540727" cy="2540727"/>
          </a:xfrm>
          <a:prstGeom prst="rect">
            <a:avLst/>
          </a:prstGeom>
        </p:spPr>
      </p:pic>
    </p:spTree>
    <p:extLst>
      <p:ext uri="{BB962C8B-B14F-4D97-AF65-F5344CB8AC3E}">
        <p14:creationId xmlns:p14="http://schemas.microsoft.com/office/powerpoint/2010/main" val="185806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7A42C459-CD74-4498-A3AC-645FF6538E4E}"/>
              </a:ext>
            </a:extLst>
          </p:cNvPr>
          <p:cNvSpPr>
            <a:spLocks noGrp="1"/>
          </p:cNvSpPr>
          <p:nvPr>
            <p:ph type="title"/>
          </p:nvPr>
        </p:nvSpPr>
        <p:spPr>
          <a:xfrm>
            <a:off x="2129790" y="3019567"/>
            <a:ext cx="7286019" cy="1625599"/>
          </a:xfrm>
        </p:spPr>
        <p:txBody>
          <a:bodyPr>
            <a:normAutofit fontScale="90000"/>
          </a:bodyPr>
          <a:lstStyle/>
          <a:p>
            <a:r>
              <a:rPr lang="lv-LV" dirty="0" err="1"/>
              <a:t>How</a:t>
            </a:r>
            <a:r>
              <a:rPr lang="lv-LV" dirty="0"/>
              <a:t> </a:t>
            </a:r>
            <a:r>
              <a:rPr lang="lv-LV" dirty="0" err="1"/>
              <a:t>smart</a:t>
            </a:r>
            <a:r>
              <a:rPr lang="lv-LV" dirty="0"/>
              <a:t> </a:t>
            </a:r>
            <a:r>
              <a:rPr lang="lv-LV" dirty="0" err="1"/>
              <a:t>contract</a:t>
            </a:r>
            <a:r>
              <a:rPr lang="lv-LV" dirty="0"/>
              <a:t> </a:t>
            </a:r>
            <a:r>
              <a:rPr lang="lv-LV" dirty="0" err="1"/>
              <a:t>is</a:t>
            </a:r>
            <a:r>
              <a:rPr lang="lv-LV" dirty="0"/>
              <a:t> </a:t>
            </a:r>
            <a:r>
              <a:rPr lang="lv-LV" dirty="0" err="1"/>
              <a:t>related</a:t>
            </a:r>
            <a:r>
              <a:rPr lang="lv-LV" dirty="0"/>
              <a:t> to </a:t>
            </a:r>
            <a:r>
              <a:rPr lang="lv-LV" dirty="0" err="1"/>
              <a:t>blockchain</a:t>
            </a:r>
            <a:r>
              <a:rPr lang="lv-LV" dirty="0"/>
              <a:t> </a:t>
            </a:r>
            <a:r>
              <a:rPr lang="lv-LV" dirty="0" err="1"/>
              <a:t>technology</a:t>
            </a:r>
            <a:r>
              <a:rPr lang="lv-LV" dirty="0"/>
              <a:t>? </a:t>
            </a:r>
          </a:p>
        </p:txBody>
      </p:sp>
      <p:pic>
        <p:nvPicPr>
          <p:cNvPr id="3" name="Graphic 2" descr="Chat bubble with solid fill">
            <a:extLst>
              <a:ext uri="{FF2B5EF4-FFF2-40B4-BE49-F238E27FC236}">
                <a16:creationId xmlns:a16="http://schemas.microsoft.com/office/drawing/2014/main" id="{1DF0D6FF-A401-4208-BB55-AEE7A3AD3B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681" y="1384828"/>
            <a:ext cx="2320047" cy="2320047"/>
          </a:xfrm>
          <a:prstGeom prst="rect">
            <a:avLst/>
          </a:prstGeom>
        </p:spPr>
      </p:pic>
    </p:spTree>
    <p:extLst>
      <p:ext uri="{BB962C8B-B14F-4D97-AF65-F5344CB8AC3E}">
        <p14:creationId xmlns:p14="http://schemas.microsoft.com/office/powerpoint/2010/main" val="268608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153F6814-F8BF-435B-9290-1E3E272ABA7D}"/>
              </a:ext>
            </a:extLst>
          </p:cNvPr>
          <p:cNvSpPr>
            <a:spLocks noGrp="1"/>
          </p:cNvSpPr>
          <p:nvPr>
            <p:ph type="title"/>
          </p:nvPr>
        </p:nvSpPr>
        <p:spPr/>
        <p:txBody>
          <a:bodyPr>
            <a:normAutofit fontScale="90000"/>
          </a:bodyPr>
          <a:lstStyle/>
          <a:p>
            <a:r>
              <a:rPr lang="lv-LV" dirty="0" err="1"/>
              <a:t>Tasks</a:t>
            </a:r>
            <a:r>
              <a:rPr lang="lv-LV" dirty="0"/>
              <a:t> </a:t>
            </a:r>
            <a:r>
              <a:rPr lang="lv-LV" dirty="0" err="1"/>
              <a:t>on</a:t>
            </a:r>
            <a:r>
              <a:rPr lang="lv-LV" dirty="0"/>
              <a:t> </a:t>
            </a:r>
            <a:r>
              <a:rPr lang="lv-LV" dirty="0">
                <a:hlinkClick r:id="rId3"/>
              </a:rPr>
              <a:t>platform.blocks.ase.ro</a:t>
            </a:r>
            <a:endParaRPr lang="lv-LV" dirty="0"/>
          </a:p>
        </p:txBody>
      </p:sp>
    </p:spTree>
    <p:extLst>
      <p:ext uri="{BB962C8B-B14F-4D97-AF65-F5344CB8AC3E}">
        <p14:creationId xmlns:p14="http://schemas.microsoft.com/office/powerpoint/2010/main" val="4265312329"/>
      </p:ext>
    </p:extLst>
  </p:cSld>
  <p:clrMapOvr>
    <a:masterClrMapping/>
  </p:clrMapOvr>
</p:sld>
</file>

<file path=ppt/theme/theme1.xml><?xml version="1.0" encoding="utf-8"?>
<a:theme xmlns:a="http://schemas.openxmlformats.org/drawingml/2006/main" name="Dizains2">
  <a:themeElements>
    <a:clrScheme name="Klasika">
      <a:dk1>
        <a:srgbClr val="333333"/>
      </a:dk1>
      <a:lt1>
        <a:srgbClr val="FFFFFF"/>
      </a:lt1>
      <a:dk2>
        <a:srgbClr val="643CBE"/>
      </a:dk2>
      <a:lt2>
        <a:srgbClr val="FFFFFF"/>
      </a:lt2>
      <a:accent1>
        <a:srgbClr val="643CBE"/>
      </a:accent1>
      <a:accent2>
        <a:srgbClr val="69C7AF"/>
      </a:accent2>
      <a:accent3>
        <a:srgbClr val="B6C5E9"/>
      </a:accent3>
      <a:accent4>
        <a:srgbClr val="F6EAAE"/>
      </a:accent4>
      <a:accent5>
        <a:srgbClr val="A9569B"/>
      </a:accent5>
      <a:accent6>
        <a:srgbClr val="EA6B83"/>
      </a:accent6>
      <a:hlink>
        <a:srgbClr val="00B0F0"/>
      </a:hlink>
      <a:folHlink>
        <a:srgbClr val="0070C0"/>
      </a:folHlink>
    </a:clrScheme>
    <a:fontScheme name="BDA-basic">
      <a:majorFont>
        <a:latin typeface="Raleway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zains2" id="{5137F38D-0220-4CCA-901D-5162DDDB09F0}" vid="{D2CB4CBC-221E-4507-804A-EA71EE85A355}"/>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6F21204CAD3041B3D4AAF1967E05F0" ma:contentTypeVersion="8" ma:contentTypeDescription="Create a new document." ma:contentTypeScope="" ma:versionID="1076a5b91f9739f61ab1407d00c1933d">
  <xsd:schema xmlns:xsd="http://www.w3.org/2001/XMLSchema" xmlns:xs="http://www.w3.org/2001/XMLSchema" xmlns:p="http://schemas.microsoft.com/office/2006/metadata/properties" xmlns:ns2="0d668201-9c4f-4eb6-8a22-944735530268" targetNamespace="http://schemas.microsoft.com/office/2006/metadata/properties" ma:root="true" ma:fieldsID="1ec42a2c640ab825be0c1fe0d58ad7f9" ns2:_="">
    <xsd:import namespace="0d668201-9c4f-4eb6-8a22-9447355302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68201-9c4f-4eb6-8a22-9447355302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ECE740-B7F9-48D8-B99F-3CC83BD4F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68201-9c4f-4eb6-8a22-9447355302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CCD6D9-5A10-45A8-B519-06BF19F75681}">
  <ds:schemaRefs>
    <ds:schemaRef ds:uri="http://schemas.microsoft.com/sharepoint/v3/contenttype/forms"/>
  </ds:schemaRefs>
</ds:datastoreItem>
</file>

<file path=customXml/itemProps3.xml><?xml version="1.0" encoding="utf-8"?>
<ds:datastoreItem xmlns:ds="http://schemas.openxmlformats.org/officeDocument/2006/customXml" ds:itemID="{339270CE-B126-461F-A1E9-6AB5F387198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Dizains2</Template>
  <TotalTime>244</TotalTime>
  <Words>1179</Words>
  <Application>Microsoft Office PowerPoint</Application>
  <PresentationFormat>Widescreen</PresentationFormat>
  <Paragraphs>96</Paragraphs>
  <Slides>10</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Helvetica</vt:lpstr>
      <vt:lpstr>Open Sans</vt:lpstr>
      <vt:lpstr>Raleway</vt:lpstr>
      <vt:lpstr>Raleway Black</vt:lpstr>
      <vt:lpstr>Roboto</vt:lpstr>
      <vt:lpstr>Webdings</vt:lpstr>
      <vt:lpstr>Wingdings</vt:lpstr>
      <vt:lpstr>Dizains2</vt:lpstr>
      <vt:lpstr>What is Smart contract?</vt:lpstr>
      <vt:lpstr>PowerPoint Presentation</vt:lpstr>
      <vt:lpstr>PowerPoint Presentation</vt:lpstr>
      <vt:lpstr>PowerPoint Presentation</vt:lpstr>
      <vt:lpstr>PowerPoint Presentation</vt:lpstr>
      <vt:lpstr>Advantages of using smart contracts</vt:lpstr>
      <vt:lpstr>PowerPoint Presentation</vt:lpstr>
      <vt:lpstr>How smart contract is related to blockchain technology? </vt:lpstr>
      <vt:lpstr>Tasks on platform.blocks.ase.ro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Vitnija Kokoreviča</dc:creator>
  <cp:lastModifiedBy>Elīna Plāne</cp:lastModifiedBy>
  <cp:revision>37</cp:revision>
  <dcterms:created xsi:type="dcterms:W3CDTF">2021-05-27T13:42:55Z</dcterms:created>
  <dcterms:modified xsi:type="dcterms:W3CDTF">2021-06-15T08:32:05Z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0x010100916F21204CAD3041B3D4AAF1967E05F0</vt:lpwstr>
  </property>
</Properties>
</file>