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73" r:id="rId3"/>
    <p:sldId id="274" r:id="rId4"/>
    <p:sldId id="275" r:id="rId5"/>
    <p:sldId id="276" r:id="rId6"/>
    <p:sldId id="277" r:id="rId7"/>
    <p:sldId id="278" r:id="rId8"/>
    <p:sldId id="279" r:id="rId9"/>
    <p:sldId id="280" r:id="rId10"/>
    <p:sldId id="282" r:id="rId11"/>
    <p:sldId id="281" r:id="rId12"/>
    <p:sldId id="283" r:id="rId13"/>
    <p:sldId id="284" r:id="rId14"/>
    <p:sldId id="288" r:id="rId15"/>
    <p:sldId id="285" r:id="rId16"/>
    <p:sldId id="286"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10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6092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10880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54653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4880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141295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C8015899-70DE-45A8-8C2B-0A95B34E7028}" type="datetimeFigureOut">
              <a:rPr lang="it-IT" smtClean="0"/>
              <a:t>27/05/2021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1186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C8015899-70DE-45A8-8C2B-0A95B34E7028}" type="datetimeFigureOut">
              <a:rPr lang="it-IT" smtClean="0"/>
              <a:t>27/05/2021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2121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551361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407313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283480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015899-70DE-45A8-8C2B-0A95B34E7028}" type="datetimeFigureOut">
              <a:rPr lang="it-IT" smtClean="0"/>
              <a:t>27/05/2021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42018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28980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8015899-70DE-45A8-8C2B-0A95B34E7028}" type="datetimeFigureOut">
              <a:rPr lang="it-IT" smtClean="0"/>
              <a:t>27/05/2021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05037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8015899-70DE-45A8-8C2B-0A95B34E7028}" type="datetimeFigureOut">
              <a:rPr lang="it-IT" smtClean="0"/>
              <a:t>27/05/2021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01043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15899-70DE-45A8-8C2B-0A95B34E7028}" type="datetimeFigureOut">
              <a:rPr lang="it-IT" smtClean="0"/>
              <a:t>27/05/2021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2636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32137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8015899-70DE-45A8-8C2B-0A95B34E7028}" type="datetimeFigureOut">
              <a:rPr lang="it-IT" smtClean="0"/>
              <a:t>27/05/2021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32C301-DC00-4AE8-8234-87A5A57AA11B}" type="slidenum">
              <a:rPr lang="it-IT" smtClean="0"/>
              <a:t>‹N›</a:t>
            </a:fld>
            <a:endParaRPr lang="it-IT"/>
          </a:p>
        </p:txBody>
      </p:sp>
    </p:spTree>
    <p:extLst>
      <p:ext uri="{BB962C8B-B14F-4D97-AF65-F5344CB8AC3E}">
        <p14:creationId xmlns:p14="http://schemas.microsoft.com/office/powerpoint/2010/main" val="139776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015899-70DE-45A8-8C2B-0A95B34E7028}" type="datetimeFigureOut">
              <a:rPr lang="it-IT" smtClean="0"/>
              <a:t>27/05/2021</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32C301-DC00-4AE8-8234-87A5A57AA11B}" type="slidenum">
              <a:rPr lang="it-IT" smtClean="0"/>
              <a:t>‹N›</a:t>
            </a:fld>
            <a:endParaRPr lang="it-IT"/>
          </a:p>
        </p:txBody>
      </p:sp>
    </p:spTree>
    <p:extLst>
      <p:ext uri="{BB962C8B-B14F-4D97-AF65-F5344CB8AC3E}">
        <p14:creationId xmlns:p14="http://schemas.microsoft.com/office/powerpoint/2010/main" val="106188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thgasstation.info/calculatorTxV.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ethereum.org/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t.wikipedia.org/wiki/Hashcas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ethereum.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9F83F2-013E-4E9C-9567-1EB47B64E2D9}"/>
              </a:ext>
            </a:extLst>
          </p:cNvPr>
          <p:cNvSpPr>
            <a:spLocks noGrp="1"/>
          </p:cNvSpPr>
          <p:nvPr>
            <p:ph type="title"/>
          </p:nvPr>
        </p:nvSpPr>
        <p:spPr>
          <a:xfrm>
            <a:off x="1192213" y="0"/>
            <a:ext cx="7917920" cy="1478570"/>
          </a:xfrm>
        </p:spPr>
        <p:txBody>
          <a:bodyPr/>
          <a:lstStyle/>
          <a:p>
            <a:r>
              <a:rPr lang="it-IT" b="1" dirty="0" err="1"/>
              <a:t>Proof</a:t>
            </a:r>
            <a:r>
              <a:rPr lang="it-IT" b="1" dirty="0"/>
              <a:t> of work</a:t>
            </a:r>
          </a:p>
        </p:txBody>
      </p:sp>
      <p:sp>
        <p:nvSpPr>
          <p:cNvPr id="3" name="Segnaposto contenuto 2">
            <a:extLst>
              <a:ext uri="{FF2B5EF4-FFF2-40B4-BE49-F238E27FC236}">
                <a16:creationId xmlns:a16="http://schemas.microsoft.com/office/drawing/2014/main" id="{65C9912D-F603-4057-9D78-8BB168D83764}"/>
              </a:ext>
            </a:extLst>
          </p:cNvPr>
          <p:cNvSpPr>
            <a:spLocks noGrp="1"/>
          </p:cNvSpPr>
          <p:nvPr>
            <p:ph idx="1"/>
          </p:nvPr>
        </p:nvSpPr>
        <p:spPr>
          <a:xfrm>
            <a:off x="406400" y="1591734"/>
            <a:ext cx="11785600" cy="5266266"/>
          </a:xfrm>
        </p:spPr>
        <p:txBody>
          <a:bodyPr/>
          <a:lstStyle/>
          <a:p>
            <a:pPr marL="0" indent="0">
              <a:buNone/>
            </a:pPr>
            <a:r>
              <a:rPr lang="it-IT" sz="2200" dirty="0"/>
              <a:t>Il sistema che si utilizza che per garantire che tutte le copie della Blockchain siano integre ed il più possibile identiche e quindi diano una presentazione univoca dello stato della blockchain è la </a:t>
            </a:r>
            <a:r>
              <a:rPr lang="it-IT" sz="2200" dirty="0" err="1"/>
              <a:t>proof</a:t>
            </a:r>
            <a:r>
              <a:rPr lang="it-IT" sz="2200" dirty="0"/>
              <a:t> of work.</a:t>
            </a:r>
          </a:p>
          <a:p>
            <a:pPr marL="0" indent="0">
              <a:buNone/>
            </a:pPr>
            <a:r>
              <a:rPr lang="it-IT" sz="2200" dirty="0"/>
              <a:t>In assenza di una copia principale il problema di mantenere l’integrità di tutte le copie è abbastanza difficile. </a:t>
            </a:r>
          </a:p>
          <a:p>
            <a:pPr marL="0" indent="0">
              <a:buNone/>
            </a:pPr>
            <a:r>
              <a:rPr lang="it-IT" sz="2200" dirty="0"/>
              <a:t>Il concetto alla base della prova di lavoro la ritroviamo nella </a:t>
            </a:r>
            <a:r>
              <a:rPr lang="it-IT" b="1" dirty="0">
                <a:effectLst>
                  <a:outerShdw blurRad="38100" dist="38100" dir="2700000" algn="tl">
                    <a:srgbClr val="000000">
                      <a:alpha val="43137"/>
                    </a:srgbClr>
                  </a:outerShdw>
                </a:effectLst>
              </a:rPr>
              <a:t>moneta fiat</a:t>
            </a:r>
            <a:r>
              <a:rPr lang="it-IT" sz="2200" dirty="0"/>
              <a:t>, cioè il denaro che utilizziamo tutti i giorni. La moneta fiat è una moneta che viene accettata per forza di legge e il suo valore è legato alla fiducia nei confronti dell'autorità che l’emette. Di solito, è lo Stato o la banca centrale che con la sua autorità impone l’uso e la validità di una moneta. L’opposto della moneta Fiat è la moneta-merce, il cui valore è legato al prezzo della materia prima, tipo l’oro o l’argento, con cui è stata creata. </a:t>
            </a:r>
          </a:p>
          <a:p>
            <a:pPr marL="0" indent="0">
              <a:buNone/>
            </a:pPr>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327473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58062-3F6A-4842-B6BF-1B1982A1F6C1}"/>
              </a:ext>
            </a:extLst>
          </p:cNvPr>
          <p:cNvSpPr>
            <a:spLocks noGrp="1"/>
          </p:cNvSpPr>
          <p:nvPr>
            <p:ph type="title"/>
          </p:nvPr>
        </p:nvSpPr>
        <p:spPr>
          <a:xfrm>
            <a:off x="1141413" y="483054"/>
            <a:ext cx="9905998" cy="1097987"/>
          </a:xfrm>
        </p:spPr>
        <p:txBody>
          <a:bodyPr/>
          <a:lstStyle/>
          <a:p>
            <a:r>
              <a:rPr lang="it-IT" b="1" dirty="0" err="1"/>
              <a:t>Ethereum</a:t>
            </a:r>
            <a:r>
              <a:rPr lang="it-IT" dirty="0"/>
              <a:t>- </a:t>
            </a:r>
            <a:r>
              <a:rPr lang="en-US" b="1" dirty="0" err="1"/>
              <a:t>Criptovalute</a:t>
            </a:r>
            <a:br>
              <a:rPr lang="it-IT" b="1" dirty="0"/>
            </a:br>
            <a:endParaRPr lang="it-IT" dirty="0"/>
          </a:p>
        </p:txBody>
      </p:sp>
      <p:sp>
        <p:nvSpPr>
          <p:cNvPr id="3" name="Rettangolo 2">
            <a:extLst>
              <a:ext uri="{FF2B5EF4-FFF2-40B4-BE49-F238E27FC236}">
                <a16:creationId xmlns:a16="http://schemas.microsoft.com/office/drawing/2014/main" id="{A001B6CF-C736-4E7A-A165-3721D52A7C99}"/>
              </a:ext>
            </a:extLst>
          </p:cNvPr>
          <p:cNvSpPr/>
          <p:nvPr/>
        </p:nvSpPr>
        <p:spPr>
          <a:xfrm>
            <a:off x="737937" y="1099779"/>
            <a:ext cx="11454063" cy="6063198"/>
          </a:xfrm>
          <a:prstGeom prst="rect">
            <a:avLst/>
          </a:prstGeom>
        </p:spPr>
        <p:txBody>
          <a:bodyPr wrap="square">
            <a:spAutoFit/>
          </a:bodyPr>
          <a:lstStyle/>
          <a:p>
            <a:r>
              <a:rPr lang="it-IT" sz="2000" dirty="0"/>
              <a:t>All'interno del sistema </a:t>
            </a:r>
            <a:r>
              <a:rPr lang="it-IT" sz="2000" dirty="0" err="1"/>
              <a:t>Ethereum</a:t>
            </a:r>
            <a:r>
              <a:rPr lang="it-IT" sz="2000" dirty="0"/>
              <a:t> esistono 2 tipi diversi di </a:t>
            </a:r>
            <a:r>
              <a:rPr lang="it-IT" sz="2000" dirty="0" err="1"/>
              <a:t>criptovalute</a:t>
            </a:r>
            <a:r>
              <a:rPr lang="it-IT" sz="2000" dirty="0"/>
              <a:t> una si chiama ETHER mentre la seconda si chiama GAS.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lvl="0" defTabSz="457200">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ETHER </a:t>
            </a:r>
            <a:r>
              <a:rPr lang="it-IT" sz="2000" dirty="0">
                <a:solidFill>
                  <a:prstClr val="white"/>
                </a:solidFill>
              </a:rPr>
              <a:t>è la </a:t>
            </a:r>
            <a:r>
              <a:rPr lang="it-IT" sz="2000" dirty="0" err="1">
                <a:solidFill>
                  <a:prstClr val="white"/>
                </a:solidFill>
              </a:rPr>
              <a:t>criptovaluta</a:t>
            </a:r>
            <a:r>
              <a:rPr lang="it-IT" sz="2000" dirty="0">
                <a:solidFill>
                  <a:prstClr val="white"/>
                </a:solidFill>
              </a:rPr>
              <a:t> esterna della piattaforma </a:t>
            </a:r>
            <a:r>
              <a:rPr lang="it-IT" sz="2000" dirty="0" err="1">
                <a:solidFill>
                  <a:prstClr val="white"/>
                </a:solidFill>
              </a:rPr>
              <a:t>Ethereum</a:t>
            </a:r>
            <a:r>
              <a:rPr lang="it-IT" sz="2000" dirty="0">
                <a:solidFill>
                  <a:prstClr val="white"/>
                </a:solidFill>
              </a:rPr>
              <a:t>:</a:t>
            </a: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a:t>
            </a:r>
          </a:p>
          <a:p>
            <a:pPr marL="342900" lvl="0" indent="-342900" defTabSz="457200">
              <a:buFont typeface="Wingdings" panose="05000000000000000000" pitchFamily="2" charset="2"/>
              <a:buChar char="Ø"/>
              <a:defRPr/>
            </a:pPr>
            <a:r>
              <a:rPr lang="it-IT" sz="2000" dirty="0">
                <a:solidFill>
                  <a:prstClr val="white"/>
                </a:solidFill>
              </a:rPr>
              <a:t>Ogni attività che modifica lo stato del network, prevede una transaction fee da pagare in ETHER</a:t>
            </a:r>
          </a:p>
          <a:p>
            <a:pPr marL="342900" lvl="0" indent="-342900" defTabSz="457200">
              <a:buFont typeface="Wingdings" panose="05000000000000000000" pitchFamily="2" charset="2"/>
              <a:buChar char="Ø"/>
              <a:defRPr/>
            </a:pPr>
            <a:r>
              <a:rPr lang="it-IT" sz="2000" dirty="0">
                <a:solidFill>
                  <a:prstClr val="white"/>
                </a:solidFill>
              </a:rPr>
              <a:t>A differenza dei Bitcoin, non c'è limite alla quantità di </a:t>
            </a:r>
            <a:r>
              <a:rPr lang="it-IT" sz="2000" dirty="0" err="1">
                <a:solidFill>
                  <a:prstClr val="white"/>
                </a:solidFill>
              </a:rPr>
              <a:t>Ether</a:t>
            </a:r>
            <a:r>
              <a:rPr lang="it-IT" sz="2000" dirty="0">
                <a:solidFill>
                  <a:prstClr val="white"/>
                </a:solidFill>
              </a:rPr>
              <a:t> che può essere rilasciata. </a:t>
            </a:r>
          </a:p>
          <a:p>
            <a:pPr marL="342900" lvl="0" indent="-342900" defTabSz="457200">
              <a:buFont typeface="Wingdings" panose="05000000000000000000" pitchFamily="2" charset="2"/>
              <a:buChar char="Ø"/>
              <a:defRPr/>
            </a:pPr>
            <a:r>
              <a:rPr lang="it-IT" sz="2000" dirty="0">
                <a:solidFill>
                  <a:prstClr val="white"/>
                </a:solidFill>
              </a:rPr>
              <a:t>I </a:t>
            </a:r>
            <a:r>
              <a:rPr lang="it-IT" sz="2000" dirty="0" err="1">
                <a:solidFill>
                  <a:prstClr val="white"/>
                </a:solidFill>
              </a:rPr>
              <a:t>miners</a:t>
            </a:r>
            <a:r>
              <a:rPr lang="it-IT" sz="2000" dirty="0">
                <a:solidFill>
                  <a:prstClr val="white"/>
                </a:solidFill>
              </a:rPr>
              <a:t> che contribuiscono alla registrazione delle transazioni della blockchain vengono ricompensati in ETHER.</a:t>
            </a:r>
          </a:p>
          <a:p>
            <a:pPr marL="342900" lvl="0" indent="-342900" defTabSz="457200">
              <a:buFont typeface="Wingdings" panose="05000000000000000000" pitchFamily="2" charset="2"/>
              <a:buChar char="Ø"/>
              <a:defRPr/>
            </a:pPr>
            <a:r>
              <a:rPr lang="it-IT" sz="2000" dirty="0">
                <a:solidFill>
                  <a:prstClr val="white"/>
                </a:solidFill>
              </a:rPr>
              <a:t>Ogni ETHER vale 1*10^18 </a:t>
            </a:r>
            <a:r>
              <a:rPr lang="it-IT" sz="2000" dirty="0" err="1">
                <a:solidFill>
                  <a:prstClr val="white"/>
                </a:solidFill>
              </a:rPr>
              <a:t>Wei</a:t>
            </a:r>
            <a:r>
              <a:rPr lang="it-IT" sz="2000" dirty="0">
                <a:solidFill>
                  <a:prstClr val="white"/>
                </a:solidFill>
              </a:rPr>
              <a:t>, dove il </a:t>
            </a:r>
            <a:r>
              <a:rPr lang="it-IT" sz="2000" dirty="0" err="1">
                <a:solidFill>
                  <a:prstClr val="white"/>
                </a:solidFill>
              </a:rPr>
              <a:t>wei</a:t>
            </a:r>
            <a:r>
              <a:rPr lang="it-IT" sz="2000" dirty="0">
                <a:solidFill>
                  <a:prstClr val="white"/>
                </a:solidFill>
              </a:rPr>
              <a:t> è l'unità più piccola del ETHER</a:t>
            </a:r>
          </a:p>
          <a:p>
            <a:pPr marL="342900" lvl="0" indent="-342900" defTabSz="457200">
              <a:buFont typeface="Wingdings" panose="05000000000000000000" pitchFamily="2" charset="2"/>
              <a:buChar char="Ø"/>
              <a:defRPr/>
            </a:pPr>
            <a:r>
              <a:rPr lang="it-IT" sz="2000" dirty="0">
                <a:solidFill>
                  <a:prstClr val="white"/>
                </a:solidFill>
              </a:rPr>
              <a:t>Gli ETHER possono essere acquistati e scambiai come una valuta normale con altre valute reali (Dollaro, Sterlina, Euro) o altre </a:t>
            </a:r>
            <a:r>
              <a:rPr lang="it-IT" sz="2000" dirty="0" err="1">
                <a:solidFill>
                  <a:prstClr val="white"/>
                </a:solidFill>
              </a:rPr>
              <a:t>criptovalute</a:t>
            </a:r>
            <a:endPar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lvl="0" defTabSz="457200">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w Cen MT" panose="020B0602020104020603"/>
                <a:ea typeface="+mn-ea"/>
                <a:cs typeface="+mn-cs"/>
              </a:rPr>
              <a:t>GAS </a:t>
            </a:r>
            <a:r>
              <a:rPr lang="it-IT" sz="2000" dirty="0">
                <a:solidFill>
                  <a:prstClr val="white"/>
                </a:solidFill>
              </a:rPr>
              <a:t>è la </a:t>
            </a:r>
            <a:r>
              <a:rPr lang="it-IT" sz="2000" dirty="0" err="1">
                <a:solidFill>
                  <a:prstClr val="white"/>
                </a:solidFill>
              </a:rPr>
              <a:t>criptovaluta</a:t>
            </a:r>
            <a:r>
              <a:rPr lang="it-IT" sz="2000" dirty="0">
                <a:solidFill>
                  <a:prstClr val="white"/>
                </a:solidFill>
              </a:rPr>
              <a:t> interna dell’ecosistema </a:t>
            </a:r>
            <a:r>
              <a:rPr lang="it-IT" sz="2000" dirty="0" err="1">
                <a:solidFill>
                  <a:prstClr val="white"/>
                </a:solidFill>
              </a:rPr>
              <a:t>Ethereum</a:t>
            </a:r>
            <a:r>
              <a:rPr lang="it-IT" sz="2000" dirty="0">
                <a:solidFill>
                  <a:prstClr val="white"/>
                </a:solidFill>
              </a:rPr>
              <a:t>:</a:t>
            </a:r>
            <a:r>
              <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rPr>
              <a:t> :</a:t>
            </a:r>
          </a:p>
          <a:p>
            <a:pPr marL="342900" lvl="0" indent="-342900" defTabSz="457200">
              <a:buFont typeface="Wingdings" panose="05000000000000000000" pitchFamily="2" charset="2"/>
              <a:buChar char="Ø"/>
              <a:defRPr/>
            </a:pPr>
            <a:r>
              <a:rPr lang="it-IT" sz="2000" dirty="0">
                <a:solidFill>
                  <a:prstClr val="white"/>
                </a:solidFill>
              </a:rPr>
              <a:t>Non può essere scambiata con moneta reale ma solo con ETHER</a:t>
            </a:r>
          </a:p>
          <a:p>
            <a:pPr marL="342900" lvl="0" indent="-342900" defTabSz="457200">
              <a:buFont typeface="Wingdings" panose="05000000000000000000" pitchFamily="2" charset="2"/>
              <a:buChar char="Ø"/>
              <a:defRPr/>
            </a:pPr>
            <a:r>
              <a:rPr lang="it-IT" sz="2000" dirty="0">
                <a:solidFill>
                  <a:prstClr val="white"/>
                </a:solidFill>
              </a:rPr>
              <a:t>Il prezzo del GAS varia in maniere opposta al prezzo del ETHER: quando il valore del  ETHER sale, quello del GAS scende e viceversa.</a:t>
            </a:r>
          </a:p>
          <a:p>
            <a:pPr marL="342900" lvl="0" indent="-342900" defTabSz="457200">
              <a:buFont typeface="Wingdings" panose="05000000000000000000" pitchFamily="2" charset="2"/>
              <a:buChar char="Ø"/>
              <a:defRPr/>
            </a:pPr>
            <a:r>
              <a:rPr lang="it-IT" sz="2000" dirty="0">
                <a:solidFill>
                  <a:prstClr val="white"/>
                </a:solidFill>
              </a:rPr>
              <a:t>Il GAS è una moneta pensata per gli sviluppatori del network di </a:t>
            </a:r>
            <a:r>
              <a:rPr lang="it-IT" sz="2000" dirty="0" err="1">
                <a:solidFill>
                  <a:prstClr val="white"/>
                </a:solidFill>
              </a:rPr>
              <a:t>Ethereum</a:t>
            </a:r>
            <a:endParaRPr lang="it-IT" sz="2000" dirty="0">
              <a:solidFill>
                <a:prstClr val="white"/>
              </a:solidFill>
            </a:endParaRPr>
          </a:p>
          <a:p>
            <a:pPr marL="342900" lvl="0" indent="-342900" defTabSz="457200">
              <a:buFont typeface="Wingdings" panose="05000000000000000000" pitchFamily="2" charset="2"/>
              <a:buChar char="Ø"/>
              <a:defRPr/>
            </a:pPr>
            <a:r>
              <a:rPr lang="it-IT" sz="2000" dirty="0">
                <a:solidFill>
                  <a:prstClr val="white"/>
                </a:solidFill>
              </a:rPr>
              <a:t>Ogni azione sugli Smart </a:t>
            </a:r>
            <a:r>
              <a:rPr lang="it-IT" sz="2000" dirty="0" err="1">
                <a:solidFill>
                  <a:prstClr val="white"/>
                </a:solidFill>
              </a:rPr>
              <a:t>Contracts</a:t>
            </a:r>
            <a:r>
              <a:rPr lang="it-IT" sz="2000" dirty="0">
                <a:solidFill>
                  <a:prstClr val="white"/>
                </a:solidFill>
              </a:rPr>
              <a:t>, come invocare una funzione, costa un fee pagato in GAS.</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3413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6E95AB5-89B4-4A8A-8F04-E03A4928CBCF}"/>
              </a:ext>
            </a:extLst>
          </p:cNvPr>
          <p:cNvSpPr/>
          <p:nvPr/>
        </p:nvSpPr>
        <p:spPr>
          <a:xfrm>
            <a:off x="320842" y="160421"/>
            <a:ext cx="11871158" cy="82246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CasellaDiTesto 2">
            <a:extLst>
              <a:ext uri="{FF2B5EF4-FFF2-40B4-BE49-F238E27FC236}">
                <a16:creationId xmlns:a16="http://schemas.microsoft.com/office/drawing/2014/main" id="{1DAABAC9-2D63-49F5-A2E7-CDA2CF2DD2F5}"/>
              </a:ext>
            </a:extLst>
          </p:cNvPr>
          <p:cNvSpPr txBox="1"/>
          <p:nvPr/>
        </p:nvSpPr>
        <p:spPr>
          <a:xfrm>
            <a:off x="320843" y="68386"/>
            <a:ext cx="11871158" cy="7017306"/>
          </a:xfrm>
          <a:prstGeom prst="rect">
            <a:avLst/>
          </a:prstGeom>
          <a:noFill/>
        </p:spPr>
        <p:txBody>
          <a:bodyPr wrap="square" rtlCol="0">
            <a:spAutoFit/>
          </a:bodyPr>
          <a:lstStyle/>
          <a:p>
            <a:pPr lvl="0" defTabSz="457200">
              <a:defRPr/>
            </a:pPr>
            <a:r>
              <a:rPr lang="it-IT" sz="1900" dirty="0">
                <a:solidFill>
                  <a:prstClr val="white"/>
                </a:solidFill>
              </a:rPr>
              <a:t>Il motivo per cui servono due </a:t>
            </a:r>
            <a:r>
              <a:rPr lang="it-IT" sz="1900" dirty="0" err="1">
                <a:solidFill>
                  <a:prstClr val="white"/>
                </a:solidFill>
              </a:rPr>
              <a:t>criptovalute</a:t>
            </a:r>
            <a:r>
              <a:rPr lang="it-IT" sz="1900" dirty="0">
                <a:solidFill>
                  <a:prstClr val="white"/>
                </a:solidFill>
              </a:rPr>
              <a:t> è mostrato in questo esempio:</a:t>
            </a:r>
          </a:p>
          <a:p>
            <a:pPr lvl="0" defTabSz="457200">
              <a:defRPr/>
            </a:pPr>
            <a:endParaRPr lang="it-IT" sz="1900" dirty="0">
              <a:solidFill>
                <a:prstClr val="white"/>
              </a:solidFill>
            </a:endParaRPr>
          </a:p>
          <a:p>
            <a:pPr lvl="0" defTabSz="457200">
              <a:defRPr/>
            </a:pPr>
            <a:r>
              <a:rPr lang="it-IT" sz="1900" dirty="0">
                <a:solidFill>
                  <a:prstClr val="white"/>
                </a:solidFill>
              </a:rPr>
              <a:t>Supponiamo di voler distribuire uno </a:t>
            </a:r>
            <a:r>
              <a:rPr lang="it-IT" sz="1900" dirty="0" err="1">
                <a:solidFill>
                  <a:prstClr val="white"/>
                </a:solidFill>
              </a:rPr>
              <a:t>smart</a:t>
            </a:r>
            <a:r>
              <a:rPr lang="it-IT" sz="1900" dirty="0">
                <a:solidFill>
                  <a:prstClr val="white"/>
                </a:solidFill>
              </a:rPr>
              <a:t> contract e che il costo della distribuzione sia 1 ETHER (nella realtà il costo è di qualche centesimo di ETHER).</a:t>
            </a:r>
          </a:p>
          <a:p>
            <a:pPr lvl="0" defTabSz="457200">
              <a:defRPr/>
            </a:pPr>
            <a:endParaRPr lang="it-IT" dirty="0">
              <a:solidFill>
                <a:prstClr val="white"/>
              </a:solidFill>
            </a:endParaRPr>
          </a:p>
          <a:p>
            <a:pPr lvl="4" defTabSz="457200">
              <a:defRPr/>
            </a:pPr>
            <a:r>
              <a:rPr lang="it-IT" dirty="0">
                <a:solidFill>
                  <a:prstClr val="white"/>
                </a:solidFill>
              </a:rPr>
              <a:t>Se esistessero solo gli ETHER:</a:t>
            </a:r>
          </a:p>
          <a:p>
            <a:pPr lvl="4" defTabSz="457200">
              <a:defRPr/>
            </a:pPr>
            <a:r>
              <a:rPr lang="it-IT" dirty="0">
                <a:solidFill>
                  <a:prstClr val="white"/>
                </a:solidFill>
              </a:rPr>
              <a:t>al 1 di Febbraio 1 ETHER = 1000€ =&gt; si spenderebbe 1000€ per la distribuzione</a:t>
            </a:r>
          </a:p>
          <a:p>
            <a:pPr lvl="4" defTabSz="457200">
              <a:defRPr/>
            </a:pPr>
            <a:r>
              <a:rPr lang="it-IT" dirty="0">
                <a:solidFill>
                  <a:prstClr val="white"/>
                </a:solidFill>
              </a:rPr>
              <a:t>al 1 di Marzo 1 ETHER = 2000€ =&gt; si spenderebbe 2000€ per la distribuzione</a:t>
            </a:r>
          </a:p>
          <a:p>
            <a:pPr lvl="4" defTabSz="457200">
              <a:defRPr/>
            </a:pPr>
            <a:r>
              <a:rPr lang="it-IT" dirty="0">
                <a:solidFill>
                  <a:prstClr val="white"/>
                </a:solidFill>
              </a:rPr>
              <a:t>al 1 di Aprile 1 ETHER = 500€ =&gt; si spenderebbe 500€ per la distribuzione</a:t>
            </a:r>
          </a:p>
          <a:p>
            <a:pPr lvl="0" defTabSz="457200">
              <a:defRPr/>
            </a:pPr>
            <a:endParaRPr lang="it-IT" dirty="0">
              <a:solidFill>
                <a:prstClr val="white"/>
              </a:solidFill>
            </a:endParaRPr>
          </a:p>
          <a:p>
            <a:pPr lvl="0" defTabSz="457200">
              <a:defRPr/>
            </a:pPr>
            <a:r>
              <a:rPr lang="it-IT" sz="1900" dirty="0">
                <a:solidFill>
                  <a:prstClr val="white"/>
                </a:solidFill>
              </a:rPr>
              <a:t>Quindi per distribuire il mio contratto in tre mesi diversi ho speso tre somme diverse. Questo è controproducente per lo sviluppo dell’eco sistema di </a:t>
            </a:r>
            <a:r>
              <a:rPr lang="it-IT" sz="1900" dirty="0" err="1">
                <a:solidFill>
                  <a:prstClr val="white"/>
                </a:solidFill>
              </a:rPr>
              <a:t>Ethereum</a:t>
            </a:r>
            <a:r>
              <a:rPr lang="it-IT" sz="1900" dirty="0">
                <a:solidFill>
                  <a:prstClr val="white"/>
                </a:solidFill>
              </a:rPr>
              <a:t>, perché uno sviluppatore sarebbe disincentivato, dato che dovrebbe stare ad aspettare che il prezzo del ETHER diminuisca per poter distribuire il suo contratto.  </a:t>
            </a:r>
          </a:p>
          <a:p>
            <a:pPr lvl="0" defTabSz="457200">
              <a:defRPr/>
            </a:pPr>
            <a:endParaRPr lang="it-IT" sz="1900" dirty="0">
              <a:solidFill>
                <a:prstClr val="white"/>
              </a:solidFill>
            </a:endParaRPr>
          </a:p>
          <a:p>
            <a:pPr lvl="0" defTabSz="457200">
              <a:defRPr/>
            </a:pPr>
            <a:r>
              <a:rPr lang="it-IT" sz="1900" dirty="0">
                <a:solidFill>
                  <a:prstClr val="white"/>
                </a:solidFill>
              </a:rPr>
              <a:t>Utilizzando il GAS possiamo dire che la distribuzione di uno Smart Contract costerebbe 1 GAS e non più ad 1 ETHER quindi. </a:t>
            </a:r>
          </a:p>
          <a:p>
            <a:pPr lvl="0" defTabSz="457200">
              <a:defRPr/>
            </a:pPr>
            <a:endParaRPr lang="it-IT" dirty="0">
              <a:solidFill>
                <a:prstClr val="white"/>
              </a:solidFill>
            </a:endParaRPr>
          </a:p>
          <a:p>
            <a:pPr lvl="4" defTabSz="457200">
              <a:defRPr/>
            </a:pPr>
            <a:r>
              <a:rPr lang="it-IT" dirty="0">
                <a:solidFill>
                  <a:prstClr val="white"/>
                </a:solidFill>
              </a:rPr>
              <a:t>Con esistenza del GAS:</a:t>
            </a:r>
          </a:p>
          <a:p>
            <a:pPr lvl="4" defTabSz="457200">
              <a:defRPr/>
            </a:pPr>
            <a:r>
              <a:rPr lang="it-IT" dirty="0">
                <a:solidFill>
                  <a:prstClr val="white"/>
                </a:solidFill>
              </a:rPr>
              <a:t>al 1 di Febbraio 1 ETHER = 1000€ e 1 GAS = 1 ETHER =&gt; si spenderebbe 1000€ </a:t>
            </a:r>
          </a:p>
          <a:p>
            <a:pPr lvl="4" defTabSz="457200">
              <a:defRPr/>
            </a:pPr>
            <a:r>
              <a:rPr lang="it-IT" dirty="0">
                <a:solidFill>
                  <a:prstClr val="white"/>
                </a:solidFill>
              </a:rPr>
              <a:t>al 1 di Marzo 1 ETHER = 2000€ e 1 GAS = 0.5 ETHER  =&gt; si spenderebbe 1000€ </a:t>
            </a:r>
          </a:p>
          <a:p>
            <a:pPr lvl="4" defTabSz="457200">
              <a:defRPr/>
            </a:pPr>
            <a:r>
              <a:rPr lang="it-IT" dirty="0">
                <a:solidFill>
                  <a:prstClr val="white"/>
                </a:solidFill>
              </a:rPr>
              <a:t>al 1 di Aprile 1 ETHER = 500€ e 1 GAS = 2 ETHER  =&gt; si spenderebbe 1000€ </a:t>
            </a:r>
          </a:p>
          <a:p>
            <a:pPr lvl="0" defTabSz="457200">
              <a:defRPr/>
            </a:pPr>
            <a:endParaRPr lang="it-IT" dirty="0">
              <a:solidFill>
                <a:prstClr val="white"/>
              </a:solidFill>
            </a:endParaRPr>
          </a:p>
          <a:p>
            <a:pPr lvl="0" defTabSz="457200">
              <a:defRPr/>
            </a:pPr>
            <a:r>
              <a:rPr lang="it-IT" sz="1900" dirty="0">
                <a:solidFill>
                  <a:prstClr val="white"/>
                </a:solidFill>
              </a:rPr>
              <a:t>Quindi a prescindere dal periodo e delle fluttuazioni del mercato monetario a cui è soggetto ETHER il prezzo per la distribuzione è sempre 1000€.</a:t>
            </a:r>
          </a:p>
        </p:txBody>
      </p:sp>
    </p:spTree>
    <p:extLst>
      <p:ext uri="{BB962C8B-B14F-4D97-AF65-F5344CB8AC3E}">
        <p14:creationId xmlns:p14="http://schemas.microsoft.com/office/powerpoint/2010/main" val="30439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8394927-0E94-4E8C-8761-799FA1CFDD8B}"/>
              </a:ext>
            </a:extLst>
          </p:cNvPr>
          <p:cNvSpPr/>
          <p:nvPr/>
        </p:nvSpPr>
        <p:spPr>
          <a:xfrm>
            <a:off x="1155031" y="-141404"/>
            <a:ext cx="9464842" cy="2328458"/>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457200">
              <a:lnSpc>
                <a:spcPct val="107000"/>
              </a:lnSpc>
              <a:spcAft>
                <a:spcPts val="800"/>
              </a:spcAft>
              <a:defRPr/>
            </a:pP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Quindi il GAS serve ad incentivare gli sviluppatori a lavorare su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Ethereum</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avendo la certezza di un costo d’utilizzo sempre fisso.</a:t>
            </a:r>
          </a:p>
          <a:p>
            <a:pPr lvl="0" defTabSz="457200">
              <a:lnSpc>
                <a:spcPct val="107000"/>
              </a:lnSpc>
              <a:spcAft>
                <a:spcPts val="800"/>
              </a:spcAft>
              <a:defRPr/>
            </a:pPr>
            <a:endPar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defTabSz="457200">
              <a:lnSpc>
                <a:spcPct val="107000"/>
              </a:lnSpc>
              <a:spcAft>
                <a:spcPts val="800"/>
              </a:spcAft>
              <a:defRPr/>
            </a:pP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All’ URL </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hlinkClick r:id="rId2"/>
              </a:rPr>
              <a:t>https://ethgasstation.info/calculatorTxV.php</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è possibile calcolare il tasso di conversione tra ETHER e GAS</a:t>
            </a:r>
          </a:p>
        </p:txBody>
      </p:sp>
      <p:pic>
        <p:nvPicPr>
          <p:cNvPr id="3" name="image14.png">
            <a:extLst>
              <a:ext uri="{FF2B5EF4-FFF2-40B4-BE49-F238E27FC236}">
                <a16:creationId xmlns:a16="http://schemas.microsoft.com/office/drawing/2014/main" id="{A55963BA-8576-4837-8D1C-F9EB594F95E9}"/>
              </a:ext>
            </a:extLst>
          </p:cNvPr>
          <p:cNvPicPr/>
          <p:nvPr/>
        </p:nvPicPr>
        <p:blipFill>
          <a:blip r:embed="rId3"/>
          <a:srcRect/>
          <a:stretch>
            <a:fillRect/>
          </a:stretch>
        </p:blipFill>
        <p:spPr>
          <a:xfrm>
            <a:off x="5696074" y="2187054"/>
            <a:ext cx="6490954" cy="2759303"/>
          </a:xfrm>
          <a:prstGeom prst="rect">
            <a:avLst/>
          </a:prstGeom>
          <a:ln/>
        </p:spPr>
      </p:pic>
      <p:sp>
        <p:nvSpPr>
          <p:cNvPr id="4" name="Rettangolo 3">
            <a:extLst>
              <a:ext uri="{FF2B5EF4-FFF2-40B4-BE49-F238E27FC236}">
                <a16:creationId xmlns:a16="http://schemas.microsoft.com/office/drawing/2014/main" id="{DD995337-52E3-47BD-AFFB-6A498600AC26}"/>
              </a:ext>
            </a:extLst>
          </p:cNvPr>
          <p:cNvSpPr/>
          <p:nvPr/>
        </p:nvSpPr>
        <p:spPr>
          <a:xfrm>
            <a:off x="577516" y="3452215"/>
            <a:ext cx="4995193" cy="2917465"/>
          </a:xfrm>
          <a:prstGeom prst="rect">
            <a:avLst/>
          </a:prstGeom>
        </p:spPr>
        <p:txBody>
          <a:bodyPr wrap="square">
            <a:spAutoFit/>
          </a:bodyPr>
          <a:lstStyle/>
          <a:p>
            <a:pPr lvl="0" algn="just" defTabSz="457200">
              <a:lnSpc>
                <a:spcPct val="107000"/>
              </a:lnSpc>
              <a:spcAft>
                <a:spcPts val="800"/>
              </a:spcAft>
              <a:defRPr/>
            </a:pP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S</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ulla</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sinistra è inserito un ammontare 21000 Gas che in genere il fee da pagare per invocare una funzione di uno Smart contract. Sulla destra si può vedere che alla voce Transaction fee (ETH) si vede il valore in ETHER e alla voce Transaction fee (Fiat) si vede il valore in dollari </a:t>
            </a:r>
          </a:p>
          <a:p>
            <a:pPr lvl="0" algn="just" defTabSz="457200">
              <a:lnSpc>
                <a:spcPct val="107000"/>
              </a:lnSpc>
              <a:spcAft>
                <a:spcPts val="800"/>
              </a:spcAft>
              <a:defRPr/>
            </a:pP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che in questo caso è 11 centesimi di dollaro.</a:t>
            </a: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01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7175A1-6A53-4D02-BEB3-22FF21951CDA}"/>
              </a:ext>
            </a:extLst>
          </p:cNvPr>
          <p:cNvSpPr>
            <a:spLocks noGrp="1"/>
          </p:cNvSpPr>
          <p:nvPr>
            <p:ph type="title"/>
          </p:nvPr>
        </p:nvSpPr>
        <p:spPr>
          <a:xfrm>
            <a:off x="1143001" y="460253"/>
            <a:ext cx="9905998" cy="1478570"/>
          </a:xfrm>
        </p:spPr>
        <p:txBody>
          <a:bodyPr/>
          <a:lstStyle/>
          <a:p>
            <a:r>
              <a:rPr lang="en-US" b="1" dirty="0"/>
              <a:t>I </a:t>
            </a:r>
            <a:r>
              <a:rPr lang="en-US" b="1" dirty="0" err="1"/>
              <a:t>nodi</a:t>
            </a:r>
            <a:r>
              <a:rPr lang="en-US" b="1" dirty="0"/>
              <a:t> </a:t>
            </a:r>
            <a:r>
              <a:rPr lang="en-US" b="1" dirty="0" err="1"/>
              <a:t>sul</a:t>
            </a:r>
            <a:r>
              <a:rPr lang="en-US" b="1" dirty="0"/>
              <a:t> Ethereum</a:t>
            </a:r>
            <a:br>
              <a:rPr lang="it-IT" b="1" dirty="0"/>
            </a:br>
            <a:endParaRPr lang="it-IT" dirty="0"/>
          </a:p>
        </p:txBody>
      </p:sp>
      <p:sp>
        <p:nvSpPr>
          <p:cNvPr id="3" name="Rettangolo 2">
            <a:extLst>
              <a:ext uri="{FF2B5EF4-FFF2-40B4-BE49-F238E27FC236}">
                <a16:creationId xmlns:a16="http://schemas.microsoft.com/office/drawing/2014/main" id="{F2E524BA-9478-479B-85BE-851E6F390D37}"/>
              </a:ext>
            </a:extLst>
          </p:cNvPr>
          <p:cNvSpPr/>
          <p:nvPr/>
        </p:nvSpPr>
        <p:spPr>
          <a:xfrm>
            <a:off x="465222" y="1628493"/>
            <a:ext cx="11726778" cy="5201167"/>
          </a:xfrm>
          <a:prstGeom prst="rect">
            <a:avLst/>
          </a:prstGeom>
        </p:spPr>
        <p:txBody>
          <a:bodyPr wrap="square">
            <a:spAutoFit/>
          </a:bodyPr>
          <a:lstStyle/>
          <a:p>
            <a:pPr lvl="0" defTabSz="457200">
              <a:lnSpc>
                <a:spcPct val="107000"/>
              </a:lnSpc>
              <a:spcAft>
                <a:spcPts val="800"/>
              </a:spcAft>
              <a:defRPr/>
            </a:pP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Quando si parla di nodi di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Ethereum</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si fa riferimento ad un computer collegato al network di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Ethereum</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Esistono due tipologie di nodi: nodi EVM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Ethereum</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Virtual Machine) e nodi Mining (Minatori). Ogni nodo può essere alternativamente un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miner</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o una EVM, non esistono distinzioni a priori. </a:t>
            </a:r>
          </a:p>
          <a:p>
            <a:pPr lvl="0" defTabSz="457200">
              <a:lnSpc>
                <a:spcPct val="107000"/>
              </a:lnSpc>
              <a:spcAft>
                <a:spcPts val="800"/>
              </a:spcAft>
              <a:defRPr/>
            </a:pPr>
            <a:endPar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defTabSz="457200">
              <a:lnSpc>
                <a:spcPct val="107000"/>
              </a:lnSpc>
              <a:spcAft>
                <a:spcPts val="800"/>
              </a:spcAft>
              <a:defRPr/>
            </a:pP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I nodi EVM forniscono la struttura per eseguire il codice scritto negli Smart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Contracts</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dopo essere compilato dal compilatore di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Solidity</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Quindi possono essere considerati come il motore esecutivo del Network di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Ethereum</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Il compito di un nodo EVM è di leggere ed eseguire le istruzioni del controller intelligente riga per riga.</a:t>
            </a:r>
          </a:p>
          <a:p>
            <a:pPr lvl="0" defTabSz="457200">
              <a:lnSpc>
                <a:spcPct val="107000"/>
              </a:lnSpc>
              <a:spcAft>
                <a:spcPts val="800"/>
              </a:spcAft>
              <a:defRPr/>
            </a:pPr>
            <a:endPar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defTabSz="457200">
              <a:lnSpc>
                <a:spcPct val="107000"/>
              </a:lnSpc>
              <a:spcAft>
                <a:spcPts val="800"/>
              </a:spcAft>
              <a:defRPr/>
            </a:pP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Il nodo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miner</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ha il compito di scrivere le transazioni che avvengono nel network all’interno della blockchain. Per acquisire il diritto a registrare una transazione, i minatori sono in competizione fra di loro per risolvere un puzzle matematico attraverso il potere di calcolo dei loro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computers</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Chi risolve per primo il puzzle matematico ha il diritto di registrare la transazione è viene ricompensato con la transaction fee in frazioni di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Ether</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per il suo lavoro, che può convertire in moneta corrente (Dollari, Euro, ecc...).</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015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1698BB2-D0DC-4634-BE7A-694FCD83CC4E}"/>
              </a:ext>
            </a:extLst>
          </p:cNvPr>
          <p:cNvSpPr/>
          <p:nvPr/>
        </p:nvSpPr>
        <p:spPr>
          <a:xfrm>
            <a:off x="5613990" y="1314524"/>
            <a:ext cx="5612809" cy="4663521"/>
          </a:xfrm>
          <a:prstGeom prst="rect">
            <a:avLst/>
          </a:prstGeom>
        </p:spPr>
        <p:txBody>
          <a:bodyPr wrap="square">
            <a:spAutoFit/>
          </a:bodyPr>
          <a:lstStyle/>
          <a:p>
            <a:pPr algn="just">
              <a:lnSpc>
                <a:spcPct val="115000"/>
              </a:lnSpc>
              <a:spcAft>
                <a:spcPts val="0"/>
              </a:spcAft>
            </a:pPr>
            <a:r>
              <a:rPr lang="it-IT" sz="2000" dirty="0">
                <a:latin typeface="Arial" panose="020B0604020202020204" pitchFamily="34" charset="0"/>
                <a:ea typeface="Arial" panose="020B0604020202020204" pitchFamily="34" charset="0"/>
              </a:rPr>
              <a:t>Il compito dei </a:t>
            </a:r>
            <a:r>
              <a:rPr lang="it-IT" sz="2000" dirty="0" err="1">
                <a:latin typeface="Arial" panose="020B0604020202020204" pitchFamily="34" charset="0"/>
                <a:ea typeface="Arial" panose="020B0604020202020204" pitchFamily="34" charset="0"/>
              </a:rPr>
              <a:t>miners</a:t>
            </a:r>
            <a:r>
              <a:rPr lang="it-IT" sz="2000" dirty="0">
                <a:latin typeface="Arial" panose="020B0604020202020204" pitchFamily="34" charset="0"/>
                <a:ea typeface="Arial" panose="020B0604020202020204" pitchFamily="34" charset="0"/>
              </a:rPr>
              <a:t> non è solo quello di registrare le transazioni dentro il registro delle Blockchain, ma sono anche responsabili del costante aggiornamento del </a:t>
            </a:r>
            <a:r>
              <a:rPr lang="it-IT" sz="2000" dirty="0" err="1">
                <a:latin typeface="Arial" panose="020B0604020202020204" pitchFamily="34" charset="0"/>
                <a:ea typeface="Arial" panose="020B0604020202020204" pitchFamily="34" charset="0"/>
              </a:rPr>
              <a:t>Ledger</a:t>
            </a:r>
            <a:r>
              <a:rPr lang="it-IT" sz="2000" dirty="0">
                <a:latin typeface="Arial" panose="020B0604020202020204" pitchFamily="34" charset="0"/>
                <a:ea typeface="Arial" panose="020B0604020202020204" pitchFamily="34" charset="0"/>
              </a:rPr>
              <a:t> e del suo invio a tutti i nodi del network, in modo che ogni nodo di </a:t>
            </a:r>
            <a:r>
              <a:rPr lang="it-IT" sz="2000" dirty="0" err="1">
                <a:latin typeface="Arial" panose="020B0604020202020204" pitchFamily="34" charset="0"/>
                <a:ea typeface="Arial" panose="020B0604020202020204" pitchFamily="34" charset="0"/>
              </a:rPr>
              <a:t>Ethereum</a:t>
            </a:r>
            <a:r>
              <a:rPr lang="it-IT" sz="2000" dirty="0">
                <a:latin typeface="Arial" panose="020B0604020202020204" pitchFamily="34" charset="0"/>
                <a:ea typeface="Arial" panose="020B0604020202020204" pitchFamily="34" charset="0"/>
              </a:rPr>
              <a:t> possieda in ogni momento la blockchain più aggiornata, superando il problema del Single-Point-Of-Failure. Il processo di scrittura della transazione in </a:t>
            </a:r>
            <a:r>
              <a:rPr lang="it-IT" sz="2000" dirty="0" err="1">
                <a:latin typeface="Arial" panose="020B0604020202020204" pitchFamily="34" charset="0"/>
                <a:ea typeface="Arial" panose="020B0604020202020204" pitchFamily="34" charset="0"/>
              </a:rPr>
              <a:t>Ethereum</a:t>
            </a:r>
            <a:r>
              <a:rPr lang="it-IT" sz="2000" dirty="0">
                <a:latin typeface="Arial" panose="020B0604020202020204" pitchFamily="34" charset="0"/>
                <a:ea typeface="Arial" panose="020B0604020202020204" pitchFamily="34" charset="0"/>
              </a:rPr>
              <a:t> si basa sul </a:t>
            </a:r>
            <a:r>
              <a:rPr lang="it-IT" sz="2000" dirty="0" err="1">
                <a:latin typeface="Arial" panose="020B0604020202020204" pitchFamily="34" charset="0"/>
                <a:ea typeface="Arial" panose="020B0604020202020204" pitchFamily="34" charset="0"/>
              </a:rPr>
              <a:t>Proof</a:t>
            </a:r>
            <a:r>
              <a:rPr lang="it-IT" sz="2000" dirty="0">
                <a:latin typeface="Arial" panose="020B0604020202020204" pitchFamily="34" charset="0"/>
                <a:ea typeface="Arial" panose="020B0604020202020204" pitchFamily="34" charset="0"/>
              </a:rPr>
              <a:t>-of-Work, cioè sulla prova che i </a:t>
            </a:r>
            <a:r>
              <a:rPr lang="it-IT" sz="2000" dirty="0" err="1">
                <a:latin typeface="Arial" panose="020B0604020202020204" pitchFamily="34" charset="0"/>
                <a:ea typeface="Arial" panose="020B0604020202020204" pitchFamily="34" charset="0"/>
              </a:rPr>
              <a:t>Miners</a:t>
            </a:r>
            <a:r>
              <a:rPr lang="it-IT" sz="2000" dirty="0">
                <a:latin typeface="Arial" panose="020B0604020202020204" pitchFamily="34" charset="0"/>
                <a:ea typeface="Arial" panose="020B0604020202020204" pitchFamily="34" charset="0"/>
              </a:rPr>
              <a:t> mettono al lavoro il proprio computer per trovare la soluzione al puzzle matematico. </a:t>
            </a:r>
          </a:p>
        </p:txBody>
      </p:sp>
      <p:pic>
        <p:nvPicPr>
          <p:cNvPr id="4" name="Immagine 3">
            <a:extLst>
              <a:ext uri="{FF2B5EF4-FFF2-40B4-BE49-F238E27FC236}">
                <a16:creationId xmlns:a16="http://schemas.microsoft.com/office/drawing/2014/main" id="{ECB3C137-50AD-4496-A010-6921092BA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112" y="1310443"/>
            <a:ext cx="4569119" cy="45691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2253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CD295-6139-4C61-BF6E-444948DC49C2}"/>
              </a:ext>
            </a:extLst>
          </p:cNvPr>
          <p:cNvSpPr>
            <a:spLocks noGrp="1"/>
          </p:cNvSpPr>
          <p:nvPr>
            <p:ph type="title"/>
          </p:nvPr>
        </p:nvSpPr>
        <p:spPr>
          <a:xfrm>
            <a:off x="1141413" y="618518"/>
            <a:ext cx="9905998" cy="1130071"/>
          </a:xfrm>
        </p:spPr>
        <p:txBody>
          <a:bodyPr/>
          <a:lstStyle/>
          <a:p>
            <a:r>
              <a:rPr lang="en-US" b="1" dirty="0"/>
              <a:t>Account</a:t>
            </a:r>
            <a:br>
              <a:rPr lang="it-IT" b="1" dirty="0"/>
            </a:br>
            <a:endParaRPr lang="it-IT" dirty="0"/>
          </a:p>
        </p:txBody>
      </p:sp>
      <p:sp>
        <p:nvSpPr>
          <p:cNvPr id="3" name="Rettangolo 2">
            <a:extLst>
              <a:ext uri="{FF2B5EF4-FFF2-40B4-BE49-F238E27FC236}">
                <a16:creationId xmlns:a16="http://schemas.microsoft.com/office/drawing/2014/main" id="{FBC20425-65AE-4FCE-88FC-EE262B1CEEFF}"/>
              </a:ext>
            </a:extLst>
          </p:cNvPr>
          <p:cNvSpPr/>
          <p:nvPr/>
        </p:nvSpPr>
        <p:spPr>
          <a:xfrm>
            <a:off x="335296" y="1656833"/>
            <a:ext cx="11518232" cy="4835170"/>
          </a:xfrm>
          <a:prstGeom prst="rect">
            <a:avLst/>
          </a:prstGeom>
        </p:spPr>
        <p:txBody>
          <a:bodyPr wrap="square">
            <a:spAutoFit/>
          </a:bodyPr>
          <a:lstStyle/>
          <a:p>
            <a:pPr lvl="0" defTabSz="457200">
              <a:lnSpc>
                <a:spcPct val="107000"/>
              </a:lnSpc>
              <a:spcAft>
                <a:spcPts val="800"/>
              </a:spcAft>
              <a:defRPr/>
            </a:pP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Oltre i nodi interni del network esistono altri tipi di entità che possono interagire con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Ethereum</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definiti dai seguenti account:</a:t>
            </a:r>
          </a:p>
          <a:p>
            <a:pPr lvl="0" defTabSz="457200">
              <a:lnSpc>
                <a:spcPct val="107000"/>
              </a:lnSpc>
              <a:spcAft>
                <a:spcPts val="800"/>
              </a:spcAft>
              <a:defRPr/>
            </a:pPr>
            <a:endPar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defTabSz="457200">
              <a:lnSpc>
                <a:spcPct val="107000"/>
              </a:lnSpc>
              <a:spcAft>
                <a:spcPts val="800"/>
              </a:spcAft>
              <a:defRPr/>
            </a:pPr>
            <a:r>
              <a:rPr lang="it-IT" sz="2200" b="1" dirty="0" err="1">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Externally</a:t>
            </a:r>
            <a:r>
              <a:rPr lang="it-IT" sz="2200" b="1" dirty="0">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it-IT" sz="2200" b="1" dirty="0" err="1">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owned</a:t>
            </a:r>
            <a:r>
              <a:rPr lang="it-IT" sz="2200" b="1" dirty="0">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accounts: </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sono gli account posseduti delle persone normali che aderiscono al network, ogni account possiede una chiave pubblica e una chiave privata. Tutti gli utenti possono vedere la chiave pubblica che infatti rappresenta identificativo dell’account sul network (ma è comunque anonima). La chiave privata la possiede ed ne è a conoscenza solo il proprietario dell’account e viene usata quando si deve eseguire una transazione sul network. Non è recuperabile, quindi chi la perde, perde anche il suo account con tutto il saldo di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Ether</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p>
          <a:p>
            <a:pPr lvl="0" defTabSz="457200">
              <a:lnSpc>
                <a:spcPct val="107000"/>
              </a:lnSpc>
              <a:spcAft>
                <a:spcPts val="800"/>
              </a:spcAft>
              <a:defRPr/>
            </a:pPr>
            <a:endPar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lvl="0" defTabSz="457200">
              <a:lnSpc>
                <a:spcPct val="107000"/>
              </a:lnSpc>
              <a:spcAft>
                <a:spcPts val="800"/>
              </a:spcAft>
              <a:defRPr/>
            </a:pPr>
            <a:r>
              <a:rPr lang="it-IT" sz="2200" b="1" dirty="0">
                <a:solidFill>
                  <a:prstClr val="white"/>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Contract accounts: </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Questi accounts contengono gli Smart Contract con tutti i loro costrutti (metodi, attributi, </a:t>
            </a:r>
            <a:r>
              <a:rPr lang="it-IT" sz="2000"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etc</a:t>
            </a:r>
            <a:r>
              <a:rPr lang="it-IT"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Possiedono solo la chiave pubblica per identificarli all’interno del network. Non possiedono una chiave privata.</a:t>
            </a:r>
          </a:p>
        </p:txBody>
      </p:sp>
    </p:spTree>
    <p:extLst>
      <p:ext uri="{BB962C8B-B14F-4D97-AF65-F5344CB8AC3E}">
        <p14:creationId xmlns:p14="http://schemas.microsoft.com/office/powerpoint/2010/main" val="82406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8E694-2D5D-42B1-933D-43F60F8DF90D}"/>
              </a:ext>
            </a:extLst>
          </p:cNvPr>
          <p:cNvSpPr>
            <a:spLocks noGrp="1"/>
          </p:cNvSpPr>
          <p:nvPr>
            <p:ph type="title"/>
          </p:nvPr>
        </p:nvSpPr>
        <p:spPr/>
        <p:txBody>
          <a:bodyPr/>
          <a:lstStyle/>
          <a:p>
            <a:r>
              <a:rPr lang="en-US" b="1" dirty="0"/>
              <a:t>Per </a:t>
            </a:r>
            <a:r>
              <a:rPr lang="en-US" b="1" dirty="0" err="1"/>
              <a:t>approfondire</a:t>
            </a:r>
            <a:r>
              <a:rPr lang="en-US" b="1" dirty="0"/>
              <a:t>:</a:t>
            </a:r>
            <a:br>
              <a:rPr lang="it-IT" b="1" dirty="0"/>
            </a:br>
            <a:endParaRPr lang="it-IT" dirty="0"/>
          </a:p>
        </p:txBody>
      </p:sp>
      <p:sp>
        <p:nvSpPr>
          <p:cNvPr id="3" name="Segnaposto contenuto 2">
            <a:extLst>
              <a:ext uri="{FF2B5EF4-FFF2-40B4-BE49-F238E27FC236}">
                <a16:creationId xmlns:a16="http://schemas.microsoft.com/office/drawing/2014/main" id="{99EEE556-4995-4169-99E8-D1E59DE5620A}"/>
              </a:ext>
            </a:extLst>
          </p:cNvPr>
          <p:cNvSpPr>
            <a:spLocks noGrp="1"/>
          </p:cNvSpPr>
          <p:nvPr>
            <p:ph idx="1"/>
          </p:nvPr>
        </p:nvSpPr>
        <p:spPr>
          <a:xfrm>
            <a:off x="1141412" y="2249487"/>
            <a:ext cx="9905999" cy="3766302"/>
          </a:xfrm>
        </p:spPr>
        <p:txBody>
          <a:bodyPr>
            <a:normAutofit fontScale="92500" lnSpcReduction="10000"/>
          </a:bodyPr>
          <a:lstStyle/>
          <a:p>
            <a:r>
              <a:rPr lang="en-US" u="sng" dirty="0">
                <a:hlinkClick r:id="rId2"/>
              </a:rPr>
              <a:t>https://www.agendadigitale.eu/cittadinanza-digitale/pagamenti-digitali/blockchain-e-mining-ecco-come-funziona-dietro-le-quinte-della-tecnologia/</a:t>
            </a:r>
          </a:p>
          <a:p>
            <a:endParaRPr lang="en-US" u="sng" dirty="0">
              <a:hlinkClick r:id="rId2"/>
            </a:endParaRPr>
          </a:p>
          <a:p>
            <a:r>
              <a:rPr lang="en-US" u="sng" dirty="0">
                <a:hlinkClick r:id="rId2"/>
              </a:rPr>
              <a:t>https://www.cwi.it/tecnologie-emergenti/blockchain/esperti-blockchain-cercasi-come-acquisire-le-competenze-necessarie-110698</a:t>
            </a:r>
          </a:p>
          <a:p>
            <a:endParaRPr lang="en-US" u="sng" dirty="0">
              <a:hlinkClick r:id="rId2"/>
            </a:endParaRPr>
          </a:p>
          <a:p>
            <a:r>
              <a:rPr lang="en-US" u="sng" dirty="0">
                <a:hlinkClick r:id="rId2"/>
              </a:rPr>
              <a:t>https://www.blockchain4innovation.it/esperti/blockchain-perche-e-cosi-importante/</a:t>
            </a:r>
          </a:p>
          <a:p>
            <a:r>
              <a:rPr lang="en-US" u="sng" dirty="0">
                <a:hlinkClick r:id="rId2"/>
              </a:rPr>
              <a:t>https://ethereum.org/en/</a:t>
            </a:r>
            <a:endParaRPr lang="it-IT" dirty="0"/>
          </a:p>
          <a:p>
            <a:endParaRPr lang="it-IT" dirty="0"/>
          </a:p>
        </p:txBody>
      </p:sp>
    </p:spTree>
    <p:extLst>
      <p:ext uri="{BB962C8B-B14F-4D97-AF65-F5344CB8AC3E}">
        <p14:creationId xmlns:p14="http://schemas.microsoft.com/office/powerpoint/2010/main" val="414752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587221-636A-40D4-98EA-BD5EE1E09900}"/>
              </a:ext>
            </a:extLst>
          </p:cNvPr>
          <p:cNvSpPr>
            <a:spLocks noGrp="1"/>
          </p:cNvSpPr>
          <p:nvPr>
            <p:ph idx="1"/>
          </p:nvPr>
        </p:nvSpPr>
        <p:spPr>
          <a:xfrm>
            <a:off x="1141413" y="912497"/>
            <a:ext cx="10389687" cy="1799974"/>
          </a:xfrm>
        </p:spPr>
        <p:txBody>
          <a:bodyPr/>
          <a:lstStyle/>
          <a:p>
            <a:pPr marL="0" indent="0">
              <a:buNone/>
            </a:pPr>
            <a:r>
              <a:rPr lang="it-IT" sz="2200" dirty="0"/>
              <a:t>La scritta che è riportata sulle banconote inglesi </a:t>
            </a:r>
            <a:r>
              <a:rPr lang="it-IT" sz="2200" i="1" dirty="0">
                <a:effectLst>
                  <a:outerShdw blurRad="38100" dist="38100" dir="2700000" algn="tl">
                    <a:srgbClr val="000000">
                      <a:alpha val="43137"/>
                    </a:srgbClr>
                  </a:outerShdw>
                </a:effectLst>
              </a:rPr>
              <a:t>I promise to </a:t>
            </a:r>
            <a:r>
              <a:rPr lang="it-IT" sz="2200" i="1" dirty="0" err="1">
                <a:effectLst>
                  <a:outerShdw blurRad="38100" dist="38100" dir="2700000" algn="tl">
                    <a:srgbClr val="000000">
                      <a:alpha val="43137"/>
                    </a:srgbClr>
                  </a:outerShdw>
                </a:effectLst>
              </a:rPr>
              <a:t>pay</a:t>
            </a:r>
            <a:r>
              <a:rPr lang="it-IT" sz="2200" i="1" dirty="0">
                <a:effectLst>
                  <a:outerShdw blurRad="38100" dist="38100" dir="2700000" algn="tl">
                    <a:srgbClr val="000000">
                      <a:alpha val="43137"/>
                    </a:srgbClr>
                  </a:outerShdw>
                </a:effectLst>
              </a:rPr>
              <a:t> the </a:t>
            </a:r>
            <a:r>
              <a:rPr lang="it-IT" sz="2200" i="1" dirty="0" err="1">
                <a:effectLst>
                  <a:outerShdw blurRad="38100" dist="38100" dir="2700000" algn="tl">
                    <a:srgbClr val="000000">
                      <a:alpha val="43137"/>
                    </a:srgbClr>
                  </a:outerShdw>
                </a:effectLst>
              </a:rPr>
              <a:t>bearer</a:t>
            </a:r>
            <a:r>
              <a:rPr lang="it-IT" sz="2200" i="1" dirty="0">
                <a:effectLst>
                  <a:outerShdw blurRad="38100" dist="38100" dir="2700000" algn="tl">
                    <a:srgbClr val="000000">
                      <a:alpha val="43137"/>
                    </a:srgbClr>
                  </a:outerShdw>
                </a:effectLst>
              </a:rPr>
              <a:t> on demand the sum of 50 Pounds</a:t>
            </a:r>
            <a:r>
              <a:rPr lang="it-IT" sz="2200" i="1" dirty="0"/>
              <a:t>, </a:t>
            </a:r>
            <a:r>
              <a:rPr lang="it-IT" sz="2200" dirty="0"/>
              <a:t>significa Prometto di pagare al portatore una somma di 50 sterline. </a:t>
            </a:r>
          </a:p>
          <a:p>
            <a:endParaRPr lang="it-IT" dirty="0"/>
          </a:p>
        </p:txBody>
      </p:sp>
      <p:sp>
        <p:nvSpPr>
          <p:cNvPr id="4" name="Titolo 1">
            <a:extLst>
              <a:ext uri="{FF2B5EF4-FFF2-40B4-BE49-F238E27FC236}">
                <a16:creationId xmlns:a16="http://schemas.microsoft.com/office/drawing/2014/main" id="{CFBF31FF-A2EB-44F5-88DF-468D22D03E30}"/>
              </a:ext>
            </a:extLst>
          </p:cNvPr>
          <p:cNvSpPr>
            <a:spLocks noGrp="1"/>
          </p:cNvSpPr>
          <p:nvPr>
            <p:ph type="title"/>
          </p:nvPr>
        </p:nvSpPr>
        <p:spPr>
          <a:xfrm>
            <a:off x="1141413" y="619126"/>
            <a:ext cx="9906000" cy="808622"/>
          </a:xfrm>
        </p:spPr>
        <p:txBody>
          <a:bodyPr>
            <a:normAutofit fontScale="90000"/>
          </a:bodyPr>
          <a:lstStyle/>
          <a:p>
            <a:r>
              <a:rPr lang="en-US" b="1" dirty="0"/>
              <a:t>Moneta fiat</a:t>
            </a:r>
            <a:br>
              <a:rPr lang="it-IT" b="1" dirty="0"/>
            </a:br>
            <a:endParaRPr lang="it-IT" dirty="0"/>
          </a:p>
        </p:txBody>
      </p:sp>
      <p:pic>
        <p:nvPicPr>
          <p:cNvPr id="5" name="image9.png">
            <a:extLst>
              <a:ext uri="{FF2B5EF4-FFF2-40B4-BE49-F238E27FC236}">
                <a16:creationId xmlns:a16="http://schemas.microsoft.com/office/drawing/2014/main" id="{7FB51EE3-9BBE-4858-9063-3704E98C7E9A}"/>
              </a:ext>
            </a:extLst>
          </p:cNvPr>
          <p:cNvPicPr/>
          <p:nvPr/>
        </p:nvPicPr>
        <p:blipFill>
          <a:blip r:embed="rId2"/>
          <a:srcRect/>
          <a:stretch>
            <a:fillRect/>
          </a:stretch>
        </p:blipFill>
        <p:spPr>
          <a:xfrm>
            <a:off x="6459459" y="1964881"/>
            <a:ext cx="4994860" cy="1256799"/>
          </a:xfrm>
          <a:prstGeom prst="rect">
            <a:avLst/>
          </a:prstGeom>
          <a:ln/>
        </p:spPr>
      </p:pic>
      <p:sp>
        <p:nvSpPr>
          <p:cNvPr id="6" name="Rettangolo 5">
            <a:extLst>
              <a:ext uri="{FF2B5EF4-FFF2-40B4-BE49-F238E27FC236}">
                <a16:creationId xmlns:a16="http://schemas.microsoft.com/office/drawing/2014/main" id="{C0F1F2B7-E671-4022-8A5D-7078FD871DB9}"/>
              </a:ext>
            </a:extLst>
          </p:cNvPr>
          <p:cNvSpPr/>
          <p:nvPr/>
        </p:nvSpPr>
        <p:spPr>
          <a:xfrm>
            <a:off x="1141413" y="1812484"/>
            <a:ext cx="4720711" cy="4832092"/>
          </a:xfrm>
          <a:prstGeom prst="rect">
            <a:avLst/>
          </a:prstGeom>
        </p:spPr>
        <p:txBody>
          <a:bodyPr wrap="square">
            <a:spAutoFit/>
          </a:bodyPr>
          <a:lstStyle/>
          <a:p>
            <a:r>
              <a:rPr lang="it-IT" sz="2200" dirty="0"/>
              <a:t>Questa frase potrebbe sembrare che esiste un corrispettivo collaterale in oro,  che garantisce questi 50 sterline, questo implica che per ogni banconota consegnata potremo riscattare un corrispettivo in oro. </a:t>
            </a:r>
          </a:p>
          <a:p>
            <a:r>
              <a:rPr lang="it-IT" sz="2200" dirty="0"/>
              <a:t>Questo corrispettivo tra le monete e l’oro non esiste, questa corrispondenza, che prende il nome di Gold Standard, è stata abolita dal governo degli USA, durante la guerra in Vietnam, che a causa di una difficoltà finanziaria e non fu gli fu più possibile gestire una associazione tra le monete e l’oro</a:t>
            </a:r>
            <a:endParaRPr kumimoji="0" lang="it-IT"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B1D13E81-EF32-4546-88F6-E42A6F26EE7F}"/>
              </a:ext>
            </a:extLst>
          </p:cNvPr>
          <p:cNvSpPr/>
          <p:nvPr/>
        </p:nvSpPr>
        <p:spPr>
          <a:xfrm>
            <a:off x="6329878" y="3612458"/>
            <a:ext cx="5185289" cy="2792816"/>
          </a:xfrm>
          <a:prstGeom prst="rect">
            <a:avLst/>
          </a:prstGeom>
        </p:spPr>
        <p:txBody>
          <a:bodyPr wrap="square">
            <a:spAutoFit/>
          </a:bodyPr>
          <a:lstStyle/>
          <a:p>
            <a:pPr>
              <a:lnSpc>
                <a:spcPct val="115000"/>
              </a:lnSpc>
              <a:spcAft>
                <a:spcPts val="0"/>
              </a:spcAft>
            </a:pPr>
            <a:r>
              <a:rPr lang="it-IT" sz="2200" dirty="0"/>
              <a:t>La creazione del denaro è a carico delle banche convenzionali, ed avviene quando viene erogato un prestito, la somma richiesta viene creata dal nulla. Ci sono dei limiti e dei criteri ma in parole povere per fronteggiare un nuovo debito, viene creata della moneta circolante. </a:t>
            </a:r>
          </a:p>
        </p:txBody>
      </p:sp>
    </p:spTree>
    <p:extLst>
      <p:ext uri="{BB962C8B-B14F-4D97-AF65-F5344CB8AC3E}">
        <p14:creationId xmlns:p14="http://schemas.microsoft.com/office/powerpoint/2010/main" val="127666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648F2B4-F4AE-4FC7-8007-B321BA7B4A72}"/>
              </a:ext>
            </a:extLst>
          </p:cNvPr>
          <p:cNvSpPr/>
          <p:nvPr/>
        </p:nvSpPr>
        <p:spPr>
          <a:xfrm>
            <a:off x="962527" y="142590"/>
            <a:ext cx="10315073" cy="2068323"/>
          </a:xfrm>
          <a:prstGeom prst="rect">
            <a:avLst/>
          </a:prstGeom>
        </p:spPr>
        <p:txBody>
          <a:bodyPr wrap="square">
            <a:spAutoFit/>
          </a:bodyPr>
          <a:lstStyle/>
          <a:p>
            <a:r>
              <a:rPr lang="it-IT" sz="2100" dirty="0"/>
              <a:t>In questo modo la presenza di moneta circolante è correlata all’economia che cresce. Il ruolo della BCE è quello di controllare il costo del denaro ed in tasso di interesse. Questo implica che per abbassare il tasso di interesse e facilitare l’economia si dovrebbe creare più denaro. Ma esso non può essere abbassato più di un certo limite, quindi per abbattere questo problema verranno acquistati titoli di stato per creare nuova moneta.</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16.png">
            <a:extLst>
              <a:ext uri="{FF2B5EF4-FFF2-40B4-BE49-F238E27FC236}">
                <a16:creationId xmlns:a16="http://schemas.microsoft.com/office/drawing/2014/main" id="{B038EC7F-96FE-4615-8D37-45AAE6381D8A}"/>
              </a:ext>
            </a:extLst>
          </p:cNvPr>
          <p:cNvPicPr/>
          <p:nvPr/>
        </p:nvPicPr>
        <p:blipFill>
          <a:blip r:embed="rId2"/>
          <a:srcRect/>
          <a:stretch>
            <a:fillRect/>
          </a:stretch>
        </p:blipFill>
        <p:spPr>
          <a:xfrm>
            <a:off x="4839228" y="1896421"/>
            <a:ext cx="5730875" cy="2997200"/>
          </a:xfrm>
          <a:prstGeom prst="rect">
            <a:avLst/>
          </a:prstGeom>
          <a:ln/>
        </p:spPr>
      </p:pic>
      <p:sp>
        <p:nvSpPr>
          <p:cNvPr id="6" name="Rettangolo 5">
            <a:extLst>
              <a:ext uri="{FF2B5EF4-FFF2-40B4-BE49-F238E27FC236}">
                <a16:creationId xmlns:a16="http://schemas.microsoft.com/office/drawing/2014/main" id="{9E319FEF-6EE3-4C8A-8632-3256D594F255}"/>
              </a:ext>
            </a:extLst>
          </p:cNvPr>
          <p:cNvSpPr/>
          <p:nvPr/>
        </p:nvSpPr>
        <p:spPr>
          <a:xfrm>
            <a:off x="962527" y="4961579"/>
            <a:ext cx="10636805" cy="2254400"/>
          </a:xfrm>
          <a:prstGeom prst="rect">
            <a:avLst/>
          </a:prstGeom>
        </p:spPr>
        <p:txBody>
          <a:bodyPr wrap="square">
            <a:spAutoFit/>
          </a:bodyPr>
          <a:lstStyle/>
          <a:p>
            <a:pPr defTabSz="457200">
              <a:lnSpc>
                <a:spcPct val="107000"/>
              </a:lnSpc>
              <a:spcAft>
                <a:spcPts val="800"/>
              </a:spcAft>
              <a:defRPr/>
            </a:pPr>
            <a:r>
              <a:rPr lang="it-IT" sz="2100" dirty="0"/>
              <a:t>Analizzando una banconota ci accorgiamo che ci vuole tanto lavoro per crearla che la rendono difficilmente falsificabile così l’oggetto derivato è prontamente verificabile. Questo è quello che succede con le banconote, possiamo immediatamente riconoscere una banconota con uno sguardo, mentre costruirla è un procedimento che richiede tanto lavoro, infatti essa è dotata di ologrammi, filigrane e scritte che la rendono inconfondibile ed affidabile. </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it-IT" sz="2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D74C4765-65DA-478B-8A3A-C568BBF1CC55}"/>
              </a:ext>
            </a:extLst>
          </p:cNvPr>
          <p:cNvSpPr/>
          <p:nvPr/>
        </p:nvSpPr>
        <p:spPr>
          <a:xfrm>
            <a:off x="962527" y="2525404"/>
            <a:ext cx="2716462" cy="1906612"/>
          </a:xfrm>
          <a:prstGeom prst="rect">
            <a:avLst/>
          </a:prstGeom>
        </p:spPr>
        <p:txBody>
          <a:bodyPr wrap="square">
            <a:spAutoFit/>
          </a:bodyPr>
          <a:lstStyle/>
          <a:p>
            <a:pPr defTabSz="457200">
              <a:lnSpc>
                <a:spcPct val="107000"/>
              </a:lnSpc>
              <a:spcAft>
                <a:spcPts val="800"/>
              </a:spcAft>
              <a:defRPr/>
            </a:pPr>
            <a:r>
              <a:rPr lang="it-IT" sz="2100" dirty="0"/>
              <a:t>Esempi più comuni di moneta Fiat sono la Sterlina inglese, l’Euro e il Dollaro americano. </a:t>
            </a:r>
          </a:p>
          <a:p>
            <a:pPr lvl="0" defTabSz="457200">
              <a:lnSpc>
                <a:spcPct val="107000"/>
              </a:lnSpc>
              <a:spcAft>
                <a:spcPts val="800"/>
              </a:spcAft>
              <a:defRPr/>
            </a:pPr>
            <a:endParaRPr lang="it-IT" sz="2100" dirty="0">
              <a:solidFill>
                <a:prstClr val="white"/>
              </a:solidFill>
            </a:endParaRPr>
          </a:p>
        </p:txBody>
      </p:sp>
    </p:spTree>
    <p:extLst>
      <p:ext uri="{BB962C8B-B14F-4D97-AF65-F5344CB8AC3E}">
        <p14:creationId xmlns:p14="http://schemas.microsoft.com/office/powerpoint/2010/main" val="408593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CFBDCD-30A7-424C-8ECE-7AC425196758}"/>
              </a:ext>
            </a:extLst>
          </p:cNvPr>
          <p:cNvSpPr>
            <a:spLocks noGrp="1"/>
          </p:cNvSpPr>
          <p:nvPr>
            <p:ph type="title"/>
          </p:nvPr>
        </p:nvSpPr>
        <p:spPr>
          <a:xfrm>
            <a:off x="1141413" y="618518"/>
            <a:ext cx="9905998" cy="985693"/>
          </a:xfrm>
        </p:spPr>
        <p:txBody>
          <a:bodyPr/>
          <a:lstStyle/>
          <a:p>
            <a:r>
              <a:rPr lang="en-GB" dirty="0"/>
              <a:t>Proof</a:t>
            </a:r>
            <a:r>
              <a:rPr lang="it-IT" dirty="0"/>
              <a:t> of work</a:t>
            </a:r>
          </a:p>
        </p:txBody>
      </p:sp>
      <p:sp>
        <p:nvSpPr>
          <p:cNvPr id="4" name="Rettangolo 3">
            <a:extLst>
              <a:ext uri="{FF2B5EF4-FFF2-40B4-BE49-F238E27FC236}">
                <a16:creationId xmlns:a16="http://schemas.microsoft.com/office/drawing/2014/main" id="{5A0BC910-B65A-4AB1-93CE-FE1E7C7814B0}"/>
              </a:ext>
            </a:extLst>
          </p:cNvPr>
          <p:cNvSpPr/>
          <p:nvPr/>
        </p:nvSpPr>
        <p:spPr>
          <a:xfrm>
            <a:off x="5515811" y="1299668"/>
            <a:ext cx="6096000" cy="4939814"/>
          </a:xfrm>
          <a:prstGeom prst="rect">
            <a:avLst/>
          </a:prstGeom>
        </p:spPr>
        <p:txBody>
          <a:bodyPr>
            <a:spAutoFit/>
          </a:bodyPr>
          <a:lstStyle/>
          <a:p>
            <a:r>
              <a:rPr lang="it-IT" sz="2100" dirty="0"/>
              <a:t>Tornando alla prova di lavoro, un esempio di applicazione della prova di lavoro è il protocollo </a:t>
            </a:r>
            <a:r>
              <a:rPr lang="it-IT" sz="2100" dirty="0" err="1"/>
              <a:t>Hashcash</a:t>
            </a:r>
            <a:r>
              <a:rPr lang="it-IT" sz="2100" dirty="0"/>
              <a:t> (</a:t>
            </a:r>
            <a:r>
              <a:rPr lang="it-IT" sz="2100" u="sng" dirty="0">
                <a:hlinkClick r:id="rId2"/>
              </a:rPr>
              <a:t>https://it.wikipedia.org/wiki/Hashcash</a:t>
            </a:r>
            <a:r>
              <a:rPr lang="it-IT" sz="2100" dirty="0"/>
              <a:t>) utilizzato nella posta elettronica per contrastare lo spam. </a:t>
            </a:r>
          </a:p>
          <a:p>
            <a:r>
              <a:rPr lang="it-IT" sz="2100" dirty="0"/>
              <a:t>Gli spammers utilizzano delle email preconfezionate che contengono pubblicità. Spedire delle email di fatto non costa niente, quindi spedire un messaggio o spedirne un milione ha di fatto lo stesso costo.</a:t>
            </a:r>
          </a:p>
          <a:p>
            <a:r>
              <a:rPr lang="it-IT" sz="2100" dirty="0"/>
              <a:t> </a:t>
            </a:r>
          </a:p>
          <a:p>
            <a:r>
              <a:rPr lang="it-IT" sz="2100" dirty="0"/>
              <a:t>Un messaggio comune di posta elettronica è composto dal campo TO che specifica il destinatario, il campo FROM che identifica il mittente, il subject che identifica l’oggetto del messaggio ed il body che contiene il testo del messaggio.</a:t>
            </a:r>
          </a:p>
        </p:txBody>
      </p:sp>
      <p:pic>
        <p:nvPicPr>
          <p:cNvPr id="5" name="image13.png">
            <a:extLst>
              <a:ext uri="{FF2B5EF4-FFF2-40B4-BE49-F238E27FC236}">
                <a16:creationId xmlns:a16="http://schemas.microsoft.com/office/drawing/2014/main" id="{F58B7214-DF0F-48A7-B19D-2C36709186EF}"/>
              </a:ext>
            </a:extLst>
          </p:cNvPr>
          <p:cNvPicPr/>
          <p:nvPr/>
        </p:nvPicPr>
        <p:blipFill>
          <a:blip r:embed="rId3"/>
          <a:srcRect/>
          <a:stretch>
            <a:fillRect/>
          </a:stretch>
        </p:blipFill>
        <p:spPr>
          <a:xfrm>
            <a:off x="846136" y="1226895"/>
            <a:ext cx="4105275" cy="5283200"/>
          </a:xfrm>
          <a:prstGeom prst="rect">
            <a:avLst/>
          </a:prstGeom>
          <a:ln/>
        </p:spPr>
      </p:pic>
    </p:spTree>
    <p:extLst>
      <p:ext uri="{BB962C8B-B14F-4D97-AF65-F5344CB8AC3E}">
        <p14:creationId xmlns:p14="http://schemas.microsoft.com/office/powerpoint/2010/main" val="81808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1170058-3E30-4EBB-A48C-2B1D4CF28724}"/>
              </a:ext>
            </a:extLst>
          </p:cNvPr>
          <p:cNvSpPr/>
          <p:nvPr/>
        </p:nvSpPr>
        <p:spPr>
          <a:xfrm>
            <a:off x="1435769" y="354598"/>
            <a:ext cx="6096000" cy="2862322"/>
          </a:xfrm>
          <a:prstGeom prst="rect">
            <a:avLst/>
          </a:prstGeom>
        </p:spPr>
        <p:txBody>
          <a:bodyPr>
            <a:spAutoFit/>
          </a:bodyPr>
          <a:lstStyle/>
          <a:p>
            <a:r>
              <a:rPr lang="it-IT" sz="2000" dirty="0"/>
              <a:t>Il protocollo </a:t>
            </a:r>
            <a:r>
              <a:rPr lang="it-IT" sz="2000" dirty="0" err="1"/>
              <a:t>hashcash</a:t>
            </a:r>
            <a:r>
              <a:rPr lang="it-IT" sz="2000" dirty="0"/>
              <a:t> aggiunge altri campi all’email. Un campo POW ed un campo RANDOM. Il contenuto del messaggio composto da TO, FROM, SUBJECT e BODY costituiscono un documento digitale, quindi una stringa di bit, a questa stringa si può aggiungere un elemento casuale (RANDOM), di tutto l’insieme si applica una funzione </a:t>
            </a:r>
            <a:r>
              <a:rPr lang="it-IT" sz="2000" dirty="0" err="1"/>
              <a:t>Hash</a:t>
            </a:r>
            <a:r>
              <a:rPr lang="it-IT" sz="2000" dirty="0"/>
              <a:t> ad esempio SHA-256 per ottenere una stringa che rappresenta </a:t>
            </a:r>
            <a:r>
              <a:rPr lang="it-IT" sz="2000" dirty="0" err="1"/>
              <a:t>hash</a:t>
            </a:r>
            <a:r>
              <a:rPr lang="it-IT" sz="2000" dirty="0"/>
              <a:t> del nostro messaggio e della quantità casuale, che andrà scritto sul campo POW. </a:t>
            </a:r>
          </a:p>
        </p:txBody>
      </p:sp>
      <p:pic>
        <p:nvPicPr>
          <p:cNvPr id="3" name="image15.png">
            <a:extLst>
              <a:ext uri="{FF2B5EF4-FFF2-40B4-BE49-F238E27FC236}">
                <a16:creationId xmlns:a16="http://schemas.microsoft.com/office/drawing/2014/main" id="{E8CAB1EA-EE88-448B-90FE-314CB13FB407}"/>
              </a:ext>
            </a:extLst>
          </p:cNvPr>
          <p:cNvPicPr/>
          <p:nvPr/>
        </p:nvPicPr>
        <p:blipFill>
          <a:blip r:embed="rId2"/>
          <a:srcRect/>
          <a:stretch>
            <a:fillRect/>
          </a:stretch>
        </p:blipFill>
        <p:spPr>
          <a:xfrm>
            <a:off x="7587916" y="354598"/>
            <a:ext cx="4105275" cy="5346700"/>
          </a:xfrm>
          <a:prstGeom prst="rect">
            <a:avLst/>
          </a:prstGeom>
          <a:ln/>
        </p:spPr>
      </p:pic>
      <p:sp>
        <p:nvSpPr>
          <p:cNvPr id="4" name="Rettangolo 3">
            <a:extLst>
              <a:ext uri="{FF2B5EF4-FFF2-40B4-BE49-F238E27FC236}">
                <a16:creationId xmlns:a16="http://schemas.microsoft.com/office/drawing/2014/main" id="{4AADD2BD-2703-4FAC-944B-40AFE63E0BC7}"/>
              </a:ext>
            </a:extLst>
          </p:cNvPr>
          <p:cNvSpPr/>
          <p:nvPr/>
        </p:nvSpPr>
        <p:spPr>
          <a:xfrm>
            <a:off x="1379621" y="4088564"/>
            <a:ext cx="6096000" cy="2246769"/>
          </a:xfrm>
          <a:prstGeom prst="rect">
            <a:avLst/>
          </a:prstGeom>
        </p:spPr>
        <p:txBody>
          <a:bodyPr>
            <a:spAutoFit/>
          </a:bodyPr>
          <a:lstStyle/>
          <a:p>
            <a:r>
              <a:rPr lang="it-IT" sz="2000" dirty="0"/>
              <a:t>L'obiettivo della prova di lavoro è quello di ottenere un POW che inizia con un certo numero di zeri ad esempio 5. Più sarà ampio il numero di zeri richiesto maggiore sarà il lavoro ed il numero di tentati per ottenerli. Tutti i tentativi differiscono solo dal campo RANDOM che varierà finché POW non rispetta la condizione scelta. Questa iterazione richiede del tempo.</a:t>
            </a:r>
          </a:p>
        </p:txBody>
      </p:sp>
    </p:spTree>
    <p:extLst>
      <p:ext uri="{BB962C8B-B14F-4D97-AF65-F5344CB8AC3E}">
        <p14:creationId xmlns:p14="http://schemas.microsoft.com/office/powerpoint/2010/main" val="289464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BAB389A-6622-4A47-9DA6-59FB220A24D3}"/>
              </a:ext>
            </a:extLst>
          </p:cNvPr>
          <p:cNvSpPr/>
          <p:nvPr/>
        </p:nvSpPr>
        <p:spPr>
          <a:xfrm>
            <a:off x="1090862" y="457200"/>
            <a:ext cx="10389937" cy="1446550"/>
          </a:xfrm>
          <a:prstGeom prst="rect">
            <a:avLst/>
          </a:prstGeom>
        </p:spPr>
        <p:txBody>
          <a:bodyPr wrap="square">
            <a:spAutoFit/>
          </a:bodyPr>
          <a:lstStyle/>
          <a:p>
            <a:r>
              <a:rPr lang="it-IT" sz="2200" dirty="0"/>
              <a:t>Se consideriamo due messaggi con from, subject e body uguale ma con to diversi, quindi lo stesso messaggio ma con destinatari diversi, per ottenere un POW valida dovrò fare un numero di iterazioni per ogni diverso destinatario. Di conseguenza, spedire molti messaggi diventa molto oneroso.</a:t>
            </a:r>
          </a:p>
        </p:txBody>
      </p:sp>
      <p:pic>
        <p:nvPicPr>
          <p:cNvPr id="3" name="image6.png">
            <a:extLst>
              <a:ext uri="{FF2B5EF4-FFF2-40B4-BE49-F238E27FC236}">
                <a16:creationId xmlns:a16="http://schemas.microsoft.com/office/drawing/2014/main" id="{883A4DFD-7705-49B7-B63A-E41EAB369B9A}"/>
              </a:ext>
            </a:extLst>
          </p:cNvPr>
          <p:cNvPicPr/>
          <p:nvPr/>
        </p:nvPicPr>
        <p:blipFill>
          <a:blip r:embed="rId2"/>
          <a:srcRect/>
          <a:stretch>
            <a:fillRect/>
          </a:stretch>
        </p:blipFill>
        <p:spPr>
          <a:xfrm>
            <a:off x="1979278" y="2023626"/>
            <a:ext cx="7549733" cy="4529556"/>
          </a:xfrm>
          <a:prstGeom prst="rect">
            <a:avLst/>
          </a:prstGeom>
          <a:ln/>
        </p:spPr>
      </p:pic>
    </p:spTree>
    <p:extLst>
      <p:ext uri="{BB962C8B-B14F-4D97-AF65-F5344CB8AC3E}">
        <p14:creationId xmlns:p14="http://schemas.microsoft.com/office/powerpoint/2010/main" val="310595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5345BF9-0DE7-4F49-9382-43823624FC0E}"/>
              </a:ext>
            </a:extLst>
          </p:cNvPr>
          <p:cNvSpPr/>
          <p:nvPr/>
        </p:nvSpPr>
        <p:spPr>
          <a:xfrm>
            <a:off x="914401" y="682543"/>
            <a:ext cx="10940715" cy="2156231"/>
          </a:xfrm>
          <a:prstGeom prst="rect">
            <a:avLst/>
          </a:prstGeom>
        </p:spPr>
        <p:txBody>
          <a:bodyPr wrap="square">
            <a:spAutoFit/>
          </a:bodyPr>
          <a:lstStyle/>
          <a:p>
            <a:pPr defTabSz="457200">
              <a:lnSpc>
                <a:spcPct val="107000"/>
              </a:lnSpc>
              <a:spcAft>
                <a:spcPts val="800"/>
              </a:spcAft>
              <a:defRPr/>
            </a:pPr>
            <a:r>
              <a:rPr lang="it-IT" sz="2000" dirty="0"/>
              <a:t>Nella blockchain il concetto è lo stesso. Un blocco è un documento digitale che contiene documenti digitali più piccoli che sono le transazioni e infine conterrà la </a:t>
            </a:r>
            <a:r>
              <a:rPr lang="it-IT" sz="2000" dirty="0" err="1"/>
              <a:t>proof</a:t>
            </a:r>
            <a:r>
              <a:rPr lang="it-IT" sz="2000" dirty="0"/>
              <a:t> of work che corrisponde all’identificativo stesso del blocco ed avrà la caratteristica di iniziare con un certo numero di zeri. Questo procedimento assicura che chi ha generato il blocco avrà effettuato un numero di iterazioni per trovare un </a:t>
            </a:r>
            <a:r>
              <a:rPr lang="it-IT" sz="2000" dirty="0" err="1"/>
              <a:t>hash</a:t>
            </a:r>
            <a:r>
              <a:rPr lang="it-IT" sz="2000" dirty="0"/>
              <a:t> che rispetti i requisiti richiesti, quindi avrà eseguito una prova di lavoro.</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it-IT"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1.png">
            <a:extLst>
              <a:ext uri="{FF2B5EF4-FFF2-40B4-BE49-F238E27FC236}">
                <a16:creationId xmlns:a16="http://schemas.microsoft.com/office/drawing/2014/main" id="{6B4CB1B4-EAD3-40B0-9190-DDF1B376E944}"/>
              </a:ext>
            </a:extLst>
          </p:cNvPr>
          <p:cNvPicPr/>
          <p:nvPr/>
        </p:nvPicPr>
        <p:blipFill>
          <a:blip r:embed="rId2"/>
          <a:srcRect/>
          <a:stretch>
            <a:fillRect/>
          </a:stretch>
        </p:blipFill>
        <p:spPr>
          <a:xfrm>
            <a:off x="2630906" y="2243548"/>
            <a:ext cx="6502116" cy="4451684"/>
          </a:xfrm>
          <a:prstGeom prst="rect">
            <a:avLst/>
          </a:prstGeom>
          <a:ln/>
        </p:spPr>
      </p:pic>
    </p:spTree>
    <p:extLst>
      <p:ext uri="{BB962C8B-B14F-4D97-AF65-F5344CB8AC3E}">
        <p14:creationId xmlns:p14="http://schemas.microsoft.com/office/powerpoint/2010/main" val="129696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E0FEEF2-AB94-4A02-B0E5-0E768BA1E148}"/>
              </a:ext>
            </a:extLst>
          </p:cNvPr>
          <p:cNvSpPr/>
          <p:nvPr/>
        </p:nvSpPr>
        <p:spPr>
          <a:xfrm>
            <a:off x="1090863" y="1508635"/>
            <a:ext cx="10266948" cy="3477875"/>
          </a:xfrm>
          <a:prstGeom prst="rect">
            <a:avLst/>
          </a:prstGeom>
        </p:spPr>
        <p:txBody>
          <a:bodyPr wrap="square">
            <a:spAutoFit/>
          </a:bodyPr>
          <a:lstStyle/>
          <a:p>
            <a:r>
              <a:rPr lang="it-IT" sz="2200" dirty="0"/>
              <a:t>Se le transazioni venissero inseriti semplicemente senza prova di lavoro si creerebbero delle copie della Blockchain differenti una dall’altra con delle inconsistenze, quindi sarebbe difficile garantire integrità della Blockchain come registro dei pagamenti. Questo sistema portando un rallentamento nell’inserimento dei nuovi blocchi </a:t>
            </a:r>
            <a:r>
              <a:rPr lang="it-IT" sz="2200" b="1" dirty="0">
                <a:effectLst>
                  <a:outerShdw blurRad="38100" dist="38100" dir="2700000" algn="tl">
                    <a:srgbClr val="000000">
                      <a:alpha val="43137"/>
                    </a:srgbClr>
                  </a:outerShdw>
                </a:effectLst>
              </a:rPr>
              <a:t>garantisce l’integrità della blockchain</a:t>
            </a:r>
            <a:r>
              <a:rPr lang="it-IT" sz="2200" dirty="0"/>
              <a:t>. Incentivo alla costruzione dei blocchi e all’inserimento nella blockchain e dato dalla creazione di nuovi bitcoin che va al </a:t>
            </a:r>
            <a:r>
              <a:rPr lang="it-IT" sz="2400" b="1" dirty="0" err="1">
                <a:effectLst>
                  <a:outerShdw blurRad="38100" dist="38100" dir="2700000" algn="tl">
                    <a:srgbClr val="000000">
                      <a:alpha val="43137"/>
                    </a:srgbClr>
                  </a:outerShdw>
                </a:effectLst>
              </a:rPr>
              <a:t>miner</a:t>
            </a:r>
            <a:r>
              <a:rPr lang="it-IT" sz="2200" dirty="0"/>
              <a:t> che esegue più velocemente il lavoro.  </a:t>
            </a:r>
          </a:p>
          <a:p>
            <a:r>
              <a:rPr lang="it-IT" sz="2200" dirty="0"/>
              <a:t> </a:t>
            </a:r>
          </a:p>
          <a:p>
            <a:r>
              <a:rPr lang="it-IT" sz="2200" dirty="0"/>
              <a:t>Tramite Il protocollo di consenso l’insieme dei nodi stabiliscono che effettivamente il blocco è valido e quindi merita di essere inserito nella blockchain. </a:t>
            </a:r>
          </a:p>
        </p:txBody>
      </p:sp>
    </p:spTree>
    <p:extLst>
      <p:ext uri="{BB962C8B-B14F-4D97-AF65-F5344CB8AC3E}">
        <p14:creationId xmlns:p14="http://schemas.microsoft.com/office/powerpoint/2010/main" val="287006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14678B-BBAC-4C82-BDA7-3F398681DB08}"/>
              </a:ext>
            </a:extLst>
          </p:cNvPr>
          <p:cNvSpPr>
            <a:spLocks noGrp="1"/>
          </p:cNvSpPr>
          <p:nvPr>
            <p:ph type="title"/>
          </p:nvPr>
        </p:nvSpPr>
        <p:spPr>
          <a:xfrm>
            <a:off x="2136023" y="355482"/>
            <a:ext cx="4954587" cy="1001735"/>
          </a:xfrm>
        </p:spPr>
        <p:txBody>
          <a:bodyPr>
            <a:normAutofit fontScale="90000"/>
          </a:bodyPr>
          <a:lstStyle/>
          <a:p>
            <a:r>
              <a:rPr lang="en-US" sz="4400" b="1" dirty="0"/>
              <a:t>Ethereum</a:t>
            </a:r>
            <a:br>
              <a:rPr lang="it-IT" b="1" dirty="0"/>
            </a:br>
            <a:endParaRPr lang="it-IT" dirty="0"/>
          </a:p>
        </p:txBody>
      </p:sp>
      <p:sp>
        <p:nvSpPr>
          <p:cNvPr id="3" name="Rettangolo 2">
            <a:extLst>
              <a:ext uri="{FF2B5EF4-FFF2-40B4-BE49-F238E27FC236}">
                <a16:creationId xmlns:a16="http://schemas.microsoft.com/office/drawing/2014/main" id="{9FB531F6-03D3-49DA-8BBF-AE7C201276C3}"/>
              </a:ext>
            </a:extLst>
          </p:cNvPr>
          <p:cNvSpPr/>
          <p:nvPr/>
        </p:nvSpPr>
        <p:spPr>
          <a:xfrm>
            <a:off x="770021" y="1279806"/>
            <a:ext cx="11181347" cy="5324535"/>
          </a:xfrm>
          <a:prstGeom prst="rect">
            <a:avLst/>
          </a:prstGeom>
        </p:spPr>
        <p:txBody>
          <a:bodyPr wrap="square">
            <a:spAutoFit/>
          </a:bodyPr>
          <a:lstStyle/>
          <a:p>
            <a:pPr algn="just"/>
            <a:r>
              <a:rPr lang="it-IT" sz="2000" dirty="0" err="1"/>
              <a:t>Ethereum</a:t>
            </a:r>
            <a:r>
              <a:rPr lang="it-IT" sz="2000" dirty="0"/>
              <a:t> (</a:t>
            </a:r>
            <a:r>
              <a:rPr lang="it-IT" sz="2000" u="sng" dirty="0">
                <a:hlinkClick r:id="rId2"/>
              </a:rPr>
              <a:t>https://ethereum.org/</a:t>
            </a:r>
            <a:r>
              <a:rPr lang="it-IT" sz="2000" dirty="0"/>
              <a:t>) è una particolare Blockchain, un ecosistema che serve a creare applicazioni decentralizzate </a:t>
            </a:r>
            <a:r>
              <a:rPr lang="it-IT" sz="2000" dirty="0" err="1"/>
              <a:t>DAPPs</a:t>
            </a:r>
            <a:r>
              <a:rPr lang="it-IT" sz="2000" dirty="0"/>
              <a:t>, a differenza di Bitcoin che ha come scopo di creare un ambiente per eseguire transazioni con monete digitali senza aver bisogno di intermediari. Quindi Bitcoin ha aperto il mondo alla tecnologia blockchain, ma </a:t>
            </a:r>
            <a:r>
              <a:rPr lang="it-IT" sz="2000" dirty="0" err="1"/>
              <a:t>Ethereum</a:t>
            </a:r>
            <a:r>
              <a:rPr lang="it-IT" sz="2000" dirty="0"/>
              <a:t> ha come proposito quello di creare applicazioni in un unico grande computer condiviso tra tutti i nodi presenti nel mondo. In </a:t>
            </a:r>
            <a:r>
              <a:rPr lang="it-IT" sz="2000" dirty="0" err="1"/>
              <a:t>Ethereum</a:t>
            </a:r>
            <a:r>
              <a:rPr lang="it-IT" sz="2000" dirty="0"/>
              <a:t> è possibile creare una nostra </a:t>
            </a:r>
            <a:r>
              <a:rPr lang="it-IT" sz="2000" dirty="0" err="1"/>
              <a:t>criptovaluta</a:t>
            </a:r>
            <a:r>
              <a:rPr lang="it-IT" sz="2000" dirty="0"/>
              <a:t> oppure dei giochi che utilizzano i dati di </a:t>
            </a:r>
            <a:r>
              <a:rPr lang="it-IT" sz="2000" dirty="0" err="1"/>
              <a:t>Ethereum</a:t>
            </a:r>
            <a:r>
              <a:rPr lang="it-IT" sz="2000" dirty="0"/>
              <a:t> e dei contratti intelligenti che regolano lo scambio di transazioni sulla base di criteri definiti all’interno del contratto. Tutto questo avviene grazie all’utilizzo di </a:t>
            </a:r>
            <a:r>
              <a:rPr lang="it-IT" sz="2000" dirty="0" err="1"/>
              <a:t>Solidity</a:t>
            </a:r>
            <a:r>
              <a:rPr lang="it-IT" sz="2000" dirty="0"/>
              <a:t>, un linguaggio di programmazione per la creazione di contratti intelligenti. Le possibilità che si aprono utilizzando </a:t>
            </a:r>
            <a:r>
              <a:rPr lang="it-IT" sz="2000" dirty="0" err="1"/>
              <a:t>Solidity</a:t>
            </a:r>
            <a:r>
              <a:rPr lang="it-IT" sz="2000" dirty="0"/>
              <a:t> sono enormi e stanno cominciando a diffondersi in tutti gli ambiti finanziari, produttivi e di business. Conoscere </a:t>
            </a:r>
            <a:r>
              <a:rPr lang="it-IT" sz="2000" dirty="0" err="1"/>
              <a:t>Solidity</a:t>
            </a:r>
            <a:r>
              <a:rPr lang="it-IT" sz="2000" dirty="0"/>
              <a:t> può dare un vantaggio concreto sotto il profilo professionale.</a:t>
            </a:r>
          </a:p>
          <a:p>
            <a:pPr algn="just"/>
            <a:r>
              <a:rPr lang="it-IT" sz="2000" dirty="0"/>
              <a:t> </a:t>
            </a:r>
          </a:p>
          <a:p>
            <a:pPr algn="just"/>
            <a:r>
              <a:rPr lang="it-IT" sz="2000" dirty="0" err="1"/>
              <a:t>Ethereum</a:t>
            </a:r>
            <a:r>
              <a:rPr lang="it-IT" sz="2000" dirty="0"/>
              <a:t> grazie a </a:t>
            </a:r>
            <a:r>
              <a:rPr lang="it-IT" sz="2000" dirty="0" err="1"/>
              <a:t>Solidity</a:t>
            </a:r>
            <a:r>
              <a:rPr lang="it-IT" sz="2000" dirty="0"/>
              <a:t> da la possibilità di creare delle </a:t>
            </a:r>
            <a:r>
              <a:rPr lang="it-IT" sz="2000" dirty="0" err="1"/>
              <a:t>dAPPs</a:t>
            </a:r>
            <a:r>
              <a:rPr lang="it-IT" sz="2000" dirty="0"/>
              <a:t> cioè Applicazioni Distribuite e Decentralizzate che vengono create direttamente all’interno dell'ecosistema di </a:t>
            </a:r>
            <a:r>
              <a:rPr lang="it-IT" sz="2000" dirty="0" err="1"/>
              <a:t>Ethereum</a:t>
            </a:r>
            <a:r>
              <a:rPr lang="it-IT" sz="2000" dirty="0"/>
              <a:t>, così tutti i partecipanti del network lavorano sulle applicazioni che sono disponibili all’interno del network, ma non possono essere scaricate ed utilizzate in locale ma sono utilizzate in modo condiviso. Questa struttura è considerata come l’applicazione del futuro la Web 3.0, l’internet di </a:t>
            </a:r>
            <a:r>
              <a:rPr lang="it-IT" sz="2000" dirty="0" err="1"/>
              <a:t>Ethereum</a:t>
            </a:r>
            <a:r>
              <a:rPr lang="it-IT" sz="2000" dirty="0"/>
              <a:t> e delle blockchain.</a:t>
            </a:r>
          </a:p>
        </p:txBody>
      </p:sp>
    </p:spTree>
    <p:extLst>
      <p:ext uri="{BB962C8B-B14F-4D97-AF65-F5344CB8AC3E}">
        <p14:creationId xmlns:p14="http://schemas.microsoft.com/office/powerpoint/2010/main" val="2872796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119</TotalTime>
  <Words>2348</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Times New Roman</vt:lpstr>
      <vt:lpstr>Trebuchet MS</vt:lpstr>
      <vt:lpstr>Tw Cen MT</vt:lpstr>
      <vt:lpstr>Wingdings</vt:lpstr>
      <vt:lpstr>Circuito</vt:lpstr>
      <vt:lpstr>Proof of work</vt:lpstr>
      <vt:lpstr>Moneta fiat </vt:lpstr>
      <vt:lpstr>Presentazione standard di PowerPoint</vt:lpstr>
      <vt:lpstr>Proof of work</vt:lpstr>
      <vt:lpstr>Presentazione standard di PowerPoint</vt:lpstr>
      <vt:lpstr>Presentazione standard di PowerPoint</vt:lpstr>
      <vt:lpstr>Presentazione standard di PowerPoint</vt:lpstr>
      <vt:lpstr>Presentazione standard di PowerPoint</vt:lpstr>
      <vt:lpstr>Ethereum </vt:lpstr>
      <vt:lpstr>Ethereum- Criptovalute </vt:lpstr>
      <vt:lpstr>Presentazione standard di PowerPoint</vt:lpstr>
      <vt:lpstr>Presentazione standard di PowerPoint</vt:lpstr>
      <vt:lpstr>I nodi sul Ethereum </vt:lpstr>
      <vt:lpstr>Presentazione standard di PowerPoint</vt:lpstr>
      <vt:lpstr>Account </vt:lpstr>
      <vt:lpstr>Per approfondire: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Fiat currency </dc:title>
  <dc:creator>Beatrice Carbonaro</dc:creator>
  <cp:lastModifiedBy>Beatrice Carbonaro</cp:lastModifiedBy>
  <cp:revision>10</cp:revision>
  <dcterms:created xsi:type="dcterms:W3CDTF">2021-05-26T11:27:04Z</dcterms:created>
  <dcterms:modified xsi:type="dcterms:W3CDTF">2021-05-27T10:13:23Z</dcterms:modified>
</cp:coreProperties>
</file>