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2" r:id="rId4"/>
    <p:sldId id="263" r:id="rId5"/>
    <p:sldId id="264" r:id="rId6"/>
    <p:sldId id="260" r:id="rId7"/>
    <p:sldId id="265"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96CF3E-2687-4C56-AF71-6EFDE07493FE}"/>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078BA06D-34EA-4D41-912D-07AF40B842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962BF63-2847-4253-B762-FADE549E29A5}"/>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5" name="Segnaposto piè di pagina 4">
            <a:extLst>
              <a:ext uri="{FF2B5EF4-FFF2-40B4-BE49-F238E27FC236}">
                <a16:creationId xmlns:a16="http://schemas.microsoft.com/office/drawing/2014/main" id="{ABBD16F5-6C33-4BED-82A1-82B89F58E4F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8297381-5859-4B29-B1F6-C62C0888D034}"/>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3032686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89A924-63A9-4DBD-912E-2A5BF3AED39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7B6EFF9-8EEB-4AFA-9CFD-C1CF6C3E092D}"/>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176DE6-3E9F-4989-8E4E-31C87C961792}"/>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5" name="Segnaposto piè di pagina 4">
            <a:extLst>
              <a:ext uri="{FF2B5EF4-FFF2-40B4-BE49-F238E27FC236}">
                <a16:creationId xmlns:a16="http://schemas.microsoft.com/office/drawing/2014/main" id="{EE5D8D04-C652-47AA-8ED3-43A207C5495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76FABD6-4D1B-411A-9281-CD5593508B0A}"/>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1579411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C70571A-36FD-4A84-80AB-FBAD46CA97A3}"/>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2C71698-6964-4EF1-96C0-65CA78A9055D}"/>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11B3877-9B25-4300-A106-666F15652157}"/>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5" name="Segnaposto piè di pagina 4">
            <a:extLst>
              <a:ext uri="{FF2B5EF4-FFF2-40B4-BE49-F238E27FC236}">
                <a16:creationId xmlns:a16="http://schemas.microsoft.com/office/drawing/2014/main" id="{44622CB3-0561-4294-8A33-56B5865F8F7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B45ABBF-5FB9-48E0-AD98-D253A359D2C0}"/>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3349175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E0B554-AAF5-41C9-819D-A5C52E7BAE8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DDCAFF6-90E7-4841-BFDC-5C6858FDC8B3}"/>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D27C63F-2996-4D76-9B35-7411A00528E8}"/>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5" name="Segnaposto piè di pagina 4">
            <a:extLst>
              <a:ext uri="{FF2B5EF4-FFF2-40B4-BE49-F238E27FC236}">
                <a16:creationId xmlns:a16="http://schemas.microsoft.com/office/drawing/2014/main" id="{C304FAA2-8DE3-4CDA-8CCD-778C4733EA1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2BAE492-28CA-4A97-AD4D-37328AECEAFA}"/>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4183348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28D61E-77B4-480A-8FEE-F037B859638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090F48E-0BC4-4534-AA29-5631AF6FAC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86957290-6EDE-4834-9692-B724E55A70E6}"/>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5" name="Segnaposto piè di pagina 4">
            <a:extLst>
              <a:ext uri="{FF2B5EF4-FFF2-40B4-BE49-F238E27FC236}">
                <a16:creationId xmlns:a16="http://schemas.microsoft.com/office/drawing/2014/main" id="{7816F0C8-5652-4C0F-92A4-51944B5D858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B03FA19-7264-41B6-948D-D65D7E583B59}"/>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1308326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DF0D05-F519-434A-8684-FF7323140B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57D5147-9022-42ED-B88F-22D41D0132DF}"/>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2DCA78A-0BEA-49C0-BD85-7E39050E4058}"/>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3584959-B6D8-4CA6-9874-10D3975EEA8D}"/>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6" name="Segnaposto piè di pagina 5">
            <a:extLst>
              <a:ext uri="{FF2B5EF4-FFF2-40B4-BE49-F238E27FC236}">
                <a16:creationId xmlns:a16="http://schemas.microsoft.com/office/drawing/2014/main" id="{54B4AB05-638A-498E-AE09-22085BB2B75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906B468-A9DE-488B-9989-578AAF4E4359}"/>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244561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148B7F-9144-4FB0-A544-6272B2CFE4E2}"/>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B1D6571-98D1-4B94-88E3-277EE4C89D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537D8CED-C0CB-43CD-ABB3-BC4C1D674784}"/>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3427793A-1B56-447B-892A-11AD82E60C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0C7C6092-9385-4E89-B8A2-02F294D2C630}"/>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61158C10-5941-41AE-AE9F-5AC927651D33}"/>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8" name="Segnaposto piè di pagina 7">
            <a:extLst>
              <a:ext uri="{FF2B5EF4-FFF2-40B4-BE49-F238E27FC236}">
                <a16:creationId xmlns:a16="http://schemas.microsoft.com/office/drawing/2014/main" id="{9E881B28-D3B2-44AA-95D0-E4BFD9C72D1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6E6100E-25B4-4647-8E09-7483E20686E6}"/>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3898083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5F9360-A790-4E2E-A142-E907DDF4D20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3FA0559-3CD0-482C-967A-953C280960FB}"/>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4" name="Segnaposto piè di pagina 3">
            <a:extLst>
              <a:ext uri="{FF2B5EF4-FFF2-40B4-BE49-F238E27FC236}">
                <a16:creationId xmlns:a16="http://schemas.microsoft.com/office/drawing/2014/main" id="{3014241F-F838-4B9B-B242-9EE11072A81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D8FD180-D16F-4A2E-B0B4-377D67E27450}"/>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3421967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61CA81A-1CCF-4FE9-9562-209AD6857A6C}"/>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3" name="Segnaposto piè di pagina 2">
            <a:extLst>
              <a:ext uri="{FF2B5EF4-FFF2-40B4-BE49-F238E27FC236}">
                <a16:creationId xmlns:a16="http://schemas.microsoft.com/office/drawing/2014/main" id="{E4CE39CF-102A-48F1-BC1C-9C9A589B5ACE}"/>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2099A95-7BB1-4CE8-A866-DF6AE3E4C09F}"/>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4052204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13A374-40F1-44A3-BB31-9BEE59B541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6156339-DAE3-4CBB-8D58-22FA59AF4A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9CB204B-075A-4F41-85B3-B816CC0D9F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F3EEB403-5880-4553-87DC-5D480AFA6958}"/>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6" name="Segnaposto piè di pagina 5">
            <a:extLst>
              <a:ext uri="{FF2B5EF4-FFF2-40B4-BE49-F238E27FC236}">
                <a16:creationId xmlns:a16="http://schemas.microsoft.com/office/drawing/2014/main" id="{04B6B319-E6D9-4593-9879-631AF0EFC4C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4618F85-EB6C-4B59-8A78-1872893F3760}"/>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2726443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41C3C3-F92A-454D-BA68-3FBA00E6440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AE8AC83-14F3-46E0-8A95-1A9F8C0F2C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7767D53-40FC-4A3E-A2E0-6BC3BB5A64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6BF66C90-6C6C-4D9F-9AA4-174D3AB7B0A0}"/>
              </a:ext>
            </a:extLst>
          </p:cNvPr>
          <p:cNvSpPr>
            <a:spLocks noGrp="1"/>
          </p:cNvSpPr>
          <p:nvPr>
            <p:ph type="dt" sz="half" idx="10"/>
          </p:nvPr>
        </p:nvSpPr>
        <p:spPr/>
        <p:txBody>
          <a:bodyPr/>
          <a:lstStyle/>
          <a:p>
            <a:fld id="{7499F3FE-360E-4BBB-9004-F925CDC08BE7}" type="datetimeFigureOut">
              <a:rPr lang="it-IT" smtClean="0"/>
              <a:t>24/05/2021</a:t>
            </a:fld>
            <a:endParaRPr lang="it-IT"/>
          </a:p>
        </p:txBody>
      </p:sp>
      <p:sp>
        <p:nvSpPr>
          <p:cNvPr id="6" name="Segnaposto piè di pagina 5">
            <a:extLst>
              <a:ext uri="{FF2B5EF4-FFF2-40B4-BE49-F238E27FC236}">
                <a16:creationId xmlns:a16="http://schemas.microsoft.com/office/drawing/2014/main" id="{7DB33537-E84B-48E1-9C08-ED9B8ACE8E1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B734917-2E32-43A6-9F0C-553BA16524C5}"/>
              </a:ext>
            </a:extLst>
          </p:cNvPr>
          <p:cNvSpPr>
            <a:spLocks noGrp="1"/>
          </p:cNvSpPr>
          <p:nvPr>
            <p:ph type="sldNum" sz="quarter" idx="12"/>
          </p:nvPr>
        </p:nvSpPr>
        <p:spPr/>
        <p:txBody>
          <a:bodyPr/>
          <a:lstStyle/>
          <a:p>
            <a:fld id="{A5EB1A42-0C06-41CD-ACD4-3FB421F35231}" type="slidenum">
              <a:rPr lang="it-IT" smtClean="0"/>
              <a:t>‹N›</a:t>
            </a:fld>
            <a:endParaRPr lang="it-IT"/>
          </a:p>
        </p:txBody>
      </p:sp>
    </p:spTree>
    <p:extLst>
      <p:ext uri="{BB962C8B-B14F-4D97-AF65-F5344CB8AC3E}">
        <p14:creationId xmlns:p14="http://schemas.microsoft.com/office/powerpoint/2010/main" val="854717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0B2C18E-5B77-4D05-923A-A027C85857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05DE08F-6E1A-4D0E-88F6-8A1901AAE6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87A32F1-034F-47DE-8283-A9F54B7494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99F3FE-360E-4BBB-9004-F925CDC08BE7}" type="datetimeFigureOut">
              <a:rPr lang="it-IT" smtClean="0"/>
              <a:t>24/05/2021</a:t>
            </a:fld>
            <a:endParaRPr lang="it-IT"/>
          </a:p>
        </p:txBody>
      </p:sp>
      <p:sp>
        <p:nvSpPr>
          <p:cNvPr id="5" name="Segnaposto piè di pagina 4">
            <a:extLst>
              <a:ext uri="{FF2B5EF4-FFF2-40B4-BE49-F238E27FC236}">
                <a16:creationId xmlns:a16="http://schemas.microsoft.com/office/drawing/2014/main" id="{E2C76538-F9F1-46E9-BCE9-1442502E7C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5C46879-71CA-473D-84F7-05FD606400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EB1A42-0C06-41CD-ACD4-3FB421F35231}" type="slidenum">
              <a:rPr lang="it-IT" smtClean="0"/>
              <a:t>‹N›</a:t>
            </a:fld>
            <a:endParaRPr lang="it-IT"/>
          </a:p>
        </p:txBody>
      </p:sp>
    </p:spTree>
    <p:extLst>
      <p:ext uri="{BB962C8B-B14F-4D97-AF65-F5344CB8AC3E}">
        <p14:creationId xmlns:p14="http://schemas.microsoft.com/office/powerpoint/2010/main" val="2266251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6000"/>
            <a:lum/>
          </a:blip>
          <a:srcRect/>
          <a:tile tx="0" ty="0" sx="100000" sy="100000" flip="none" algn="tl"/>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3650B9-8A96-47CA-8C04-8E0F76EBF271}"/>
              </a:ext>
            </a:extLst>
          </p:cNvPr>
          <p:cNvSpPr>
            <a:spLocks noGrp="1"/>
          </p:cNvSpPr>
          <p:nvPr>
            <p:ph type="ctrTitle"/>
          </p:nvPr>
        </p:nvSpPr>
        <p:spPr/>
        <p:txBody>
          <a:bodyPr>
            <a:normAutofit fontScale="90000"/>
          </a:bodyPr>
          <a:lstStyle/>
          <a:p>
            <a:r>
              <a:rPr lang="it-IT" dirty="0">
                <a:ln w="0"/>
                <a:solidFill>
                  <a:schemeClr val="accent1">
                    <a:lumMod val="75000"/>
                  </a:schemeClr>
                </a:solidFill>
                <a:effectLst>
                  <a:reflection blurRad="6350" stA="53000" endA="300" endPos="35500" dir="5400000" sy="-90000" algn="bl" rotWithShape="0"/>
                </a:effectLst>
                <a:latin typeface="Aharoni" panose="02010803020104030203" pitchFamily="2" charset="-79"/>
                <a:cs typeface="Aharoni" panose="02010803020104030203" pitchFamily="2" charset="-79"/>
              </a:rPr>
              <a:t>Introduzione alla tecnologia blockchain</a:t>
            </a:r>
            <a:br>
              <a:rPr lang="it-IT" b="1" dirty="0"/>
            </a:br>
            <a:endParaRPr lang="it-IT" dirty="0"/>
          </a:p>
        </p:txBody>
      </p:sp>
      <p:pic>
        <p:nvPicPr>
          <p:cNvPr id="5" name="Immagine 4">
            <a:extLst>
              <a:ext uri="{FF2B5EF4-FFF2-40B4-BE49-F238E27FC236}">
                <a16:creationId xmlns:a16="http://schemas.microsoft.com/office/drawing/2014/main" id="{4A974242-35AE-4999-8D39-1DDE774FEB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4381" y="2975731"/>
            <a:ext cx="3267855" cy="3267855"/>
          </a:xfrm>
          <a:prstGeom prst="rect">
            <a:avLst/>
          </a:prstGeom>
        </p:spPr>
      </p:pic>
      <p:pic>
        <p:nvPicPr>
          <p:cNvPr id="7" name="Immagine 6">
            <a:extLst>
              <a:ext uri="{FF2B5EF4-FFF2-40B4-BE49-F238E27FC236}">
                <a16:creationId xmlns:a16="http://schemas.microsoft.com/office/drawing/2014/main" id="{9CA75024-B5C2-49AB-92D9-1F775F0738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1941" y="4219494"/>
            <a:ext cx="7067630" cy="1553802"/>
          </a:xfrm>
          <a:prstGeom prst="rect">
            <a:avLst/>
          </a:prstGeom>
        </p:spPr>
      </p:pic>
    </p:spTree>
    <p:extLst>
      <p:ext uri="{BB962C8B-B14F-4D97-AF65-F5344CB8AC3E}">
        <p14:creationId xmlns:p14="http://schemas.microsoft.com/office/powerpoint/2010/main" val="2085476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D0E76770-235E-4B31-ACBD-DAACB5D63053}"/>
              </a:ext>
            </a:extLst>
          </p:cNvPr>
          <p:cNvSpPr>
            <a:spLocks noGrp="1" noChangeArrowheads="1"/>
          </p:cNvSpPr>
          <p:nvPr>
            <p:ph type="ctrTitle"/>
          </p:nvPr>
        </p:nvSpPr>
        <p:spPr bwMode="auto">
          <a:xfrm>
            <a:off x="506438" y="1383512"/>
            <a:ext cx="11465168"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27700" algn="r"/>
              </a:tabLst>
              <a:defRPr>
                <a:solidFill>
                  <a:schemeClr val="tx1"/>
                </a:solidFill>
                <a:latin typeface="Arial" panose="020B0604020202020204" pitchFamily="34" charset="0"/>
              </a:defRPr>
            </a:lvl1pPr>
            <a:lvl2pPr eaLnBrk="0" fontAlgn="base" hangingPunct="0">
              <a:spcBef>
                <a:spcPct val="0"/>
              </a:spcBef>
              <a:spcAft>
                <a:spcPct val="0"/>
              </a:spcAft>
              <a:tabLst>
                <a:tab pos="5727700" algn="r"/>
              </a:tabLst>
              <a:defRPr>
                <a:solidFill>
                  <a:schemeClr val="tx1"/>
                </a:solidFill>
                <a:latin typeface="Arial" panose="020B0604020202020204" pitchFamily="34" charset="0"/>
              </a:defRPr>
            </a:lvl2pPr>
            <a:lvl3pPr eaLnBrk="0" fontAlgn="base" hangingPunct="0">
              <a:spcBef>
                <a:spcPct val="0"/>
              </a:spcBef>
              <a:spcAft>
                <a:spcPct val="0"/>
              </a:spcAft>
              <a:tabLst>
                <a:tab pos="5727700" algn="r"/>
              </a:tabLst>
              <a:defRPr>
                <a:solidFill>
                  <a:schemeClr val="tx1"/>
                </a:solidFill>
                <a:latin typeface="Arial" panose="020B0604020202020204" pitchFamily="34" charset="0"/>
              </a:defRPr>
            </a:lvl3pPr>
            <a:lvl4pPr eaLnBrk="0" fontAlgn="base" hangingPunct="0">
              <a:spcBef>
                <a:spcPct val="0"/>
              </a:spcBef>
              <a:spcAft>
                <a:spcPct val="0"/>
              </a:spcAft>
              <a:tabLst>
                <a:tab pos="5727700" algn="r"/>
              </a:tabLst>
              <a:defRPr>
                <a:solidFill>
                  <a:schemeClr val="tx1"/>
                </a:solidFill>
                <a:latin typeface="Arial" panose="020B0604020202020204" pitchFamily="34" charset="0"/>
              </a:defRPr>
            </a:lvl4pPr>
            <a:lvl5pPr eaLnBrk="0" fontAlgn="base" hangingPunct="0">
              <a:spcBef>
                <a:spcPct val="0"/>
              </a:spcBef>
              <a:spcAft>
                <a:spcPct val="0"/>
              </a:spcAft>
              <a:tabLst>
                <a:tab pos="5727700" algn="r"/>
              </a:tabLst>
              <a:defRPr>
                <a:solidFill>
                  <a:schemeClr val="tx1"/>
                </a:solidFill>
                <a:latin typeface="Arial" panose="020B0604020202020204" pitchFamily="34" charset="0"/>
              </a:defRPr>
            </a:lvl5pPr>
            <a:lvl6pPr eaLnBrk="0" fontAlgn="base" hangingPunct="0">
              <a:spcBef>
                <a:spcPct val="0"/>
              </a:spcBef>
              <a:spcAft>
                <a:spcPct val="0"/>
              </a:spcAft>
              <a:tabLst>
                <a:tab pos="5727700" algn="r"/>
              </a:tabLst>
              <a:defRPr>
                <a:solidFill>
                  <a:schemeClr val="tx1"/>
                </a:solidFill>
                <a:latin typeface="Arial" panose="020B0604020202020204" pitchFamily="34" charset="0"/>
              </a:defRPr>
            </a:lvl6pPr>
            <a:lvl7pPr eaLnBrk="0" fontAlgn="base" hangingPunct="0">
              <a:spcBef>
                <a:spcPct val="0"/>
              </a:spcBef>
              <a:spcAft>
                <a:spcPct val="0"/>
              </a:spcAft>
              <a:tabLst>
                <a:tab pos="5727700" algn="r"/>
              </a:tabLst>
              <a:defRPr>
                <a:solidFill>
                  <a:schemeClr val="tx1"/>
                </a:solidFill>
                <a:latin typeface="Arial" panose="020B0604020202020204" pitchFamily="34" charset="0"/>
              </a:defRPr>
            </a:lvl7pPr>
            <a:lvl8pPr eaLnBrk="0" fontAlgn="base" hangingPunct="0">
              <a:spcBef>
                <a:spcPct val="0"/>
              </a:spcBef>
              <a:spcAft>
                <a:spcPct val="0"/>
              </a:spcAft>
              <a:tabLst>
                <a:tab pos="5727700" algn="r"/>
              </a:tabLst>
              <a:defRPr>
                <a:solidFill>
                  <a:schemeClr val="tx1"/>
                </a:solidFill>
                <a:latin typeface="Arial" panose="020B0604020202020204" pitchFamily="34" charset="0"/>
              </a:defRPr>
            </a:lvl8pPr>
            <a:lvl9pPr eaLnBrk="0" fontAlgn="base" hangingPunct="0">
              <a:spcBef>
                <a:spcPct val="0"/>
              </a:spcBef>
              <a:spcAft>
                <a:spcPct val="0"/>
              </a:spcAft>
              <a:tabLst>
                <a:tab pos="5727700" algn="r"/>
              </a:tabLst>
              <a:defRPr>
                <a:solidFill>
                  <a:schemeClr val="tx1"/>
                </a:solidFill>
                <a:latin typeface="Arial" panose="020B0604020202020204" pitchFamily="34" charset="0"/>
              </a:defRPr>
            </a:lvl9pPr>
          </a:lstStyle>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5727700" algn="r"/>
              </a:tabLst>
            </a:pPr>
            <a:r>
              <a:rPr kumimoji="0" lang="it-IT" altLang="it-IT" sz="2400" b="1" i="0" u="none" strike="noStrike" cap="none" normalizeH="0" baseline="0" dirty="0">
                <a:ln>
                  <a:noFill/>
                </a:ln>
                <a:solidFill>
                  <a:schemeClr val="tx1"/>
                </a:solidFill>
                <a:effectLst/>
                <a:latin typeface="Aharoni" panose="02010803020104030203" pitchFamily="2" charset="-79"/>
                <a:ea typeface="Arial" panose="020B0604020202020204" pitchFamily="34" charset="0"/>
                <a:cs typeface="Aharoni" panose="02010803020104030203" pitchFamily="2" charset="-79"/>
              </a:rPr>
              <a:t>La tecnologia blockchain</a:t>
            </a:r>
            <a:endParaRPr kumimoji="0" lang="it-IT" altLang="it-IT" sz="2400" b="0" i="0" u="none" strike="noStrike" cap="none" normalizeH="0" baseline="0" dirty="0">
              <a:ln>
                <a:noFill/>
              </a:ln>
              <a:solidFill>
                <a:schemeClr val="tx1"/>
              </a:solidFill>
              <a:effectLst/>
              <a:latin typeface="Aharoni" panose="02010803020104030203" pitchFamily="2" charset="-79"/>
              <a:cs typeface="Aharoni" panose="02010803020104030203" pitchFamily="2" charset="-79"/>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5727700" algn="r"/>
              </a:tabLst>
            </a:pPr>
            <a:r>
              <a:rPr kumimoji="0" lang="it-IT" altLang="it-IT" sz="2400" b="1" i="0" u="none" strike="noStrike" cap="none" normalizeH="0" baseline="0" dirty="0">
                <a:ln>
                  <a:noFill/>
                </a:ln>
                <a:solidFill>
                  <a:schemeClr val="tx1"/>
                </a:solidFill>
                <a:effectLst/>
                <a:latin typeface="Aharoni" panose="02010803020104030203" pitchFamily="2" charset="-79"/>
                <a:ea typeface="Arial" panose="020B0604020202020204" pitchFamily="34" charset="0"/>
                <a:cs typeface="Aharoni" panose="02010803020104030203" pitchFamily="2" charset="-79"/>
              </a:rPr>
              <a:t>La struttura blockchain</a:t>
            </a:r>
            <a:endParaRPr kumimoji="0" lang="it-IT" altLang="it-IT" sz="2400" b="0" i="0" u="none" strike="noStrike" cap="none" normalizeH="0" baseline="0" dirty="0">
              <a:ln>
                <a:noFill/>
              </a:ln>
              <a:solidFill>
                <a:schemeClr val="tx1"/>
              </a:solidFill>
              <a:effectLst/>
              <a:latin typeface="Aharoni" panose="02010803020104030203" pitchFamily="2" charset="-79"/>
              <a:cs typeface="Aharoni" panose="02010803020104030203" pitchFamily="2" charset="-79"/>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5727700" algn="r"/>
              </a:tabLst>
            </a:pPr>
            <a:r>
              <a:rPr kumimoji="0" lang="it-IT" altLang="it-IT" sz="2400" b="1" i="0" u="none" strike="noStrike" cap="none" normalizeH="0" baseline="0" dirty="0">
                <a:ln>
                  <a:noFill/>
                </a:ln>
                <a:solidFill>
                  <a:schemeClr val="tx1"/>
                </a:solidFill>
                <a:effectLst/>
                <a:latin typeface="Aharoni" panose="02010803020104030203" pitchFamily="2" charset="-79"/>
                <a:ea typeface="Arial" panose="020B0604020202020204" pitchFamily="34" charset="0"/>
                <a:cs typeface="Aharoni" panose="02010803020104030203" pitchFamily="2" charset="-79"/>
              </a:rPr>
              <a:t>Le proprietà della blockchain</a:t>
            </a:r>
            <a:endParaRPr kumimoji="0" lang="it-IT" altLang="it-IT" sz="2400" b="0" i="0" u="none" strike="noStrike" cap="none" normalizeH="0" baseline="0" dirty="0">
              <a:ln>
                <a:noFill/>
              </a:ln>
              <a:solidFill>
                <a:schemeClr val="tx1"/>
              </a:solidFill>
              <a:effectLst/>
              <a:latin typeface="Aharoni" panose="02010803020104030203" pitchFamily="2" charset="-79"/>
              <a:cs typeface="Aharoni" panose="02010803020104030203" pitchFamily="2" charset="-79"/>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5727700" algn="r"/>
              </a:tabLst>
            </a:pPr>
            <a:r>
              <a:rPr kumimoji="0" lang="it-IT" altLang="it-IT" sz="2400" b="1" i="0" u="none" strike="noStrike" cap="none" normalizeH="0" baseline="0" dirty="0">
                <a:ln>
                  <a:noFill/>
                </a:ln>
                <a:solidFill>
                  <a:schemeClr val="tx1"/>
                </a:solidFill>
                <a:effectLst/>
                <a:latin typeface="Aharoni" panose="02010803020104030203" pitchFamily="2" charset="-79"/>
                <a:ea typeface="Arial" panose="020B0604020202020204" pitchFamily="34" charset="0"/>
                <a:cs typeface="Aharoni" panose="02010803020104030203" pitchFamily="2" charset="-79"/>
              </a:rPr>
              <a:t>Crittografia</a:t>
            </a:r>
            <a:endParaRPr kumimoji="0" lang="it-IT" altLang="it-IT" sz="2400" b="0" i="0" u="none" strike="noStrike" cap="none" normalizeH="0" baseline="0" dirty="0">
              <a:ln>
                <a:noFill/>
              </a:ln>
              <a:solidFill>
                <a:schemeClr val="tx1"/>
              </a:solidFill>
              <a:effectLst/>
              <a:latin typeface="Aharoni" panose="02010803020104030203" pitchFamily="2" charset="-79"/>
              <a:cs typeface="Aharoni" panose="02010803020104030203" pitchFamily="2" charset="-79"/>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5727700" algn="r"/>
              </a:tabLst>
            </a:pPr>
            <a:r>
              <a:rPr kumimoji="0" lang="it-IT" altLang="it-IT" sz="2400" b="1" i="0" u="none" strike="noStrike" cap="none" normalizeH="0" baseline="0" dirty="0">
                <a:ln>
                  <a:noFill/>
                </a:ln>
                <a:solidFill>
                  <a:schemeClr val="tx1"/>
                </a:solidFill>
                <a:effectLst/>
                <a:latin typeface="Aharoni" panose="02010803020104030203" pitchFamily="2" charset="-79"/>
                <a:ea typeface="Arial" panose="020B0604020202020204" pitchFamily="34" charset="0"/>
                <a:cs typeface="Aharoni" panose="02010803020104030203" pitchFamily="2" charset="-79"/>
              </a:rPr>
              <a:t>Invio di un messaggio cifrato ad un destinatario – segretezza ed integrità</a:t>
            </a:r>
            <a:endParaRPr kumimoji="0" lang="it-IT" altLang="it-IT" sz="2400" b="0" i="0" u="none" strike="noStrike" cap="none" normalizeH="0" baseline="0" dirty="0">
              <a:ln>
                <a:noFill/>
              </a:ln>
              <a:solidFill>
                <a:schemeClr val="tx1"/>
              </a:solidFill>
              <a:effectLst/>
              <a:latin typeface="Aharoni" panose="02010803020104030203" pitchFamily="2" charset="-79"/>
              <a:cs typeface="Aharoni" panose="02010803020104030203" pitchFamily="2" charset="-79"/>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5727700" algn="r"/>
              </a:tabLst>
            </a:pPr>
            <a:r>
              <a:rPr kumimoji="0" lang="it-IT" altLang="it-IT" sz="2400" b="1" i="0" u="none" strike="noStrike" cap="none" normalizeH="0" baseline="0" dirty="0" err="1">
                <a:ln>
                  <a:noFill/>
                </a:ln>
                <a:solidFill>
                  <a:schemeClr val="tx1"/>
                </a:solidFill>
                <a:effectLst/>
                <a:latin typeface="Aharoni" panose="02010803020104030203" pitchFamily="2" charset="-79"/>
                <a:ea typeface="Arial" panose="020B0604020202020204" pitchFamily="34" charset="0"/>
                <a:cs typeface="Aharoni" panose="02010803020104030203" pitchFamily="2" charset="-79"/>
              </a:rPr>
              <a:t>Hashing</a:t>
            </a:r>
            <a:endParaRPr kumimoji="0" lang="it-IT" altLang="it-IT" sz="2400" b="0" i="0" u="none" strike="noStrike" cap="none" normalizeH="0" baseline="0" dirty="0">
              <a:ln>
                <a:noFill/>
              </a:ln>
              <a:solidFill>
                <a:schemeClr val="tx1"/>
              </a:solidFill>
              <a:effectLst/>
              <a:latin typeface="Aharoni" panose="02010803020104030203" pitchFamily="2" charset="-79"/>
              <a:cs typeface="Aharoni" panose="02010803020104030203" pitchFamily="2" charset="-79"/>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5727700" algn="r"/>
              </a:tabLst>
            </a:pPr>
            <a:r>
              <a:rPr kumimoji="0" lang="it-IT" altLang="it-IT" sz="2400" b="1" i="0" u="none" strike="noStrike" cap="none" normalizeH="0" baseline="0" dirty="0">
                <a:ln>
                  <a:noFill/>
                </a:ln>
                <a:solidFill>
                  <a:schemeClr val="tx1"/>
                </a:solidFill>
                <a:effectLst/>
                <a:latin typeface="Aharoni" panose="02010803020104030203" pitchFamily="2" charset="-79"/>
                <a:ea typeface="Arial" panose="020B0604020202020204" pitchFamily="34" charset="0"/>
                <a:cs typeface="Aharoni" panose="02010803020104030203" pitchFamily="2" charset="-79"/>
              </a:rPr>
              <a:t>Firma digitale</a:t>
            </a:r>
            <a:endParaRPr kumimoji="0" lang="it-IT" altLang="it-IT" sz="2400" b="0" i="0" u="none" strike="noStrike" cap="none" normalizeH="0" baseline="0" dirty="0">
              <a:ln>
                <a:noFill/>
              </a:ln>
              <a:solidFill>
                <a:schemeClr val="tx1"/>
              </a:solidFill>
              <a:effectLst/>
              <a:latin typeface="Aharoni" panose="02010803020104030203" pitchFamily="2" charset="-79"/>
              <a:ea typeface="Arial" panose="020B0604020202020204" pitchFamily="34" charset="0"/>
              <a:cs typeface="Aharoni" panose="02010803020104030203" pitchFamily="2" charset="-79"/>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5727700" algn="r"/>
              </a:tabLst>
            </a:pPr>
            <a:r>
              <a:rPr kumimoji="0" lang="it-IT" altLang="it-IT" sz="2400" b="0" i="0" u="none" strike="noStrike" cap="none" normalizeH="0" baseline="0" dirty="0">
                <a:ln>
                  <a:noFill/>
                </a:ln>
                <a:solidFill>
                  <a:schemeClr val="tx1"/>
                </a:solidFill>
                <a:effectLst/>
                <a:latin typeface="Aharoni" panose="02010803020104030203" pitchFamily="2" charset="-79"/>
                <a:ea typeface="Arial" panose="020B0604020202020204" pitchFamily="34" charset="0"/>
                <a:cs typeface="Aharoni" panose="02010803020104030203" pitchFamily="2" charset="-79"/>
              </a:rPr>
              <a:t>QUIZ</a:t>
            </a:r>
            <a:r>
              <a:rPr kumimoji="0" lang="it-IT" altLang="it-IT" sz="2400" b="0" i="0" u="none" strike="noStrike" cap="none" normalizeH="0" baseline="0" dirty="0">
                <a:ln>
                  <a:noFill/>
                </a:ln>
                <a:solidFill>
                  <a:schemeClr val="tx1"/>
                </a:solidFill>
                <a:effectLst/>
                <a:latin typeface="Aharoni" panose="02010803020104030203" pitchFamily="2" charset="-79"/>
                <a:cs typeface="Aharoni" panose="02010803020104030203" pitchFamily="2" charset="-79"/>
              </a:rPr>
              <a:t> </a:t>
            </a:r>
          </a:p>
        </p:txBody>
      </p:sp>
    </p:spTree>
    <p:extLst>
      <p:ext uri="{BB962C8B-B14F-4D97-AF65-F5344CB8AC3E}">
        <p14:creationId xmlns:p14="http://schemas.microsoft.com/office/powerpoint/2010/main" val="38140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07939-DA4A-4324-A316-31754B4C4568}"/>
              </a:ext>
            </a:extLst>
          </p:cNvPr>
          <p:cNvSpPr>
            <a:spLocks noGrp="1"/>
          </p:cNvSpPr>
          <p:nvPr>
            <p:ph type="title"/>
          </p:nvPr>
        </p:nvSpPr>
        <p:spPr/>
        <p:txBody>
          <a:bodyPr/>
          <a:lstStyle/>
          <a:p>
            <a:r>
              <a:rPr lang="it-IT" b="1" dirty="0">
                <a:solidFill>
                  <a:schemeClr val="accent1">
                    <a:lumMod val="75000"/>
                  </a:schemeClr>
                </a:solidFill>
                <a:latin typeface="Aharoni" panose="02010803020104030203" pitchFamily="2" charset="-79"/>
                <a:cs typeface="Aharoni" panose="02010803020104030203" pitchFamily="2" charset="-79"/>
              </a:rPr>
              <a:t>La tecnologia blockchain</a:t>
            </a:r>
            <a:br>
              <a:rPr lang="it-IT" b="1" dirty="0"/>
            </a:br>
            <a:endParaRPr lang="it-IT" dirty="0"/>
          </a:p>
        </p:txBody>
      </p:sp>
      <p:pic>
        <p:nvPicPr>
          <p:cNvPr id="4" name="Immagine 3">
            <a:extLst>
              <a:ext uri="{FF2B5EF4-FFF2-40B4-BE49-F238E27FC236}">
                <a16:creationId xmlns:a16="http://schemas.microsoft.com/office/drawing/2014/main" id="{65473EB0-12E8-4ADE-A7AA-D7495E971F7D}"/>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6842858" y="1027906"/>
            <a:ext cx="5228697" cy="3783428"/>
          </a:xfrm>
          <a:prstGeom prst="rect">
            <a:avLst/>
          </a:prstGeom>
          <a:ln>
            <a:noFill/>
          </a:ln>
          <a:effectLst>
            <a:outerShdw blurRad="292100" dist="139700" dir="2700000" algn="tl" rotWithShape="0">
              <a:srgbClr val="333333">
                <a:alpha val="65000"/>
              </a:srgbClr>
            </a:outerShdw>
          </a:effectLst>
        </p:spPr>
      </p:pic>
      <p:sp>
        <p:nvSpPr>
          <p:cNvPr id="5" name="CasellaDiTesto 4">
            <a:extLst>
              <a:ext uri="{FF2B5EF4-FFF2-40B4-BE49-F238E27FC236}">
                <a16:creationId xmlns:a16="http://schemas.microsoft.com/office/drawing/2014/main" id="{4F376871-076D-44DC-BEE2-6576EDC27A27}"/>
              </a:ext>
            </a:extLst>
          </p:cNvPr>
          <p:cNvSpPr txBox="1"/>
          <p:nvPr/>
        </p:nvSpPr>
        <p:spPr>
          <a:xfrm>
            <a:off x="548640" y="2235348"/>
            <a:ext cx="5688037" cy="2215991"/>
          </a:xfrm>
          <a:prstGeom prst="rect">
            <a:avLst/>
          </a:prstGeom>
          <a:noFill/>
        </p:spPr>
        <p:txBody>
          <a:bodyPr wrap="square" rtlCol="0">
            <a:spAutoFit/>
          </a:bodyPr>
          <a:lstStyle/>
          <a:p>
            <a:r>
              <a:rPr lang="it-IT" sz="2000" dirty="0"/>
              <a:t>Quando si cerca una definizione di Blockchain la descrizione più comune è quella che definisce la Blockchain come un </a:t>
            </a:r>
            <a:r>
              <a:rPr lang="it-IT" sz="2000" b="1" dirty="0"/>
              <a:t>Registro</a:t>
            </a:r>
            <a:r>
              <a:rPr lang="it-IT" sz="2000" dirty="0"/>
              <a:t> (Libro mastro - </a:t>
            </a:r>
            <a:r>
              <a:rPr lang="it-IT" sz="2000" dirty="0" err="1"/>
              <a:t>ledger</a:t>
            </a:r>
            <a:r>
              <a:rPr lang="it-IT" sz="2000" dirty="0"/>
              <a:t>) </a:t>
            </a:r>
            <a:r>
              <a:rPr lang="it-IT" sz="2000" b="1" dirty="0"/>
              <a:t>Distribuito Decentralizzato.</a:t>
            </a:r>
            <a:endParaRPr lang="it-IT" sz="2000" dirty="0"/>
          </a:p>
          <a:p>
            <a:r>
              <a:rPr lang="it-IT" sz="2000" dirty="0"/>
              <a:t>Per comprendere realmente cosa sia la Blockchain è necessario analizzare singolarmente queste 3 parole.</a:t>
            </a:r>
          </a:p>
          <a:p>
            <a:endParaRPr lang="it-IT" dirty="0"/>
          </a:p>
        </p:txBody>
      </p:sp>
    </p:spTree>
    <p:extLst>
      <p:ext uri="{BB962C8B-B14F-4D97-AF65-F5344CB8AC3E}">
        <p14:creationId xmlns:p14="http://schemas.microsoft.com/office/powerpoint/2010/main" val="1496479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07939-DA4A-4324-A316-31754B4C4568}"/>
              </a:ext>
            </a:extLst>
          </p:cNvPr>
          <p:cNvSpPr>
            <a:spLocks noGrp="1"/>
          </p:cNvSpPr>
          <p:nvPr>
            <p:ph type="title"/>
          </p:nvPr>
        </p:nvSpPr>
        <p:spPr/>
        <p:txBody>
          <a:bodyPr/>
          <a:lstStyle/>
          <a:p>
            <a:r>
              <a:rPr lang="it-IT" b="1" dirty="0">
                <a:solidFill>
                  <a:schemeClr val="accent1">
                    <a:lumMod val="75000"/>
                  </a:schemeClr>
                </a:solidFill>
                <a:latin typeface="Aharoni" panose="02010803020104030203" pitchFamily="2" charset="-79"/>
                <a:cs typeface="Aharoni" panose="02010803020104030203" pitchFamily="2" charset="-79"/>
              </a:rPr>
              <a:t>La tecnologia blockchain</a:t>
            </a:r>
            <a:br>
              <a:rPr lang="it-IT" b="1" dirty="0"/>
            </a:br>
            <a:endParaRPr lang="it-IT" dirty="0"/>
          </a:p>
        </p:txBody>
      </p:sp>
      <p:sp>
        <p:nvSpPr>
          <p:cNvPr id="5" name="CasellaDiTesto 4">
            <a:extLst>
              <a:ext uri="{FF2B5EF4-FFF2-40B4-BE49-F238E27FC236}">
                <a16:creationId xmlns:a16="http://schemas.microsoft.com/office/drawing/2014/main" id="{4F376871-076D-44DC-BEE2-6576EDC27A27}"/>
              </a:ext>
            </a:extLst>
          </p:cNvPr>
          <p:cNvSpPr txBox="1"/>
          <p:nvPr/>
        </p:nvSpPr>
        <p:spPr>
          <a:xfrm>
            <a:off x="511126" y="948690"/>
            <a:ext cx="11169748" cy="5909310"/>
          </a:xfrm>
          <a:prstGeom prst="rect">
            <a:avLst/>
          </a:prstGeom>
          <a:noFill/>
        </p:spPr>
        <p:txBody>
          <a:bodyPr wrap="square" rtlCol="0">
            <a:spAutoFit/>
          </a:bodyPr>
          <a:lstStyle/>
          <a:p>
            <a:r>
              <a:rPr lang="it-IT" b="1" i="1" dirty="0"/>
              <a:t>Decentralizzato</a:t>
            </a:r>
            <a:r>
              <a:rPr lang="it-IT" dirty="0"/>
              <a:t>: nella rete che compone la Blockchain tutti i servizi che vengono distribuiti e messi a disposizione degli utenti del network non fanno riferimento ad un server centrale. </a:t>
            </a:r>
          </a:p>
          <a:p>
            <a:r>
              <a:rPr lang="it-IT" dirty="0"/>
              <a:t>Di fatto non esiste nessun nodo che appartiene alla rete che possiede il controllo assoluto della Blockchain. Di conseguenza non esiste il problema del single-point-of-failure (</a:t>
            </a:r>
            <a:r>
              <a:rPr lang="it-IT" dirty="0" err="1"/>
              <a:t>SPoF</a:t>
            </a:r>
            <a:r>
              <a:rPr lang="it-IT" dirty="0"/>
              <a:t>), in cui in un sistema c’è un punto debole, come in un sistema Client-Server. In questo caso, se il punto debole dovesse staccarsi tutto il sistema o il server che eroga il servizio va down rendendo tutto il sistema non più utilizzabile. Invece, in un sistema distribuito questo problema è ovviato dal fatto che se un punto non funziona c'è un altro che lo sostituisce, evitando di bloccare tutto il sistema.</a:t>
            </a:r>
          </a:p>
          <a:p>
            <a:r>
              <a:rPr lang="it-IT" dirty="0"/>
              <a:t>Ad esempio, il server dell'INPS in Italia, in occasione delle richieste di previdenza sociale dovute all'emergenza del COVID-19, è stato sovraccaricato di richieste non è riuscito più a gestire il servizio. </a:t>
            </a:r>
          </a:p>
          <a:p>
            <a:r>
              <a:rPr lang="it-IT" dirty="0"/>
              <a:t> </a:t>
            </a:r>
          </a:p>
          <a:p>
            <a:r>
              <a:rPr lang="it-IT" b="1" i="1" dirty="0"/>
              <a:t>Distribuito</a:t>
            </a:r>
            <a:r>
              <a:rPr lang="it-IT" b="1" dirty="0"/>
              <a:t>: </a:t>
            </a:r>
            <a:r>
              <a:rPr lang="it-IT" dirty="0"/>
              <a:t>Tutti in nodi (</a:t>
            </a:r>
            <a:r>
              <a:rPr lang="it-IT" dirty="0" err="1"/>
              <a:t>computers</a:t>
            </a:r>
            <a:r>
              <a:rPr lang="it-IT" dirty="0"/>
              <a:t>) della rete che compone la blockchain sono collegati tra di loro. La relazione che intercorre tra i nodi è molti a molti (</a:t>
            </a:r>
            <a:r>
              <a:rPr lang="it-IT" dirty="0" err="1"/>
              <a:t>many</a:t>
            </a:r>
            <a:r>
              <a:rPr lang="it-IT" dirty="0"/>
              <a:t>-to-</a:t>
            </a:r>
            <a:r>
              <a:rPr lang="it-IT" dirty="0" err="1"/>
              <a:t>many</a:t>
            </a:r>
            <a:r>
              <a:rPr lang="it-IT" dirty="0"/>
              <a:t>) e non uno a molti (one-to-</a:t>
            </a:r>
            <a:r>
              <a:rPr lang="it-IT" dirty="0" err="1"/>
              <a:t>many</a:t>
            </a:r>
            <a:r>
              <a:rPr lang="it-IT" dirty="0"/>
              <a:t>) o uno a uno (</a:t>
            </a:r>
            <a:r>
              <a:rPr lang="it-IT" dirty="0" err="1"/>
              <a:t>one-to-one</a:t>
            </a:r>
            <a:r>
              <a:rPr lang="it-IT" dirty="0"/>
              <a:t>). Infatti la Blockchain consiste in un registro strutturato come una catena di blocchi contenenti le transazioni e la cui validazione è affidata a un </a:t>
            </a:r>
            <a:r>
              <a:rPr lang="it-IT" b="1" dirty="0"/>
              <a:t>meccanismo di consenso</a:t>
            </a:r>
            <a:r>
              <a:rPr lang="it-IT" dirty="0"/>
              <a:t>, distribuito su tutti i nodi della rete nel caso delle </a:t>
            </a:r>
            <a:r>
              <a:rPr lang="it-IT" i="1" dirty="0"/>
              <a:t>blockchain </a:t>
            </a:r>
            <a:r>
              <a:rPr lang="it-IT" i="1" dirty="0" err="1"/>
              <a:t>permissionless</a:t>
            </a:r>
            <a:r>
              <a:rPr lang="it-IT" i="1" dirty="0"/>
              <a:t> o pubbliche</a:t>
            </a:r>
            <a:r>
              <a:rPr lang="it-IT" dirty="0"/>
              <a:t> o su tutti i nodi i nodi che sono autorizzati a partecipare al processo di validazione delle transazioni da includere nel registro nel caso delle </a:t>
            </a:r>
            <a:r>
              <a:rPr lang="it-IT" i="1" dirty="0"/>
              <a:t>blockchain </a:t>
            </a:r>
            <a:r>
              <a:rPr lang="it-IT" i="1" dirty="0" err="1"/>
              <a:t>permissioned</a:t>
            </a:r>
            <a:r>
              <a:rPr lang="it-IT" i="1" dirty="0"/>
              <a:t> o private.</a:t>
            </a:r>
            <a:endParaRPr lang="it-IT" dirty="0"/>
          </a:p>
          <a:p>
            <a:r>
              <a:rPr lang="it-IT" dirty="0"/>
              <a:t> </a:t>
            </a:r>
          </a:p>
          <a:p>
            <a:r>
              <a:rPr lang="it-IT" b="1" i="1" dirty="0"/>
              <a:t>Registro</a:t>
            </a:r>
            <a:r>
              <a:rPr lang="it-IT" b="1" dirty="0"/>
              <a:t>: </a:t>
            </a:r>
            <a:r>
              <a:rPr lang="it-IT" dirty="0"/>
              <a:t>La blockchain è come un libro contabile (</a:t>
            </a:r>
            <a:r>
              <a:rPr lang="it-IT" dirty="0" err="1"/>
              <a:t>ledger</a:t>
            </a:r>
            <a:r>
              <a:rPr lang="it-IT" dirty="0"/>
              <a:t>) che contiene tutte le transazioni effettuate dai partecipanti della sua rete. Quindi si tratta di un Registro pubblico per la gestione di dati correlati alle transazioni presenti nei blocchi e gestite tramite crittografia dai partecipanti alla rete che verificano, approvano e successivamente registrano tutti i blocchi con tutti i dati di ciascuna transazione su tutti i nodi.</a:t>
            </a:r>
          </a:p>
        </p:txBody>
      </p:sp>
    </p:spTree>
    <p:extLst>
      <p:ext uri="{BB962C8B-B14F-4D97-AF65-F5344CB8AC3E}">
        <p14:creationId xmlns:p14="http://schemas.microsoft.com/office/powerpoint/2010/main" val="3649813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07939-DA4A-4324-A316-31754B4C4568}"/>
              </a:ext>
            </a:extLst>
          </p:cNvPr>
          <p:cNvSpPr>
            <a:spLocks noGrp="1"/>
          </p:cNvSpPr>
          <p:nvPr>
            <p:ph type="title"/>
          </p:nvPr>
        </p:nvSpPr>
        <p:spPr/>
        <p:txBody>
          <a:bodyPr/>
          <a:lstStyle/>
          <a:p>
            <a:r>
              <a:rPr lang="it-IT" b="1" dirty="0">
                <a:solidFill>
                  <a:schemeClr val="accent1">
                    <a:lumMod val="75000"/>
                  </a:schemeClr>
                </a:solidFill>
                <a:latin typeface="Aharoni" panose="02010803020104030203" pitchFamily="2" charset="-79"/>
                <a:cs typeface="Aharoni" panose="02010803020104030203" pitchFamily="2" charset="-79"/>
              </a:rPr>
              <a:t>La tecnologia blockchain</a:t>
            </a:r>
            <a:br>
              <a:rPr lang="it-IT" b="1" dirty="0"/>
            </a:br>
            <a:endParaRPr lang="it-IT" dirty="0"/>
          </a:p>
        </p:txBody>
      </p:sp>
      <p:sp>
        <p:nvSpPr>
          <p:cNvPr id="5" name="CasellaDiTesto 4">
            <a:extLst>
              <a:ext uri="{FF2B5EF4-FFF2-40B4-BE49-F238E27FC236}">
                <a16:creationId xmlns:a16="http://schemas.microsoft.com/office/drawing/2014/main" id="{4F376871-076D-44DC-BEE2-6576EDC27A27}"/>
              </a:ext>
            </a:extLst>
          </p:cNvPr>
          <p:cNvSpPr txBox="1"/>
          <p:nvPr/>
        </p:nvSpPr>
        <p:spPr>
          <a:xfrm>
            <a:off x="337625" y="1370720"/>
            <a:ext cx="11343249" cy="1908215"/>
          </a:xfrm>
          <a:prstGeom prst="rect">
            <a:avLst/>
          </a:prstGeom>
          <a:noFill/>
        </p:spPr>
        <p:txBody>
          <a:bodyPr wrap="square" rtlCol="0">
            <a:spAutoFit/>
          </a:bodyPr>
          <a:lstStyle/>
          <a:p>
            <a:r>
              <a:rPr lang="it-IT" sz="2000" dirty="0"/>
              <a:t>La prima applicazione della blockchain è stata la moneta digitale </a:t>
            </a:r>
            <a:r>
              <a:rPr lang="it-IT" sz="2000" b="1" dirty="0"/>
              <a:t>Bitcoin</a:t>
            </a:r>
            <a:r>
              <a:rPr lang="it-IT" sz="2000" dirty="0"/>
              <a:t>. Nella blockchain Bitcoin vengono registrate tutte le transazioni, trasferimenti di valori tra portafogli Bitcoin confermati. In questo modo, i portafogli Bitcoin possono calcolare il loro bilancio disponibile e nuove transazioni possono essere verificate, controllando che chi spende abbia sufficiente disponibilità. L'integrità e l'ordine cronologico della blockchain sono protetti attraverso l'uso della crittografia. Questa è stata considerata la Blockchain 1.0.</a:t>
            </a:r>
          </a:p>
          <a:p>
            <a:r>
              <a:rPr lang="it-IT" dirty="0"/>
              <a:t> </a:t>
            </a:r>
          </a:p>
        </p:txBody>
      </p:sp>
      <p:pic>
        <p:nvPicPr>
          <p:cNvPr id="4" name="Immagine 3">
            <a:extLst>
              <a:ext uri="{FF2B5EF4-FFF2-40B4-BE49-F238E27FC236}">
                <a16:creationId xmlns:a16="http://schemas.microsoft.com/office/drawing/2014/main" id="{60F30AF7-17AB-44A8-BFFC-25BA95C16F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268" y="3178170"/>
            <a:ext cx="5103605" cy="3402403"/>
          </a:xfrm>
          <a:prstGeom prst="ellipse">
            <a:avLst/>
          </a:prstGeom>
          <a:ln>
            <a:noFill/>
          </a:ln>
          <a:effectLst>
            <a:softEdge rad="112500"/>
          </a:effectLst>
        </p:spPr>
      </p:pic>
      <p:sp>
        <p:nvSpPr>
          <p:cNvPr id="6" name="CasellaDiTesto 5">
            <a:extLst>
              <a:ext uri="{FF2B5EF4-FFF2-40B4-BE49-F238E27FC236}">
                <a16:creationId xmlns:a16="http://schemas.microsoft.com/office/drawing/2014/main" id="{390C1C94-D67A-4E73-8FAA-6FEC4BA58106}"/>
              </a:ext>
            </a:extLst>
          </p:cNvPr>
          <p:cNvSpPr txBox="1"/>
          <p:nvPr/>
        </p:nvSpPr>
        <p:spPr>
          <a:xfrm>
            <a:off x="5193872" y="2967639"/>
            <a:ext cx="6487002" cy="4062651"/>
          </a:xfrm>
          <a:prstGeom prst="rect">
            <a:avLst/>
          </a:prstGeom>
          <a:noFill/>
        </p:spPr>
        <p:txBody>
          <a:bodyPr wrap="square" rtlCol="0">
            <a:spAutoFit/>
          </a:bodyPr>
          <a:lstStyle/>
          <a:p>
            <a:pPr algn="just"/>
            <a:r>
              <a:rPr lang="it-IT" sz="2000" dirty="0"/>
              <a:t>Nel 2015, dall’idea di </a:t>
            </a:r>
            <a:r>
              <a:rPr lang="it-IT" sz="2000" dirty="0" err="1"/>
              <a:t>Vitalik</a:t>
            </a:r>
            <a:r>
              <a:rPr lang="it-IT" sz="2000" dirty="0"/>
              <a:t> </a:t>
            </a:r>
            <a:r>
              <a:rPr lang="it-IT" sz="2000" dirty="0" err="1"/>
              <a:t>Buterin</a:t>
            </a:r>
            <a:r>
              <a:rPr lang="it-IT" sz="2000" dirty="0"/>
              <a:t>, diventa pubblico e accessibile a tutti </a:t>
            </a:r>
            <a:r>
              <a:rPr lang="it-IT" sz="2000" b="1" dirty="0" err="1"/>
              <a:t>Ethereum</a:t>
            </a:r>
            <a:r>
              <a:rPr lang="it-IT" sz="2000" dirty="0"/>
              <a:t>, una piattaforma che ha portato la tecnologia delle blockchain a più alti livelli si è passati alla Blockchain 2.0. Su </a:t>
            </a:r>
            <a:r>
              <a:rPr lang="it-IT" sz="2000" dirty="0" err="1"/>
              <a:t>Ethereum</a:t>
            </a:r>
            <a:r>
              <a:rPr lang="it-IT" sz="2000" dirty="0"/>
              <a:t> le transazioni vengono registrate come la blockchain Bitcoin, in più è possibile registrare sulla blockchain anche gli Smart Contract, che sono dei codici di programmazione che eseguono determinate azioni sulle basi di clausole concordate tra le parti che decidono di creare un contratto. Uno Smart Contract permette di automatizzare quei meccanismi che nei contratti tradizionali sono sempre soggetti ad una sorta di controlli.   </a:t>
            </a:r>
          </a:p>
          <a:p>
            <a:endParaRPr lang="it-IT" dirty="0"/>
          </a:p>
        </p:txBody>
      </p:sp>
    </p:spTree>
    <p:extLst>
      <p:ext uri="{BB962C8B-B14F-4D97-AF65-F5344CB8AC3E}">
        <p14:creationId xmlns:p14="http://schemas.microsoft.com/office/powerpoint/2010/main" val="539762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1325563"/>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La struttura Blockchain</a:t>
            </a:r>
            <a:br>
              <a:rPr lang="it-IT" b="1" dirty="0"/>
            </a:br>
            <a:endParaRPr lang="it-IT" dirty="0"/>
          </a:p>
        </p:txBody>
      </p:sp>
      <p:sp>
        <p:nvSpPr>
          <p:cNvPr id="6" name="CasellaDiTesto 5">
            <a:extLst>
              <a:ext uri="{FF2B5EF4-FFF2-40B4-BE49-F238E27FC236}">
                <a16:creationId xmlns:a16="http://schemas.microsoft.com/office/drawing/2014/main" id="{1AB0312B-7008-4F48-A68D-1085A6720368}"/>
              </a:ext>
            </a:extLst>
          </p:cNvPr>
          <p:cNvSpPr txBox="1"/>
          <p:nvPr/>
        </p:nvSpPr>
        <p:spPr>
          <a:xfrm>
            <a:off x="703385" y="1690688"/>
            <a:ext cx="11366695" cy="4401205"/>
          </a:xfrm>
          <a:prstGeom prst="rect">
            <a:avLst/>
          </a:prstGeom>
          <a:noFill/>
        </p:spPr>
        <p:txBody>
          <a:bodyPr wrap="square" rtlCol="0">
            <a:spAutoFit/>
          </a:bodyPr>
          <a:lstStyle/>
          <a:p>
            <a:pPr algn="just"/>
            <a:r>
              <a:rPr lang="it-IT" sz="2000" dirty="0"/>
              <a:t>La blockchain è una successione ordinata di </a:t>
            </a:r>
            <a:r>
              <a:rPr lang="it-IT" sz="2000" b="1" dirty="0"/>
              <a:t>blocchi</a:t>
            </a:r>
            <a:r>
              <a:rPr lang="it-IT" sz="2000" dirty="0"/>
              <a:t> in cui ciascuno è legato al precedente ed al successivo</a:t>
            </a:r>
          </a:p>
          <a:p>
            <a:pPr algn="just"/>
            <a:r>
              <a:rPr lang="it-IT" sz="2000" dirty="0"/>
              <a:t> </a:t>
            </a:r>
          </a:p>
          <a:p>
            <a:pPr algn="just"/>
            <a:r>
              <a:rPr lang="it-IT" sz="2000" dirty="0"/>
              <a:t>Ogni singolo blocco contiene un certo numero predefinito di transazioni. Appena viene raggiunto il limite massimo di transazioni, il blocco viene chiuso e si crea quello successivo.</a:t>
            </a:r>
          </a:p>
          <a:p>
            <a:pPr algn="just"/>
            <a:r>
              <a:rPr lang="it-IT" sz="2000" dirty="0"/>
              <a:t> </a:t>
            </a:r>
          </a:p>
          <a:p>
            <a:pPr algn="just"/>
            <a:r>
              <a:rPr lang="it-IT" sz="2000" dirty="0"/>
              <a:t>Non esiste un punto debole della catena </a:t>
            </a:r>
            <a:r>
              <a:rPr lang="it-IT" sz="2000" dirty="0" err="1"/>
              <a:t>perchè</a:t>
            </a:r>
            <a:r>
              <a:rPr lang="it-IT" sz="2000" dirty="0"/>
              <a:t> la blockchain viene replicata ed aggiornata in tempo reale su tutti i nodi (</a:t>
            </a:r>
            <a:r>
              <a:rPr lang="it-IT" sz="2000" dirty="0" err="1"/>
              <a:t>computers</a:t>
            </a:r>
            <a:r>
              <a:rPr lang="it-IT" sz="2000" dirty="0"/>
              <a:t>) che compongono la rete. Se un nodo crolla tutti gli altri mantengono integrità della catena.</a:t>
            </a:r>
          </a:p>
          <a:p>
            <a:pPr algn="just"/>
            <a:r>
              <a:rPr lang="it-IT" sz="2000" dirty="0"/>
              <a:t> </a:t>
            </a:r>
          </a:p>
          <a:p>
            <a:pPr algn="just"/>
            <a:r>
              <a:rPr lang="it-IT" sz="2000" dirty="0"/>
              <a:t>Nessun nodo può cambiare lo stato della blockchain senza autorizzazione dell’intera rete. Esistono dei </a:t>
            </a:r>
            <a:r>
              <a:rPr lang="it-IT" sz="2000" b="1" dirty="0"/>
              <a:t>protocolli di consenso</a:t>
            </a:r>
            <a:r>
              <a:rPr lang="it-IT" sz="2000" dirty="0"/>
              <a:t> che impediscono ai singoli nodi di alterare il contenuto della blockchain. </a:t>
            </a:r>
          </a:p>
          <a:p>
            <a:pPr algn="just"/>
            <a:r>
              <a:rPr lang="it-IT" sz="2000" dirty="0"/>
              <a:t>Unico modo di cambiare lo stato di una blockchain è un’operazione di inserimento, infatti non sono consentite ne modifiche ne cancellazioni di transazioni, tale operazione deve avere il consenso da tutti i nodi.</a:t>
            </a:r>
          </a:p>
        </p:txBody>
      </p:sp>
    </p:spTree>
    <p:extLst>
      <p:ext uri="{BB962C8B-B14F-4D97-AF65-F5344CB8AC3E}">
        <p14:creationId xmlns:p14="http://schemas.microsoft.com/office/powerpoint/2010/main" val="361736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1196389"/>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Le proprietà della blockchain</a:t>
            </a:r>
            <a:br>
              <a:rPr lang="it-IT" b="1" dirty="0"/>
            </a:br>
            <a:endParaRPr lang="it-IT" dirty="0"/>
          </a:p>
        </p:txBody>
      </p:sp>
      <p:sp>
        <p:nvSpPr>
          <p:cNvPr id="6" name="CasellaDiTesto 5">
            <a:extLst>
              <a:ext uri="{FF2B5EF4-FFF2-40B4-BE49-F238E27FC236}">
                <a16:creationId xmlns:a16="http://schemas.microsoft.com/office/drawing/2014/main" id="{1AB0312B-7008-4F48-A68D-1085A6720368}"/>
              </a:ext>
            </a:extLst>
          </p:cNvPr>
          <p:cNvSpPr txBox="1"/>
          <p:nvPr/>
        </p:nvSpPr>
        <p:spPr>
          <a:xfrm>
            <a:off x="703385" y="1690688"/>
            <a:ext cx="11366695" cy="4093428"/>
          </a:xfrm>
          <a:prstGeom prst="rect">
            <a:avLst/>
          </a:prstGeom>
          <a:noFill/>
        </p:spPr>
        <p:txBody>
          <a:bodyPr wrap="square" rtlCol="0">
            <a:spAutoFit/>
          </a:bodyPr>
          <a:lstStyle/>
          <a:p>
            <a:pPr algn="just"/>
            <a:r>
              <a:rPr lang="it-IT" sz="2000" b="1" dirty="0"/>
              <a:t>Fiducia. </a:t>
            </a:r>
            <a:r>
              <a:rPr lang="it-IT" sz="2000" dirty="0"/>
              <a:t>La blockchain è finalizzata a mantenere la fiducia tra i nodi. Le applicazioni delle blockchain sono decentralizzate su tutti i nodi ed anche il </a:t>
            </a:r>
            <a:r>
              <a:rPr lang="it-IT" sz="2000" dirty="0" err="1"/>
              <a:t>Ledger</a:t>
            </a:r>
            <a:r>
              <a:rPr lang="it-IT" sz="2000" dirty="0"/>
              <a:t> (registro delle transazioni) che non può essere alterato ed è quindi protetto da tentativi di frode. Questo garantisce la fiducia della blockchain.</a:t>
            </a:r>
          </a:p>
          <a:p>
            <a:pPr algn="just"/>
            <a:r>
              <a:rPr lang="it-IT" sz="2000" dirty="0"/>
              <a:t> </a:t>
            </a:r>
          </a:p>
          <a:p>
            <a:pPr algn="just"/>
            <a:r>
              <a:rPr lang="it-IT" sz="2000" b="1" dirty="0"/>
              <a:t>Autonomia</a:t>
            </a:r>
            <a:r>
              <a:rPr lang="it-IT" sz="2000" dirty="0"/>
              <a:t>. Nessuno dei nodi è proprietario della blockchain ma tutti partecipano in misura uguale al suo funzionamento ed alla sua gestione.</a:t>
            </a:r>
          </a:p>
          <a:p>
            <a:pPr algn="just"/>
            <a:r>
              <a:rPr lang="it-IT" sz="2000" dirty="0"/>
              <a:t> </a:t>
            </a:r>
          </a:p>
          <a:p>
            <a:pPr algn="just"/>
            <a:r>
              <a:rPr lang="it-IT" sz="2000" b="1" dirty="0"/>
              <a:t>Nessun intermediario. </a:t>
            </a:r>
            <a:r>
              <a:rPr lang="it-IT" sz="2000" dirty="0"/>
              <a:t>La blockchain elimina la necessità di un garante intermedio che faccia da tramite tra le parti impegnate in una transazione (Banca, Governo, Istituto assicurativo, </a:t>
            </a:r>
            <a:r>
              <a:rPr lang="it-IT" sz="2000" dirty="0" err="1"/>
              <a:t>ecc</a:t>
            </a:r>
            <a:r>
              <a:rPr lang="it-IT" sz="2000" dirty="0"/>
              <a:t>). Questo si nota </a:t>
            </a:r>
            <a:r>
              <a:rPr lang="it-IT" sz="2000" dirty="0" err="1"/>
              <a:t>maggiormenti</a:t>
            </a:r>
            <a:r>
              <a:rPr lang="it-IT" sz="2000" dirty="0"/>
              <a:t> in </a:t>
            </a:r>
            <a:r>
              <a:rPr lang="it-IT" sz="2000" dirty="0" err="1"/>
              <a:t>Ethereum</a:t>
            </a:r>
            <a:r>
              <a:rPr lang="it-IT" sz="2000" dirty="0"/>
              <a:t> dove sono presenti oltre alle transazioni anche gli Smart Contract.</a:t>
            </a:r>
          </a:p>
          <a:p>
            <a:pPr algn="just"/>
            <a:r>
              <a:rPr lang="it-IT" sz="2000" b="1" dirty="0"/>
              <a:t>TRASPARENZA E VERIFICABILITÀ </a:t>
            </a:r>
            <a:r>
              <a:rPr lang="it-IT" sz="2000" dirty="0"/>
              <a:t>Il contenuto del registro è trasparente e visibile a tutti ed è facilmente consultabile e verificabile, garantendo così trasparenza nelle operazioni.</a:t>
            </a:r>
          </a:p>
          <a:p>
            <a:pPr algn="just"/>
            <a:endParaRPr lang="it-IT" sz="2000" dirty="0"/>
          </a:p>
        </p:txBody>
      </p:sp>
    </p:spTree>
    <p:extLst>
      <p:ext uri="{BB962C8B-B14F-4D97-AF65-F5344CB8AC3E}">
        <p14:creationId xmlns:p14="http://schemas.microsoft.com/office/powerpoint/2010/main" val="215567015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961</Words>
  <Application>Microsoft Office PowerPoint</Application>
  <PresentationFormat>Widescreen</PresentationFormat>
  <Paragraphs>40</Paragraphs>
  <Slides>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7</vt:i4>
      </vt:variant>
    </vt:vector>
  </HeadingPairs>
  <TitlesOfParts>
    <vt:vector size="13" baseType="lpstr">
      <vt:lpstr>Aharoni</vt:lpstr>
      <vt:lpstr>Arial</vt:lpstr>
      <vt:lpstr>Calibri</vt:lpstr>
      <vt:lpstr>Calibri Light</vt:lpstr>
      <vt:lpstr>Wingdings</vt:lpstr>
      <vt:lpstr>Tema di Office</vt:lpstr>
      <vt:lpstr>Introduzione alla tecnologia blockchain </vt:lpstr>
      <vt:lpstr>La tecnologia blockchain La struttura blockchain Le proprietà della blockchain Crittografia Invio di un messaggio cifrato ad un destinatario – segretezza ed integrità Hashing Firma digitale QUIZ </vt:lpstr>
      <vt:lpstr>La tecnologia blockchain </vt:lpstr>
      <vt:lpstr>La tecnologia blockchain </vt:lpstr>
      <vt:lpstr>La tecnologia blockchain </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Introduzione alla tecnologia blockchain </dc:title>
  <dc:creator>Beatrice Carbonaro</dc:creator>
  <cp:lastModifiedBy>Beatrice Carbonaro</cp:lastModifiedBy>
  <cp:revision>1</cp:revision>
  <dcterms:created xsi:type="dcterms:W3CDTF">2021-05-24T14:19:33Z</dcterms:created>
  <dcterms:modified xsi:type="dcterms:W3CDTF">2021-05-24T14:20:23Z</dcterms:modified>
</cp:coreProperties>
</file>