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14"/>
  </p:notesMasterIdLst>
  <p:sldIdLst>
    <p:sldId id="256" r:id="rId5"/>
    <p:sldId id="278" r:id="rId6"/>
    <p:sldId id="271" r:id="rId7"/>
    <p:sldId id="279" r:id="rId8"/>
    <p:sldId id="280" r:id="rId9"/>
    <p:sldId id="282" r:id="rId10"/>
    <p:sldId id="285" r:id="rId11"/>
    <p:sldId id="283"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3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216" autoAdjust="0"/>
  </p:normalViewPr>
  <p:slideViewPr>
    <p:cSldViewPr snapToGrid="0">
      <p:cViewPr varScale="1">
        <p:scale>
          <a:sx n="44" d="100"/>
          <a:sy n="44" d="100"/>
        </p:scale>
        <p:origin x="145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547A6-C4A8-43CF-A498-D42AF731143E}" type="datetimeFigureOut">
              <a:rPr lang="lv-LV" smtClean="0"/>
              <a:t>16.06.2021</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A83C8-A71D-4920-B0CC-04ED82940F72}" type="slidenum">
              <a:rPr lang="lv-LV" smtClean="0"/>
              <a:t>‹#›</a:t>
            </a:fld>
            <a:endParaRPr lang="lv-LV"/>
          </a:p>
        </p:txBody>
      </p:sp>
    </p:spTree>
    <p:extLst>
      <p:ext uri="{BB962C8B-B14F-4D97-AF65-F5344CB8AC3E}">
        <p14:creationId xmlns:p14="http://schemas.microsoft.com/office/powerpoint/2010/main" val="204677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edium.com/@elseidy/to-blockchain-or-to-not-blockchain-40e6a3a60f4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1 min</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Iepazīstina ar šīs nodaļas mērķi.</a:t>
            </a:r>
          </a:p>
          <a:p>
            <a:endParaRPr lang="lv-LV" dirty="0"/>
          </a:p>
        </p:txBody>
      </p:sp>
      <p:sp>
        <p:nvSpPr>
          <p:cNvPr id="4" name="Slaida numura vietturis 3"/>
          <p:cNvSpPr>
            <a:spLocks noGrp="1"/>
          </p:cNvSpPr>
          <p:nvPr>
            <p:ph type="sldNum" sz="quarter" idx="5"/>
          </p:nvPr>
        </p:nvSpPr>
        <p:spPr/>
        <p:txBody>
          <a:bodyPr/>
          <a:lstStyle/>
          <a:p>
            <a:fld id="{279A83C8-A71D-4920-B0CC-04ED82940F72}" type="slidenum">
              <a:rPr lang="lv-LV" smtClean="0"/>
              <a:t>3</a:t>
            </a:fld>
            <a:endParaRPr lang="lv-LV"/>
          </a:p>
        </p:txBody>
      </p:sp>
    </p:spTree>
    <p:extLst>
      <p:ext uri="{BB962C8B-B14F-4D97-AF65-F5344CB8AC3E}">
        <p14:creationId xmlns:p14="http://schemas.microsoft.com/office/powerpoint/2010/main" val="172873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r>
              <a:rPr lang="lv-LV" b="0" i="0" dirty="0">
                <a:solidFill>
                  <a:srgbClr val="373A3C"/>
                </a:solidFill>
                <a:effectLst/>
                <a:latin typeface="Helvetica" panose="020B0604020202020204" pitchFamily="34" charset="0"/>
              </a:rPr>
              <a:t>4 min</a:t>
            </a:r>
          </a:p>
          <a:p>
            <a:pPr algn="l"/>
            <a:r>
              <a:rPr lang="lv-LV" b="0" i="0" dirty="0">
                <a:solidFill>
                  <a:srgbClr val="373A3C"/>
                </a:solidFill>
                <a:effectLst/>
                <a:latin typeface="Helvetica" panose="020B0604020202020204" pitchFamily="34" charset="0"/>
              </a:rPr>
              <a:t>Diskusija par izmantošanas iespējām.</a:t>
            </a:r>
          </a:p>
          <a:p>
            <a:pPr algn="l"/>
            <a:r>
              <a:rPr lang="lv-LV" b="0" i="0" dirty="0">
                <a:solidFill>
                  <a:srgbClr val="373A3C"/>
                </a:solidFill>
                <a:effectLst/>
                <a:latin typeface="Helvetica" panose="020B0604020202020204" pitchFamily="34" charset="0"/>
              </a:rPr>
              <a:t>Kāpēc jā? Kāpēc nē? </a:t>
            </a:r>
          </a:p>
          <a:p>
            <a:pPr algn="l"/>
            <a:r>
              <a:rPr lang="lv-LV" b="0" i="0" dirty="0">
                <a:solidFill>
                  <a:srgbClr val="373A3C"/>
                </a:solidFill>
                <a:effectLst/>
                <a:latin typeface="Helvetica" panose="020B0604020202020204" pitchFamily="34" charset="0"/>
              </a:rPr>
              <a:t>Kuros gadījumos nevajadzētu izmantot? Kāpēc?</a:t>
            </a:r>
          </a:p>
          <a:p>
            <a:pPr algn="l"/>
            <a:r>
              <a:rPr lang="lv-LV" b="0" i="0" dirty="0">
                <a:solidFill>
                  <a:srgbClr val="373A3C"/>
                </a:solidFill>
                <a:effectLst/>
                <a:latin typeface="Helvetica" panose="020B0604020202020204" pitchFamily="34" charset="0"/>
              </a:rPr>
              <a:t>Iepazīstina ar divām pusēm.</a:t>
            </a:r>
          </a:p>
          <a:p>
            <a:pPr algn="l"/>
            <a:r>
              <a:rPr lang="lv-LV" b="0" i="0" dirty="0">
                <a:solidFill>
                  <a:srgbClr val="373A3C"/>
                </a:solidFill>
                <a:effectLst/>
                <a:latin typeface="Helvetica" panose="020B0604020202020204" pitchFamily="34" charset="0"/>
              </a:rPr>
              <a:t>Pretstatā standarta risinājumiem, </a:t>
            </a:r>
            <a:r>
              <a:rPr lang="lv-LV" b="0" i="0" dirty="0" err="1">
                <a:solidFill>
                  <a:srgbClr val="373A3C"/>
                </a:solidFill>
                <a:effectLst/>
                <a:latin typeface="Helvetica" panose="020B0604020202020204" pitchFamily="34" charset="0"/>
              </a:rPr>
              <a:t>blokķēde</a:t>
            </a:r>
            <a:r>
              <a:rPr lang="lv-LV" b="0" i="0" dirty="0">
                <a:solidFill>
                  <a:srgbClr val="373A3C"/>
                </a:solidFill>
                <a:effectLst/>
                <a:latin typeface="Helvetica" panose="020B0604020202020204" pitchFamily="34" charset="0"/>
              </a:rPr>
              <a:t> nav risinājums visām tehniskām problēmām. Patiesībā tā ir piemērotāka lietojumprogrammu grupai, kas atbilst vairākām prasībām. Jo īpaši tām, kas upurē sniegumu decentralizācijas un </a:t>
            </a:r>
            <a:r>
              <a:rPr lang="lv-LV" b="0" i="0" dirty="0" err="1">
                <a:solidFill>
                  <a:srgbClr val="373A3C"/>
                </a:solidFill>
                <a:effectLst/>
                <a:latin typeface="Helvetica" panose="020B0604020202020204" pitchFamily="34" charset="0"/>
              </a:rPr>
              <a:t>pretviltošanas</a:t>
            </a:r>
            <a:r>
              <a:rPr lang="lv-LV" b="0" i="0" dirty="0">
                <a:solidFill>
                  <a:srgbClr val="373A3C"/>
                </a:solidFill>
                <a:effectLst/>
                <a:latin typeface="Helvetica" panose="020B0604020202020204" pitchFamily="34" charset="0"/>
              </a:rPr>
              <a:t> patstāvīga stāvokļa labā.</a:t>
            </a:r>
          </a:p>
          <a:p>
            <a:pPr algn="l"/>
            <a:r>
              <a:rPr lang="lv-LV" b="0" i="0" dirty="0">
                <a:solidFill>
                  <a:srgbClr val="373A3C"/>
                </a:solidFill>
                <a:effectLst/>
                <a:latin typeface="Helvetica" panose="020B0604020202020204" pitchFamily="34" charset="0"/>
              </a:rPr>
              <a:t>Tomēr daudzas no „solītajām” lietojumprogrammām joprojām nav piemērotas </a:t>
            </a:r>
            <a:r>
              <a:rPr lang="lv-LV" b="0" i="0" dirty="0" err="1">
                <a:solidFill>
                  <a:srgbClr val="373A3C"/>
                </a:solidFill>
                <a:effectLst/>
                <a:latin typeface="Helvetica" panose="020B0604020202020204" pitchFamily="34" charset="0"/>
              </a:rPr>
              <a:t>blokķēdei</a:t>
            </a:r>
            <a:r>
              <a:rPr lang="lv-LV" b="0" i="0" dirty="0">
                <a:solidFill>
                  <a:srgbClr val="373A3C"/>
                </a:solidFill>
                <a:effectLst/>
                <a:latin typeface="Helvetica" panose="020B0604020202020204" pitchFamily="34" charset="0"/>
              </a:rPr>
              <a:t>, piemēram, piegādes ķēdes pārvaldībai. Ir ļoti jāuzmanās, kad pie jums vēršas dedzīgi izstrādātāji un uzņēmumu īpašnieki, kuri ir ļoti neobjektīvi un pilnībā neapšauba savu risinājumu tehnisko pamatu un vajadzības. Līdz šim šķiet, ka lietojumprogrammas, kas nodarbojas ar digitālajām precēm un pakalpojumiem un kam nepieciešama uzticēšanās, ir vispiemērotākās </a:t>
            </a:r>
            <a:r>
              <a:rPr lang="lv-LV" b="0" i="0" dirty="0" err="1">
                <a:solidFill>
                  <a:srgbClr val="373A3C"/>
                </a:solidFill>
                <a:effectLst/>
                <a:latin typeface="Helvetica" panose="020B0604020202020204" pitchFamily="34" charset="0"/>
              </a:rPr>
              <a:t>blokķēdēm</a:t>
            </a:r>
            <a:r>
              <a:rPr lang="lv-LV" b="0" i="0" dirty="0">
                <a:solidFill>
                  <a:srgbClr val="373A3C"/>
                </a:solidFill>
                <a:effectLst/>
                <a:latin typeface="Helvetica" panose="020B0604020202020204" pitchFamily="34" charset="0"/>
              </a:rPr>
              <a:t>.</a:t>
            </a:r>
          </a:p>
          <a:p>
            <a:pPr algn="l"/>
            <a:r>
              <a:rPr lang="lv-LV" b="0" i="0" dirty="0">
                <a:solidFill>
                  <a:srgbClr val="373A3C"/>
                </a:solidFill>
                <a:effectLst/>
                <a:latin typeface="Helvetica" panose="020B0604020202020204" pitchFamily="34" charset="0"/>
              </a:rPr>
              <a:t>Vairāk par lietojumprogrammām, kas ir piemērotas </a:t>
            </a:r>
            <a:r>
              <a:rPr lang="lv-LV" b="0" i="0" dirty="0" err="1">
                <a:solidFill>
                  <a:srgbClr val="373A3C"/>
                </a:solidFill>
                <a:effectLst/>
                <a:latin typeface="Helvetica" panose="020B0604020202020204" pitchFamily="34" charset="0"/>
              </a:rPr>
              <a:t>blokķēdēm</a:t>
            </a:r>
            <a:r>
              <a:rPr lang="lv-LV" b="0" i="0" dirty="0">
                <a:solidFill>
                  <a:srgbClr val="373A3C"/>
                </a:solidFill>
                <a:effectLst/>
                <a:latin typeface="Helvetica" panose="020B0604020202020204" pitchFamily="34" charset="0"/>
              </a:rPr>
              <a:t> un kurām NAV vajadzīga </a:t>
            </a:r>
            <a:r>
              <a:rPr lang="lv-LV" b="0" i="0" dirty="0" err="1">
                <a:solidFill>
                  <a:srgbClr val="373A3C"/>
                </a:solidFill>
                <a:effectLst/>
                <a:latin typeface="Helvetica" panose="020B0604020202020204" pitchFamily="34" charset="0"/>
              </a:rPr>
              <a:t>blokķēde</a:t>
            </a:r>
            <a:r>
              <a:rPr lang="lv-LV" b="0" i="0" dirty="0">
                <a:solidFill>
                  <a:srgbClr val="373A3C"/>
                </a:solidFill>
                <a:effectLst/>
                <a:latin typeface="Helvetica" panose="020B0604020202020204" pitchFamily="34" charset="0"/>
              </a:rPr>
              <a:t>, lasiet Muhameda </a:t>
            </a:r>
            <a:r>
              <a:rPr lang="lv-LV" b="0" i="0" dirty="0" err="1">
                <a:solidFill>
                  <a:srgbClr val="373A3C"/>
                </a:solidFill>
                <a:effectLst/>
                <a:latin typeface="Helvetica" panose="020B0604020202020204" pitchFamily="34" charset="0"/>
              </a:rPr>
              <a:t>Elseidija</a:t>
            </a:r>
            <a:r>
              <a:rPr lang="lv-LV" b="0" i="0" dirty="0">
                <a:solidFill>
                  <a:srgbClr val="373A3C"/>
                </a:solidFill>
                <a:effectLst/>
                <a:latin typeface="Helvetica" panose="020B0604020202020204" pitchFamily="34" charset="0"/>
              </a:rPr>
              <a:t> (Mohamed </a:t>
            </a:r>
            <a:r>
              <a:rPr lang="lv-LV" b="0" i="0" dirty="0" err="1">
                <a:solidFill>
                  <a:srgbClr val="373A3C"/>
                </a:solidFill>
                <a:effectLst/>
                <a:latin typeface="Helvetica" panose="020B0604020202020204" pitchFamily="34" charset="0"/>
              </a:rPr>
              <a:t>ElSeidy</a:t>
            </a:r>
            <a:r>
              <a:rPr lang="lv-LV" b="0" i="0" dirty="0">
                <a:solidFill>
                  <a:srgbClr val="373A3C"/>
                </a:solidFill>
                <a:effectLst/>
                <a:latin typeface="Helvetica" panose="020B0604020202020204" pitchFamily="34" charset="0"/>
              </a:rPr>
              <a:t>) rakstā „</a:t>
            </a:r>
            <a:r>
              <a:rPr lang="lv-LV" b="0" i="0" u="none" strike="noStrike" dirty="0">
                <a:solidFill>
                  <a:srgbClr val="1177D1"/>
                </a:solidFill>
                <a:effectLst/>
                <a:latin typeface="Helvetica" panose="020B0604020202020204" pitchFamily="34" charset="0"/>
                <a:hlinkClick r:id="rId3"/>
              </a:rPr>
              <a:t>To </a:t>
            </a:r>
            <a:r>
              <a:rPr lang="lv-LV" b="0" i="0" u="none" strike="noStrike" dirty="0" err="1">
                <a:solidFill>
                  <a:srgbClr val="1177D1"/>
                </a:solidFill>
                <a:effectLst/>
                <a:latin typeface="Helvetica" panose="020B0604020202020204" pitchFamily="34" charset="0"/>
                <a:hlinkClick r:id="rId3"/>
              </a:rPr>
              <a:t>Blockchain</a:t>
            </a:r>
            <a:r>
              <a:rPr lang="lv-LV" b="0" i="0" u="none" strike="noStrike" dirty="0">
                <a:solidFill>
                  <a:srgbClr val="1177D1"/>
                </a:solidFill>
                <a:effectLst/>
                <a:latin typeface="Helvetica" panose="020B0604020202020204" pitchFamily="34" charset="0"/>
                <a:hlinkClick r:id="rId3"/>
              </a:rPr>
              <a:t> </a:t>
            </a:r>
            <a:r>
              <a:rPr lang="lv-LV" b="0" i="0" u="none" strike="noStrike" dirty="0" err="1">
                <a:solidFill>
                  <a:srgbClr val="1177D1"/>
                </a:solidFill>
                <a:effectLst/>
                <a:latin typeface="Helvetica" panose="020B0604020202020204" pitchFamily="34" charset="0"/>
                <a:hlinkClick r:id="rId3"/>
              </a:rPr>
              <a:t>or</a:t>
            </a:r>
            <a:r>
              <a:rPr lang="lv-LV" b="0" i="0" u="none" strike="noStrike" dirty="0">
                <a:solidFill>
                  <a:srgbClr val="1177D1"/>
                </a:solidFill>
                <a:effectLst/>
                <a:latin typeface="Helvetica" panose="020B0604020202020204" pitchFamily="34" charset="0"/>
                <a:hlinkClick r:id="rId3"/>
              </a:rPr>
              <a:t> To </a:t>
            </a:r>
            <a:r>
              <a:rPr lang="lv-LV" b="0" i="0" u="none" strike="noStrike" dirty="0" err="1">
                <a:solidFill>
                  <a:srgbClr val="1177D1"/>
                </a:solidFill>
                <a:effectLst/>
                <a:latin typeface="Helvetica" panose="020B0604020202020204" pitchFamily="34" charset="0"/>
                <a:hlinkClick r:id="rId3"/>
              </a:rPr>
              <a:t>Not</a:t>
            </a:r>
            <a:r>
              <a:rPr lang="lv-LV" b="0" i="0" u="none" strike="noStrike" dirty="0">
                <a:solidFill>
                  <a:srgbClr val="1177D1"/>
                </a:solidFill>
                <a:effectLst/>
                <a:latin typeface="Helvetica" panose="020B0604020202020204" pitchFamily="34" charset="0"/>
                <a:hlinkClick r:id="rId3"/>
              </a:rPr>
              <a:t> </a:t>
            </a:r>
            <a:r>
              <a:rPr lang="lv-LV" b="0" i="0" u="none" strike="noStrike" dirty="0" err="1">
                <a:solidFill>
                  <a:srgbClr val="1177D1"/>
                </a:solidFill>
                <a:effectLst/>
                <a:latin typeface="Helvetica" panose="020B0604020202020204" pitchFamily="34" charset="0"/>
                <a:hlinkClick r:id="rId3"/>
              </a:rPr>
              <a:t>Blockchain</a:t>
            </a:r>
            <a:r>
              <a:rPr lang="lv-LV" b="0" i="0" dirty="0">
                <a:solidFill>
                  <a:srgbClr val="373A3C"/>
                </a:solidFill>
                <a:effectLst/>
                <a:latin typeface="Helvetica" panose="020B0604020202020204" pitchFamily="34" charset="0"/>
              </a:rPr>
              <a:t>”.</a:t>
            </a:r>
          </a:p>
          <a:p>
            <a:endParaRPr lang="lv-LV" dirty="0"/>
          </a:p>
        </p:txBody>
      </p:sp>
      <p:sp>
        <p:nvSpPr>
          <p:cNvPr id="4" name="Slaida numura vietturis 3"/>
          <p:cNvSpPr>
            <a:spLocks noGrp="1"/>
          </p:cNvSpPr>
          <p:nvPr>
            <p:ph type="sldNum" sz="quarter" idx="5"/>
          </p:nvPr>
        </p:nvSpPr>
        <p:spPr/>
        <p:txBody>
          <a:bodyPr/>
          <a:lstStyle/>
          <a:p>
            <a:fld id="{279A83C8-A71D-4920-B0CC-04ED82940F72}" type="slidenum">
              <a:rPr lang="lv-LV" smtClean="0"/>
              <a:t>4</a:t>
            </a:fld>
            <a:endParaRPr lang="lv-LV"/>
          </a:p>
        </p:txBody>
      </p:sp>
    </p:spTree>
    <p:extLst>
      <p:ext uri="{BB962C8B-B14F-4D97-AF65-F5344CB8AC3E}">
        <p14:creationId xmlns:p14="http://schemas.microsoft.com/office/powerpoint/2010/main" val="404287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0" i="0" dirty="0">
                <a:solidFill>
                  <a:srgbClr val="373A3C"/>
                </a:solidFill>
                <a:effectLst/>
                <a:latin typeface="Helvetica" panose="020B0604020202020204" pitchFamily="34" charset="0"/>
              </a:rPr>
              <a:t>5 min</a:t>
            </a:r>
          </a:p>
          <a:p>
            <a:r>
              <a:rPr lang="lv-LV" b="0" i="0" dirty="0">
                <a:solidFill>
                  <a:srgbClr val="373A3C"/>
                </a:solidFill>
                <a:effectLst/>
                <a:latin typeface="Helvetica" panose="020B0604020202020204" pitchFamily="34" charset="0"/>
              </a:rPr>
              <a:t>Iepazīstina ar attēlu, aicina apskatīt iespējamās izmantošanas iespējas. Kādas jomas tiek pārstāvētas?</a:t>
            </a:r>
          </a:p>
          <a:p>
            <a:r>
              <a:rPr lang="lv-LV" b="0" i="0" dirty="0">
                <a:solidFill>
                  <a:srgbClr val="373A3C"/>
                </a:solidFill>
                <a:effectLst/>
                <a:latin typeface="Helvetica" panose="020B0604020202020204" pitchFamily="34" charset="0"/>
              </a:rPr>
              <a:t>Galvenās ir viedie līgumi, digitālā valūta, drošība informācijas glabāšana.</a:t>
            </a:r>
          </a:p>
          <a:p>
            <a:r>
              <a:rPr lang="lv-LV" b="0" i="0" dirty="0">
                <a:solidFill>
                  <a:srgbClr val="373A3C"/>
                </a:solidFill>
                <a:effectLst/>
                <a:latin typeface="Helvetica" panose="020B0604020202020204" pitchFamily="34" charset="0"/>
              </a:rPr>
              <a:t>Mudina auditoriju apdomāt, kurā sektorā varētu izmantot </a:t>
            </a:r>
            <a:r>
              <a:rPr lang="lv-LV" b="0" i="0" dirty="0" err="1">
                <a:solidFill>
                  <a:srgbClr val="373A3C"/>
                </a:solidFill>
                <a:effectLst/>
                <a:latin typeface="Helvetica" panose="020B0604020202020204" pitchFamily="34" charset="0"/>
              </a:rPr>
              <a:t>blokķēdes</a:t>
            </a:r>
            <a:r>
              <a:rPr lang="lv-LV" b="0" i="0" dirty="0">
                <a:solidFill>
                  <a:srgbClr val="373A3C"/>
                </a:solidFill>
                <a:effectLst/>
                <a:latin typeface="Helvetica" panose="020B0604020202020204" pitchFamily="34" charset="0"/>
              </a:rPr>
              <a:t> tehnoloģiju? Vai tie ir vairāki vai viens?</a:t>
            </a:r>
          </a:p>
          <a:p>
            <a:endParaRPr lang="lv-LV" b="0" i="0" dirty="0">
              <a:solidFill>
                <a:srgbClr val="373A3C"/>
              </a:solidFill>
              <a:effectLst/>
              <a:latin typeface="Helvetica" panose="020B0604020202020204" pitchFamily="34" charset="0"/>
            </a:endParaRPr>
          </a:p>
          <a:p>
            <a:r>
              <a:rPr lang="lv-LV" b="0" i="0" dirty="0">
                <a:solidFill>
                  <a:srgbClr val="373A3C"/>
                </a:solidFill>
                <a:effectLst/>
                <a:latin typeface="Helvetica" panose="020B0604020202020204" pitchFamily="34" charset="0"/>
              </a:rPr>
              <a:t>Iepazīstina ar dažādiem piemēriem, kas publicēti platform.blocks.ase.ro kursā «</a:t>
            </a:r>
            <a:r>
              <a:rPr lang="lv-LV" b="0" i="0" dirty="0" err="1">
                <a:solidFill>
                  <a:srgbClr val="373A3C"/>
                </a:solidFill>
                <a:effectLst/>
                <a:latin typeface="Helvetica" panose="020B0604020202020204" pitchFamily="34" charset="0"/>
              </a:rPr>
              <a:t>LV_Blokķēdes</a:t>
            </a:r>
            <a:r>
              <a:rPr lang="lv-LV" b="0" i="0" dirty="0">
                <a:solidFill>
                  <a:srgbClr val="373A3C"/>
                </a:solidFill>
                <a:effectLst/>
                <a:latin typeface="Helvetica" panose="020B0604020202020204" pitchFamily="34" charset="0"/>
              </a:rPr>
              <a:t> tehnoloģijas izmantošana» (https://platform.blocks.ase.ro/course/view.php?id=23) </a:t>
            </a:r>
            <a:endParaRPr lang="lv-LV" dirty="0"/>
          </a:p>
        </p:txBody>
      </p:sp>
      <p:sp>
        <p:nvSpPr>
          <p:cNvPr id="4" name="Slaida numura vietturis 3"/>
          <p:cNvSpPr>
            <a:spLocks noGrp="1"/>
          </p:cNvSpPr>
          <p:nvPr>
            <p:ph type="sldNum" sz="quarter" idx="5"/>
          </p:nvPr>
        </p:nvSpPr>
        <p:spPr/>
        <p:txBody>
          <a:bodyPr/>
          <a:lstStyle/>
          <a:p>
            <a:fld id="{279A83C8-A71D-4920-B0CC-04ED82940F72}" type="slidenum">
              <a:rPr lang="lv-LV" smtClean="0"/>
              <a:t>5</a:t>
            </a:fld>
            <a:endParaRPr lang="lv-LV"/>
          </a:p>
        </p:txBody>
      </p:sp>
    </p:spTree>
    <p:extLst>
      <p:ext uri="{BB962C8B-B14F-4D97-AF65-F5344CB8AC3E}">
        <p14:creationId xmlns:p14="http://schemas.microsoft.com/office/powerpoint/2010/main" val="283618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5 min</a:t>
            </a:r>
          </a:p>
          <a:p>
            <a:r>
              <a:rPr lang="lv-LV" dirty="0"/>
              <a:t>Atkārtojums no tikko izrunātā.</a:t>
            </a:r>
          </a:p>
          <a:p>
            <a:r>
              <a:rPr lang="lv-LV" dirty="0"/>
              <a:t>Aicina auditoriju izteikties: kur iespējams efektīvi izmantot </a:t>
            </a:r>
            <a:r>
              <a:rPr lang="lv-LV" dirty="0" err="1"/>
              <a:t>blokķēdes</a:t>
            </a:r>
            <a:r>
              <a:rPr lang="lv-LV" dirty="0"/>
              <a:t> tehnoloģijas? Kādi ir priekšnoteikumi, lai to varētu darīt?</a:t>
            </a:r>
          </a:p>
        </p:txBody>
      </p:sp>
      <p:sp>
        <p:nvSpPr>
          <p:cNvPr id="4" name="Slaida numura vietturis 3"/>
          <p:cNvSpPr>
            <a:spLocks noGrp="1"/>
          </p:cNvSpPr>
          <p:nvPr>
            <p:ph type="sldNum" sz="quarter" idx="5"/>
          </p:nvPr>
        </p:nvSpPr>
        <p:spPr/>
        <p:txBody>
          <a:bodyPr/>
          <a:lstStyle/>
          <a:p>
            <a:fld id="{279A83C8-A71D-4920-B0CC-04ED82940F72}" type="slidenum">
              <a:rPr lang="lv-LV" smtClean="0"/>
              <a:t>6</a:t>
            </a:fld>
            <a:endParaRPr lang="lv-LV"/>
          </a:p>
        </p:txBody>
      </p:sp>
    </p:spTree>
    <p:extLst>
      <p:ext uri="{BB962C8B-B14F-4D97-AF65-F5344CB8AC3E}">
        <p14:creationId xmlns:p14="http://schemas.microsoft.com/office/powerpoint/2010/main" val="238828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v-LV" b="0" i="0" dirty="0">
                <a:solidFill>
                  <a:srgbClr val="373A3C"/>
                </a:solidFill>
                <a:effectLst/>
                <a:latin typeface="Helvetica" panose="020B0604020202020204" pitchFamily="34" charset="0"/>
              </a:rPr>
              <a:t>10 min</a:t>
            </a:r>
          </a:p>
          <a:p>
            <a:pPr algn="l"/>
            <a:r>
              <a:rPr lang="lv-LV" b="0" i="0" dirty="0">
                <a:solidFill>
                  <a:srgbClr val="373A3C"/>
                </a:solidFill>
                <a:effectLst/>
                <a:latin typeface="Helvetica" panose="020B0604020202020204" pitchFamily="34" charset="0"/>
              </a:rPr>
              <a:t>Kāpēc izmantot </a:t>
            </a:r>
            <a:r>
              <a:rPr lang="lv-LV" b="0" i="0" dirty="0" err="1">
                <a:solidFill>
                  <a:srgbClr val="373A3C"/>
                </a:solidFill>
                <a:effectLst/>
                <a:latin typeface="Helvetica" panose="020B0604020202020204" pitchFamily="34" charset="0"/>
              </a:rPr>
              <a:t>blokķēdes</a:t>
            </a:r>
            <a:r>
              <a:rPr lang="lv-LV" b="0" i="0" dirty="0">
                <a:solidFill>
                  <a:srgbClr val="373A3C"/>
                </a:solidFill>
                <a:effectLst/>
                <a:latin typeface="Helvetica" panose="020B0604020202020204" pitchFamily="34" charset="0"/>
              </a:rPr>
              <a:t> tehnoloģiju?</a:t>
            </a:r>
          </a:p>
          <a:p>
            <a:pPr algn="l"/>
            <a:r>
              <a:rPr lang="lv-LV" b="0" i="0" dirty="0">
                <a:solidFill>
                  <a:srgbClr val="373A3C"/>
                </a:solidFill>
                <a:effectLst/>
                <a:latin typeface="Helvetica" panose="020B0604020202020204" pitchFamily="34" charset="0"/>
              </a:rPr>
              <a:t>Iepazīstina ar priekšrocībām:</a:t>
            </a:r>
          </a:p>
          <a:p>
            <a:pPr marL="171450" indent="-171450" algn="l">
              <a:buFont typeface="Arial" panose="020B0604020202020204" pitchFamily="34" charset="0"/>
              <a:buChar char="•"/>
            </a:pPr>
            <a:r>
              <a:rPr lang="lv-LV" b="1" i="0" dirty="0">
                <a:solidFill>
                  <a:srgbClr val="000000"/>
                </a:solidFill>
                <a:effectLst/>
                <a:latin typeface="Arial" panose="020B0604020202020204" pitchFamily="34" charset="0"/>
              </a:rPr>
              <a:t>Piegādes ķēdes</a:t>
            </a:r>
            <a:r>
              <a:rPr lang="lv-LV" b="0" i="0" dirty="0">
                <a:solidFill>
                  <a:srgbClr val="000000"/>
                </a:solidFill>
                <a:effectLst/>
                <a:latin typeface="Arial" panose="020B0604020202020204" pitchFamily="34" charset="0"/>
              </a:rPr>
              <a:t> pārvaldībai </a:t>
            </a:r>
            <a:r>
              <a:rPr lang="lv-LV" b="0" i="0" dirty="0" err="1">
                <a:solidFill>
                  <a:srgbClr val="000000"/>
                </a:solidFill>
                <a:effectLst/>
                <a:latin typeface="Arial" panose="020B0604020202020204" pitchFamily="34" charset="0"/>
              </a:rPr>
              <a:t>blokķēdes</a:t>
            </a:r>
            <a:r>
              <a:rPr lang="lv-LV" b="0" i="0" dirty="0">
                <a:solidFill>
                  <a:srgbClr val="000000"/>
                </a:solidFill>
                <a:effectLst/>
                <a:latin typeface="Arial" panose="020B0604020202020204" pitchFamily="34" charset="0"/>
              </a:rPr>
              <a:t> tehnoloģija piedāvā izsekojamības un izmaksu priekšrocības;</a:t>
            </a:r>
          </a:p>
          <a:p>
            <a:pPr marL="171450" indent="-171450" algn="l">
              <a:buFont typeface="Arial" panose="020B0604020202020204" pitchFamily="34" charset="0"/>
              <a:buChar char="•"/>
            </a:pPr>
            <a:r>
              <a:rPr lang="lv-LV" b="1" i="0" dirty="0">
                <a:solidFill>
                  <a:srgbClr val="000000"/>
                </a:solidFill>
                <a:effectLst/>
                <a:latin typeface="Arial" panose="020B0604020202020204" pitchFamily="34" charset="0"/>
              </a:rPr>
              <a:t>Kvalitātes pārvaldība </a:t>
            </a:r>
            <a:r>
              <a:rPr lang="lv-LV" b="0" i="0" dirty="0">
                <a:solidFill>
                  <a:srgbClr val="000000"/>
                </a:solidFill>
                <a:effectLst/>
                <a:latin typeface="Arial" panose="020B0604020202020204" pitchFamily="34" charset="0"/>
              </a:rPr>
              <a:t>- ja kādā no piegādes ķēdes posmiem tiek konstatēts pārkāpums vai problēma, </a:t>
            </a:r>
            <a:r>
              <a:rPr lang="lv-LV" b="0" i="0" dirty="0" err="1">
                <a:solidFill>
                  <a:srgbClr val="000000"/>
                </a:solidFill>
                <a:effectLst/>
                <a:latin typeface="Arial" panose="020B0604020202020204" pitchFamily="34" charset="0"/>
              </a:rPr>
              <a:t>blokķēdes</a:t>
            </a:r>
            <a:r>
              <a:rPr lang="lv-LV" b="0" i="0" dirty="0">
                <a:solidFill>
                  <a:srgbClr val="000000"/>
                </a:solidFill>
                <a:effectLst/>
                <a:latin typeface="Arial" panose="020B0604020202020204" pitchFamily="34" charset="0"/>
              </a:rPr>
              <a:t> tehnoloģija sistēmā var norādīt jums problēmas rašanās vietu. Tas uzņēmumiem atvieglo izmeklēšanas procesu un paātrina nepieciešamo darbību veikšanas procesu, lai kvalitātes problēmas novērstu;</a:t>
            </a:r>
          </a:p>
          <a:p>
            <a:pPr marL="171450" indent="-171450" algn="l">
              <a:buFont typeface="Arial" panose="020B0604020202020204" pitchFamily="34" charset="0"/>
              <a:buChar char="•"/>
            </a:pPr>
            <a:r>
              <a:rPr lang="lv-LV" b="1" i="0" dirty="0">
                <a:solidFill>
                  <a:srgbClr val="000000"/>
                </a:solidFill>
                <a:effectLst/>
                <a:latin typeface="Arial" panose="020B0604020202020204" pitchFamily="34" charset="0"/>
              </a:rPr>
              <a:t>Grāmatvedība</a:t>
            </a:r>
            <a:r>
              <a:rPr lang="lv-LV" b="0" i="0" dirty="0">
                <a:solidFill>
                  <a:srgbClr val="000000"/>
                </a:solidFill>
                <a:effectLst/>
                <a:latin typeface="Arial" panose="020B0604020202020204" pitchFamily="34" charset="0"/>
              </a:rPr>
              <a:t> - darījumu reģistrēšana, izmantojot </a:t>
            </a:r>
            <a:r>
              <a:rPr lang="lv-LV" b="0" i="0" dirty="0" err="1">
                <a:solidFill>
                  <a:srgbClr val="000000"/>
                </a:solidFill>
                <a:effectLst/>
                <a:latin typeface="Arial" panose="020B0604020202020204" pitchFamily="34" charset="0"/>
              </a:rPr>
              <a:t>blokķēdes</a:t>
            </a:r>
            <a:r>
              <a:rPr lang="lv-LV" b="0" i="0" dirty="0">
                <a:solidFill>
                  <a:srgbClr val="000000"/>
                </a:solidFill>
                <a:effectLst/>
                <a:latin typeface="Arial" panose="020B0604020202020204" pitchFamily="34" charset="0"/>
              </a:rPr>
              <a:t> tehnoloģiju, principā novērš cilvēka kļūdu un aizsargā datus no iespējamām manipulācijām. Viss grāmatvedības process kļūst efektīvāks arī pašos pamatos - tā vietā, lai uzturētu atsevišķus reģistrus, uzņēmumi var saglabāt tikai vienu kopīgu reģistru. Tiek garantēta arī uzņēmuma finanšu informācijas integritāte;</a:t>
            </a:r>
          </a:p>
          <a:p>
            <a:pPr marL="171450" indent="-171450" algn="l">
              <a:buFont typeface="Arial" panose="020B0604020202020204" pitchFamily="34" charset="0"/>
              <a:buChar char="•"/>
            </a:pPr>
            <a:r>
              <a:rPr lang="lv-LV" b="1" i="0" dirty="0">
                <a:solidFill>
                  <a:srgbClr val="000000"/>
                </a:solidFill>
                <a:effectLst/>
                <a:latin typeface="Arial" panose="020B0604020202020204" pitchFamily="34" charset="0"/>
              </a:rPr>
              <a:t>Ar viedajiem līgumiem </a:t>
            </a:r>
            <a:r>
              <a:rPr lang="lv-LV" b="0" i="0" dirty="0">
                <a:solidFill>
                  <a:srgbClr val="000000"/>
                </a:solidFill>
                <a:effectLst/>
                <a:latin typeface="Arial" panose="020B0604020202020204" pitchFamily="34" charset="0"/>
              </a:rPr>
              <a:t>vienošanās var tikt automātiski apstiprinātas, parakstītas un īstenotas, izmantojot </a:t>
            </a:r>
            <a:r>
              <a:rPr lang="lv-LV" b="0" i="0" dirty="0" err="1">
                <a:solidFill>
                  <a:srgbClr val="000000"/>
                </a:solidFill>
                <a:effectLst/>
                <a:latin typeface="Arial" panose="020B0604020202020204" pitchFamily="34" charset="0"/>
              </a:rPr>
              <a:t>blokķēdes</a:t>
            </a:r>
            <a:r>
              <a:rPr lang="lv-LV" b="0" i="0" dirty="0">
                <a:solidFill>
                  <a:srgbClr val="000000"/>
                </a:solidFill>
                <a:effectLst/>
                <a:latin typeface="Arial" panose="020B0604020202020204" pitchFamily="34" charset="0"/>
              </a:rPr>
              <a:t> tehnoloģijas uzbūvi;</a:t>
            </a:r>
          </a:p>
          <a:p>
            <a:pPr marL="171450" indent="-171450" algn="l">
              <a:buFont typeface="Arial" panose="020B0604020202020204" pitchFamily="34" charset="0"/>
              <a:buChar char="•"/>
            </a:pPr>
            <a:r>
              <a:rPr lang="lv-LV" b="0" i="0" dirty="0" err="1">
                <a:solidFill>
                  <a:srgbClr val="000000"/>
                </a:solidFill>
                <a:effectLst/>
                <a:latin typeface="Arial" panose="020B0604020202020204" pitchFamily="34" charset="0"/>
              </a:rPr>
              <a:t>Blokķēdes</a:t>
            </a:r>
            <a:r>
              <a:rPr lang="lv-LV" b="0" i="0" dirty="0">
                <a:solidFill>
                  <a:srgbClr val="000000"/>
                </a:solidFill>
                <a:effectLst/>
                <a:latin typeface="Arial" panose="020B0604020202020204" pitchFamily="34" charset="0"/>
              </a:rPr>
              <a:t> tehnoloģijas izmantošana </a:t>
            </a:r>
            <a:r>
              <a:rPr lang="lv-LV" b="1" i="0" dirty="0">
                <a:solidFill>
                  <a:srgbClr val="000000"/>
                </a:solidFill>
                <a:effectLst/>
                <a:latin typeface="Arial" panose="020B0604020202020204" pitchFamily="34" charset="0"/>
              </a:rPr>
              <a:t>balsošanā</a:t>
            </a:r>
            <a:r>
              <a:rPr lang="lv-LV" b="0" i="0" dirty="0">
                <a:solidFill>
                  <a:srgbClr val="000000"/>
                </a:solidFill>
                <a:effectLst/>
                <a:latin typeface="Arial" panose="020B0604020202020204" pitchFamily="34" charset="0"/>
              </a:rPr>
              <a:t> samazina vēlēšanu krāpšanas iespējamību;</a:t>
            </a:r>
          </a:p>
          <a:p>
            <a:pPr marL="171450" indent="-171450" algn="l">
              <a:buFont typeface="Arial" panose="020B0604020202020204" pitchFamily="34" charset="0"/>
              <a:buChar char="•"/>
            </a:pPr>
            <a:r>
              <a:rPr lang="lv-LV" b="1" i="0" dirty="0">
                <a:solidFill>
                  <a:srgbClr val="000000"/>
                </a:solidFill>
                <a:effectLst/>
                <a:latin typeface="Arial" panose="020B0604020202020204" pitchFamily="34" charset="0"/>
              </a:rPr>
              <a:t>Birža</a:t>
            </a:r>
            <a:r>
              <a:rPr lang="lv-LV" b="0" i="0" dirty="0">
                <a:solidFill>
                  <a:srgbClr val="000000"/>
                </a:solidFill>
                <a:effectLst/>
                <a:latin typeface="Arial" panose="020B0604020202020204" pitchFamily="34" charset="0"/>
              </a:rPr>
              <a:t> - ideja par </a:t>
            </a:r>
            <a:r>
              <a:rPr lang="lv-LV" b="0" i="0" dirty="0" err="1">
                <a:solidFill>
                  <a:srgbClr val="000000"/>
                </a:solidFill>
                <a:effectLst/>
                <a:latin typeface="Arial" panose="020B0604020202020204" pitchFamily="34" charset="0"/>
              </a:rPr>
              <a:t>blokķēdes</a:t>
            </a:r>
            <a:r>
              <a:rPr lang="lv-LV" b="0" i="0" dirty="0">
                <a:solidFill>
                  <a:srgbClr val="000000"/>
                </a:solidFill>
                <a:effectLst/>
                <a:latin typeface="Arial" panose="020B0604020202020204" pitchFamily="34" charset="0"/>
              </a:rPr>
              <a:t> tehnoloģiju izmantošanu vērtspapīru tirdzniecībā ir bijusi jau kādu laiku. Kā piemēru var minēt Austrālijas biržu, kas ir pirmā, kas savām operācijām izmanto </a:t>
            </a:r>
            <a:r>
              <a:rPr lang="lv-LV" b="0" i="0" dirty="0" err="1">
                <a:solidFill>
                  <a:srgbClr val="000000"/>
                </a:solidFill>
                <a:effectLst/>
                <a:latin typeface="Arial" panose="020B0604020202020204" pitchFamily="34" charset="0"/>
              </a:rPr>
              <a:t>blokķēdes</a:t>
            </a:r>
            <a:r>
              <a:rPr lang="lv-LV" b="0" i="0" dirty="0">
                <a:solidFill>
                  <a:srgbClr val="000000"/>
                </a:solidFill>
                <a:effectLst/>
                <a:latin typeface="Arial" panose="020B0604020202020204" pitchFamily="34" charset="0"/>
              </a:rPr>
              <a:t> darbināmu sistēmu;</a:t>
            </a:r>
          </a:p>
          <a:p>
            <a:pPr marL="171450" indent="-171450" algn="l">
              <a:buFont typeface="Arial" panose="020B0604020202020204" pitchFamily="34" charset="0"/>
              <a:buChar char="•"/>
            </a:pPr>
            <a:r>
              <a:rPr lang="lv-LV" b="1" i="0" dirty="0">
                <a:solidFill>
                  <a:srgbClr val="000000"/>
                </a:solidFill>
                <a:effectLst/>
                <a:latin typeface="Arial" panose="020B0604020202020204" pitchFamily="34" charset="0"/>
              </a:rPr>
              <a:t>Energoapgāde</a:t>
            </a:r>
            <a:r>
              <a:rPr lang="lv-LV" b="0" i="0" dirty="0">
                <a:solidFill>
                  <a:srgbClr val="000000"/>
                </a:solidFill>
                <a:effectLst/>
                <a:latin typeface="Arial" panose="020B0604020202020204" pitchFamily="34" charset="0"/>
              </a:rPr>
              <a:t> - </a:t>
            </a:r>
            <a:r>
              <a:rPr lang="lv-LV" b="0" i="0" dirty="0" err="1">
                <a:solidFill>
                  <a:srgbClr val="000000"/>
                </a:solidFill>
                <a:effectLst/>
                <a:latin typeface="Arial" panose="020B0604020202020204" pitchFamily="34" charset="0"/>
              </a:rPr>
              <a:t>blokķēdes</a:t>
            </a:r>
            <a:r>
              <a:rPr lang="lv-LV" b="0" i="0" dirty="0">
                <a:solidFill>
                  <a:srgbClr val="000000"/>
                </a:solidFill>
                <a:effectLst/>
                <a:latin typeface="Arial" panose="020B0604020202020204" pitchFamily="34" charset="0"/>
              </a:rPr>
              <a:t> risinājumi enerģijas piegādē ļauj precīzi izsekot enerģijas izmantojumu, uzlabo tīras enerģijas izsekošanu;</a:t>
            </a:r>
          </a:p>
          <a:p>
            <a:pPr marL="171450" indent="-171450" algn="l">
              <a:buFont typeface="Arial" panose="020B0604020202020204" pitchFamily="34" charset="0"/>
              <a:buChar char="•"/>
            </a:pPr>
            <a:r>
              <a:rPr lang="lv-LV" b="1" i="0" dirty="0" err="1">
                <a:solidFill>
                  <a:srgbClr val="000000"/>
                </a:solidFill>
                <a:effectLst/>
                <a:latin typeface="Arial" panose="020B0604020202020204" pitchFamily="34" charset="0"/>
              </a:rPr>
              <a:t>Vienādranga</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ang</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peer</a:t>
            </a:r>
            <a:r>
              <a:rPr lang="lv-LV" b="0" i="0" dirty="0">
                <a:solidFill>
                  <a:srgbClr val="000000"/>
                </a:solidFill>
                <a:effectLst/>
                <a:latin typeface="Arial" panose="020B0604020202020204" pitchFamily="34" charset="0"/>
              </a:rPr>
              <a:t>-to-</a:t>
            </a:r>
            <a:r>
              <a:rPr lang="lv-LV" b="0" i="0" dirty="0" err="1">
                <a:solidFill>
                  <a:srgbClr val="000000"/>
                </a:solidFill>
                <a:effectLst/>
                <a:latin typeface="Arial" panose="020B0604020202020204" pitchFamily="34" charset="0"/>
              </a:rPr>
              <a:t>peer</a:t>
            </a:r>
            <a:r>
              <a:rPr lang="lv-LV" b="0" i="0" dirty="0">
                <a:solidFill>
                  <a:srgbClr val="000000"/>
                </a:solidFill>
                <a:effectLst/>
                <a:latin typeface="Arial" panose="020B0604020202020204" pitchFamily="34" charset="0"/>
              </a:rPr>
              <a:t>») starptautiskie darījumi - </a:t>
            </a:r>
            <a:r>
              <a:rPr lang="lv-LV" b="0" i="0" dirty="0" err="1">
                <a:solidFill>
                  <a:srgbClr val="000000"/>
                </a:solidFill>
                <a:effectLst/>
                <a:latin typeface="Arial" panose="020B0604020202020204" pitchFamily="34" charset="0"/>
              </a:rPr>
              <a:t>blokķēdes</a:t>
            </a:r>
            <a:r>
              <a:rPr lang="lv-LV" b="0" i="0" dirty="0">
                <a:solidFill>
                  <a:srgbClr val="000000"/>
                </a:solidFill>
                <a:effectLst/>
                <a:latin typeface="Arial" panose="020B0604020202020204" pitchFamily="34" charset="0"/>
              </a:rPr>
              <a:t> tehnoloģija nodrošina ātru, drošu un lētu līdzekļu nodošanu visā pasaulē. Tāpēc arvien vairāk uzņēmumu sāk dot priekšroku </a:t>
            </a:r>
            <a:r>
              <a:rPr lang="lv-LV" b="0" i="0" dirty="0" err="1">
                <a:solidFill>
                  <a:srgbClr val="000000"/>
                </a:solidFill>
                <a:effectLst/>
                <a:latin typeface="Arial" panose="020B0604020202020204" pitchFamily="34" charset="0"/>
              </a:rPr>
              <a:t>kriptovalūtai</a:t>
            </a:r>
            <a:r>
              <a:rPr lang="lv-LV" b="0" i="0" dirty="0">
                <a:solidFill>
                  <a:srgbClr val="000000"/>
                </a:solidFill>
                <a:effectLst/>
                <a:latin typeface="Arial" panose="020B0604020202020204" pitchFamily="34" charset="0"/>
              </a:rPr>
              <a:t>, veicot starptautiskus </a:t>
            </a:r>
            <a:r>
              <a:rPr lang="lv-LV" b="0" i="0" dirty="0" err="1">
                <a:solidFill>
                  <a:srgbClr val="000000"/>
                </a:solidFill>
                <a:effectLst/>
                <a:latin typeface="Arial" panose="020B0604020202020204" pitchFamily="34" charset="0"/>
              </a:rPr>
              <a:t>pārskaitījumus</a:t>
            </a:r>
            <a:r>
              <a:rPr lang="lv-LV" b="0" i="0" dirty="0">
                <a:solidFill>
                  <a:srgbClr val="000000"/>
                </a:solidFill>
                <a:effectLst/>
                <a:latin typeface="Arial" panose="020B0604020202020204" pitchFamily="34" charset="0"/>
              </a:rPr>
              <a:t>. Kopumā, tie ir ne tikai drošāki, bet arī lietotājiem tiek piešķirta lielāka brīvība saistībā ar savu līdzekļu apriti.</a:t>
            </a:r>
          </a:p>
          <a:p>
            <a:endParaRPr lang="lv-LV" dirty="0"/>
          </a:p>
        </p:txBody>
      </p:sp>
      <p:sp>
        <p:nvSpPr>
          <p:cNvPr id="4" name="Slide Number Placeholder 3"/>
          <p:cNvSpPr>
            <a:spLocks noGrp="1"/>
          </p:cNvSpPr>
          <p:nvPr>
            <p:ph type="sldNum" sz="quarter" idx="5"/>
          </p:nvPr>
        </p:nvSpPr>
        <p:spPr/>
        <p:txBody>
          <a:bodyPr/>
          <a:lstStyle/>
          <a:p>
            <a:fld id="{279A83C8-A71D-4920-B0CC-04ED82940F72}" type="slidenum">
              <a:rPr lang="lv-LV" smtClean="0"/>
              <a:t>7</a:t>
            </a:fld>
            <a:endParaRPr lang="lv-LV"/>
          </a:p>
        </p:txBody>
      </p:sp>
    </p:spTree>
    <p:extLst>
      <p:ext uri="{BB962C8B-B14F-4D97-AF65-F5344CB8AC3E}">
        <p14:creationId xmlns:p14="http://schemas.microsoft.com/office/powerpoint/2010/main" val="279047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Patstāvīgais darbs.</a:t>
            </a:r>
          </a:p>
          <a:p>
            <a:r>
              <a:rPr lang="lv-LV" dirty="0"/>
              <a:t>Apskatīt teoriju platform.blocks.ase.ro kursā «</a:t>
            </a:r>
            <a:r>
              <a:rPr lang="lv-LV" dirty="0" err="1"/>
              <a:t>LV_Blokķēdes</a:t>
            </a:r>
            <a:r>
              <a:rPr lang="lv-LV" dirty="0"/>
              <a:t> tehnoloģijas izmantošana» un veikt uzdevumus.</a:t>
            </a:r>
          </a:p>
          <a:p>
            <a:r>
              <a:rPr lang="lv-LV" dirty="0"/>
              <a:t>Saite uz kursu: https://platform.blocks.ase.ro/course/view.php?id=23</a:t>
            </a:r>
          </a:p>
          <a:p>
            <a:endParaRPr lang="lv-LV" dirty="0"/>
          </a:p>
        </p:txBody>
      </p:sp>
      <p:sp>
        <p:nvSpPr>
          <p:cNvPr id="4" name="Slaida numura vietturis 3"/>
          <p:cNvSpPr>
            <a:spLocks noGrp="1"/>
          </p:cNvSpPr>
          <p:nvPr>
            <p:ph type="sldNum" sz="quarter" idx="5"/>
          </p:nvPr>
        </p:nvSpPr>
        <p:spPr/>
        <p:txBody>
          <a:bodyPr/>
          <a:lstStyle/>
          <a:p>
            <a:fld id="{279A83C8-A71D-4920-B0CC-04ED82940F72}" type="slidenum">
              <a:rPr lang="lv-LV" smtClean="0"/>
              <a:t>8</a:t>
            </a:fld>
            <a:endParaRPr lang="lv-LV"/>
          </a:p>
        </p:txBody>
      </p:sp>
    </p:spTree>
    <p:extLst>
      <p:ext uri="{BB962C8B-B14F-4D97-AF65-F5344CB8AC3E}">
        <p14:creationId xmlns:p14="http://schemas.microsoft.com/office/powerpoint/2010/main" val="1896489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ulslai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511A-A169-481E-B8D3-D7A25A89140E}"/>
              </a:ext>
            </a:extLst>
          </p:cNvPr>
          <p:cNvSpPr>
            <a:spLocks noGrp="1"/>
          </p:cNvSpPr>
          <p:nvPr>
            <p:ph type="ctrTitle" hasCustomPrompt="1"/>
          </p:nvPr>
        </p:nvSpPr>
        <p:spPr>
          <a:xfrm>
            <a:off x="2410692" y="2101932"/>
            <a:ext cx="8251370" cy="1500105"/>
          </a:xfrm>
        </p:spPr>
        <p:txBody>
          <a:bodyPr anchor="b">
            <a:normAutofit/>
          </a:bodyPr>
          <a:lstStyle>
            <a:lvl1pPr algn="l">
              <a:defRPr sz="4800">
                <a:solidFill>
                  <a:schemeClr val="tx2"/>
                </a:solidFill>
              </a:defRPr>
            </a:lvl1pPr>
          </a:lstStyle>
          <a:p>
            <a:r>
              <a:rPr lang="lv-LV" dirty="0"/>
              <a:t>Virsraksts</a:t>
            </a:r>
            <a:endParaRPr lang="en-US" dirty="0"/>
          </a:p>
        </p:txBody>
      </p:sp>
      <p:sp>
        <p:nvSpPr>
          <p:cNvPr id="3" name="Subtitle 2">
            <a:extLst>
              <a:ext uri="{FF2B5EF4-FFF2-40B4-BE49-F238E27FC236}">
                <a16:creationId xmlns:a16="http://schemas.microsoft.com/office/drawing/2014/main" id="{C20A3C7F-33CD-437B-96D1-7F41E0BC3F09}"/>
              </a:ext>
            </a:extLst>
          </p:cNvPr>
          <p:cNvSpPr>
            <a:spLocks noGrp="1"/>
          </p:cNvSpPr>
          <p:nvPr>
            <p:ph type="subTitle" idx="1" hasCustomPrompt="1"/>
          </p:nvPr>
        </p:nvSpPr>
        <p:spPr>
          <a:xfrm>
            <a:off x="2410692" y="3602037"/>
            <a:ext cx="8257307" cy="1655763"/>
          </a:xfrm>
        </p:spPr>
        <p:txBody>
          <a:bodyPr/>
          <a:lstStyle>
            <a:lvl1pPr marL="0" indent="0" algn="l">
              <a:buNone/>
              <a:defRPr sz="2400">
                <a:solidFill>
                  <a:schemeClr val="tx2"/>
                </a:solidFill>
                <a:latin typeface="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APAKŠVIRSRAKSTS</a:t>
            </a:r>
            <a:endParaRPr lang="en-US" dirty="0"/>
          </a:p>
        </p:txBody>
      </p:sp>
      <p:sp>
        <p:nvSpPr>
          <p:cNvPr id="4" name="Date Placeholder 3">
            <a:extLst>
              <a:ext uri="{FF2B5EF4-FFF2-40B4-BE49-F238E27FC236}">
                <a16:creationId xmlns:a16="http://schemas.microsoft.com/office/drawing/2014/main" id="{CF3ED034-3922-4D3A-B036-57C54934EB53}"/>
              </a:ext>
            </a:extLst>
          </p:cNvPr>
          <p:cNvSpPr>
            <a:spLocks noGrp="1"/>
          </p:cNvSpPr>
          <p:nvPr>
            <p:ph type="dt" sz="half" idx="10"/>
          </p:nvPr>
        </p:nvSpPr>
        <p:spPr/>
        <p:txBody>
          <a:bodyPr/>
          <a:lstStyle/>
          <a:p>
            <a:fld id="{6CBA1D0A-D7DE-4905-AE56-95045EE1D313}" type="datetimeFigureOut">
              <a:rPr lang="lv-LV" smtClean="0"/>
              <a:t>16.06.2021</a:t>
            </a:fld>
            <a:endParaRPr lang="lv-LV"/>
          </a:p>
        </p:txBody>
      </p:sp>
      <p:sp>
        <p:nvSpPr>
          <p:cNvPr id="5" name="Footer Placeholder 4">
            <a:extLst>
              <a:ext uri="{FF2B5EF4-FFF2-40B4-BE49-F238E27FC236}">
                <a16:creationId xmlns:a16="http://schemas.microsoft.com/office/drawing/2014/main" id="{E69755C3-A5F4-4A51-BDAB-E5622D0FCB6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C204027-026C-4C9F-9041-F761D4DABB60}"/>
              </a:ext>
            </a:extLst>
          </p:cNvPr>
          <p:cNvSpPr>
            <a:spLocks noGrp="1"/>
          </p:cNvSpPr>
          <p:nvPr>
            <p:ph type="sldNum" sz="quarter" idx="12"/>
          </p:nvPr>
        </p:nvSpPr>
        <p:spPr/>
        <p:txBody>
          <a:bodyPr/>
          <a:lstStyle/>
          <a:p>
            <a:fld id="{8B3DCB3B-47F6-4FB3-AFED-1E57C57C2195}" type="slidenum">
              <a:rPr lang="lv-LV" smtClean="0"/>
              <a:t>‹#›</a:t>
            </a:fld>
            <a:endParaRPr lang="lv-LV"/>
          </a:p>
        </p:txBody>
      </p:sp>
      <p:sp>
        <p:nvSpPr>
          <p:cNvPr id="18" name="Picture Placeholder 17">
            <a:extLst>
              <a:ext uri="{FF2B5EF4-FFF2-40B4-BE49-F238E27FC236}">
                <a16:creationId xmlns:a16="http://schemas.microsoft.com/office/drawing/2014/main" id="{563B364A-4A07-40CD-916B-E124982A3EB6}"/>
              </a:ext>
            </a:extLst>
          </p:cNvPr>
          <p:cNvSpPr>
            <a:spLocks noGrp="1"/>
          </p:cNvSpPr>
          <p:nvPr>
            <p:ph type="pic" sz="quarter" idx="14" hasCustomPrompt="1"/>
          </p:nvPr>
        </p:nvSpPr>
        <p:spPr>
          <a:xfrm>
            <a:off x="2678113" y="5753100"/>
            <a:ext cx="6835774" cy="453005"/>
          </a:xfrm>
        </p:spPr>
        <p:txBody>
          <a:bodyPr>
            <a:normAutofit/>
          </a:bodyPr>
          <a:lstStyle>
            <a:lvl1pPr marL="0" indent="0" algn="ctr">
              <a:buNone/>
              <a:defRPr sz="2000">
                <a:solidFill>
                  <a:schemeClr val="bg1">
                    <a:lumMod val="95000"/>
                  </a:schemeClr>
                </a:solidFill>
              </a:defRPr>
            </a:lvl1pPr>
          </a:lstStyle>
          <a:p>
            <a:r>
              <a:rPr lang="en-US" dirty="0"/>
              <a:t>Citi logo</a:t>
            </a:r>
          </a:p>
        </p:txBody>
      </p:sp>
      <p:sp>
        <p:nvSpPr>
          <p:cNvPr id="20" name="Content Placeholder 19">
            <a:extLst>
              <a:ext uri="{FF2B5EF4-FFF2-40B4-BE49-F238E27FC236}">
                <a16:creationId xmlns:a16="http://schemas.microsoft.com/office/drawing/2014/main" id="{6A3447B9-BCB3-45B9-9102-440557B513EE}"/>
              </a:ext>
            </a:extLst>
          </p:cNvPr>
          <p:cNvSpPr>
            <a:spLocks noGrp="1"/>
          </p:cNvSpPr>
          <p:nvPr>
            <p:ph sz="quarter" idx="15" hasCustomPrompt="1"/>
          </p:nvPr>
        </p:nvSpPr>
        <p:spPr>
          <a:xfrm>
            <a:off x="9646099" y="5663962"/>
            <a:ext cx="1707702" cy="631279"/>
          </a:xfrm>
        </p:spPr>
        <p:txBody>
          <a:bodyPr anchor="b">
            <a:noAutofit/>
          </a:bodyPr>
          <a:lstStyle>
            <a:lvl1pPr marL="0" indent="0" algn="r">
              <a:buNone/>
              <a:defRPr sz="1400">
                <a:solidFill>
                  <a:schemeClr val="accent1"/>
                </a:solidFill>
                <a:latin typeface="+mj-lt"/>
              </a:defRPr>
            </a:lvl1pPr>
          </a:lstStyle>
          <a:p>
            <a:pPr lvl="0"/>
            <a:r>
              <a:rPr lang="en-US" dirty="0"/>
              <a:t>+371 67505090</a:t>
            </a:r>
          </a:p>
          <a:p>
            <a:pPr lvl="0"/>
            <a:r>
              <a:rPr lang="en-US" dirty="0"/>
              <a:t>bda@bda.lv</a:t>
            </a:r>
            <a:br>
              <a:rPr lang="en-US" dirty="0"/>
            </a:br>
            <a:r>
              <a:rPr lang="en-US" dirty="0"/>
              <a:t>www.bda.lv</a:t>
            </a:r>
          </a:p>
        </p:txBody>
      </p:sp>
      <p:pic>
        <p:nvPicPr>
          <p:cNvPr id="11" name="Picture 10">
            <a:extLst>
              <a:ext uri="{FF2B5EF4-FFF2-40B4-BE49-F238E27FC236}">
                <a16:creationId xmlns:a16="http://schemas.microsoft.com/office/drawing/2014/main" id="{3F620979-7E34-4912-9092-9DE9F7F517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pic>
        <p:nvPicPr>
          <p:cNvPr id="12" name="Picture 11">
            <a:extLst>
              <a:ext uri="{FF2B5EF4-FFF2-40B4-BE49-F238E27FC236}">
                <a16:creationId xmlns:a16="http://schemas.microsoft.com/office/drawing/2014/main" id="{D2A3736D-CA4E-41D2-8710-CC4633C7A8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9090" y="5777970"/>
            <a:ext cx="1707703" cy="910904"/>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B6469A14-2E1E-4DBA-A1AE-7928FAB55CC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29" y="4651228"/>
            <a:ext cx="2203743" cy="2203743"/>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D2E3255F-D8B0-4BEB-855D-06FAAD67067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29505" y="5777970"/>
            <a:ext cx="3259585" cy="892468"/>
          </a:xfrm>
          <a:prstGeom prst="rect">
            <a:avLst/>
          </a:prstGeom>
        </p:spPr>
      </p:pic>
    </p:spTree>
    <p:extLst>
      <p:ext uri="{BB962C8B-B14F-4D97-AF65-F5344CB8AC3E}">
        <p14:creationId xmlns:p14="http://schemas.microsoft.com/office/powerpoint/2010/main" val="101848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s + Attēls - Horizontāli">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4AB915-88F7-4E92-9B4B-2BF751EEF663}"/>
              </a:ext>
            </a:extLst>
          </p:cNvPr>
          <p:cNvGrpSpPr/>
          <p:nvPr/>
        </p:nvGrpSpPr>
        <p:grpSpPr>
          <a:xfrm>
            <a:off x="7095506" y="0"/>
            <a:ext cx="5096494" cy="6858000"/>
            <a:chOff x="7095506" y="0"/>
            <a:chExt cx="5096494" cy="6858000"/>
          </a:xfrm>
        </p:grpSpPr>
        <p:sp>
          <p:nvSpPr>
            <p:cNvPr id="9" name="Rectangle 8">
              <a:extLst>
                <a:ext uri="{FF2B5EF4-FFF2-40B4-BE49-F238E27FC236}">
                  <a16:creationId xmlns:a16="http://schemas.microsoft.com/office/drawing/2014/main" id="{F51C5BCC-17D9-4BF5-AF5D-59F8B77C8B56}"/>
                </a:ext>
              </a:extLst>
            </p:cNvPr>
            <p:cNvSpPr/>
            <p:nvPr/>
          </p:nvSpPr>
          <p:spPr>
            <a:xfrm>
              <a:off x="7095506" y="0"/>
              <a:ext cx="5096494"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12842D-9B4E-4F12-850F-DA4150F585BE}"/>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7431356" y="0"/>
              <a:ext cx="4760644" cy="3795648"/>
            </a:xfrm>
            <a:prstGeom prst="rect">
              <a:avLst/>
            </a:prstGeom>
          </p:spPr>
        </p:pic>
      </p:grpSp>
      <p:sp>
        <p:nvSpPr>
          <p:cNvPr id="11" name="Text Placeholder 10">
            <a:extLst>
              <a:ext uri="{FF2B5EF4-FFF2-40B4-BE49-F238E27FC236}">
                <a16:creationId xmlns:a16="http://schemas.microsoft.com/office/drawing/2014/main" id="{C30AF115-E1EB-47E8-A923-E29C7E13A46C}"/>
              </a:ext>
            </a:extLst>
          </p:cNvPr>
          <p:cNvSpPr>
            <a:spLocks noGrp="1"/>
          </p:cNvSpPr>
          <p:nvPr>
            <p:ph type="body" sz="quarter" idx="14" hasCustomPrompt="1"/>
          </p:nvPr>
        </p:nvSpPr>
        <p:spPr>
          <a:xfrm>
            <a:off x="7309262" y="1688224"/>
            <a:ext cx="4216088" cy="4492881"/>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sp>
        <p:nvSpPr>
          <p:cNvPr id="7" name="Picture Placeholder 2">
            <a:extLst>
              <a:ext uri="{FF2B5EF4-FFF2-40B4-BE49-F238E27FC236}">
                <a16:creationId xmlns:a16="http://schemas.microsoft.com/office/drawing/2014/main" id="{634F5CF1-4B9B-4254-BC0C-F46C88C94F9C}"/>
              </a:ext>
            </a:extLst>
          </p:cNvPr>
          <p:cNvSpPr>
            <a:spLocks noGrp="1"/>
          </p:cNvSpPr>
          <p:nvPr>
            <p:ph type="pic" sz="quarter" idx="15" hasCustomPrompt="1"/>
          </p:nvPr>
        </p:nvSpPr>
        <p:spPr>
          <a:xfrm>
            <a:off x="321501" y="1302692"/>
            <a:ext cx="6453187" cy="4302125"/>
          </a:xfrm>
        </p:spPr>
        <p:txBody>
          <a:bodyPr/>
          <a:lstStyle>
            <a:lvl1pPr>
              <a:defRPr/>
            </a:lvl1pPr>
          </a:lstStyle>
          <a:p>
            <a:r>
              <a:rPr lang="lv-LV" dirty="0"/>
              <a:t>Attēls</a:t>
            </a:r>
          </a:p>
        </p:txBody>
      </p:sp>
      <p:sp>
        <p:nvSpPr>
          <p:cNvPr id="8" name="Title 1">
            <a:extLst>
              <a:ext uri="{FF2B5EF4-FFF2-40B4-BE49-F238E27FC236}">
                <a16:creationId xmlns:a16="http://schemas.microsoft.com/office/drawing/2014/main" id="{307315EE-A043-48E3-80A4-CACD39D4C40F}"/>
              </a:ext>
            </a:extLst>
          </p:cNvPr>
          <p:cNvSpPr>
            <a:spLocks noGrp="1"/>
          </p:cNvSpPr>
          <p:nvPr>
            <p:ph type="title" hasCustomPrompt="1"/>
          </p:nvPr>
        </p:nvSpPr>
        <p:spPr>
          <a:xfrm>
            <a:off x="7309263" y="830770"/>
            <a:ext cx="4216088"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346846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s + Attēls - Vertikāl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1C5BCC-17D9-4BF5-AF5D-59F8B77C8B56}"/>
              </a:ext>
            </a:extLst>
          </p:cNvPr>
          <p:cNvSpPr/>
          <p:nvPr/>
        </p:nvSpPr>
        <p:spPr>
          <a:xfrm>
            <a:off x="5409210" y="0"/>
            <a:ext cx="6782790"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508AAB16-7A67-4071-BFD7-06F7AF4E3AF2}"/>
              </a:ext>
            </a:extLst>
          </p:cNvPr>
          <p:cNvSpPr>
            <a:spLocks noGrp="1"/>
          </p:cNvSpPr>
          <p:nvPr>
            <p:ph type="body" sz="quarter" idx="14" hasCustomPrompt="1"/>
          </p:nvPr>
        </p:nvSpPr>
        <p:spPr>
          <a:xfrm>
            <a:off x="5962960" y="1688225"/>
            <a:ext cx="5134879"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10" name="Picture 9">
            <a:extLst>
              <a:ext uri="{FF2B5EF4-FFF2-40B4-BE49-F238E27FC236}">
                <a16:creationId xmlns:a16="http://schemas.microsoft.com/office/drawing/2014/main" id="{6FCE66AC-062E-4239-B849-9F41DEDD2BF7}"/>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12" name="Picture Placeholder 2">
            <a:extLst>
              <a:ext uri="{FF2B5EF4-FFF2-40B4-BE49-F238E27FC236}">
                <a16:creationId xmlns:a16="http://schemas.microsoft.com/office/drawing/2014/main" id="{EBC1493B-E042-4110-BD86-74AEFCFE8470}"/>
              </a:ext>
            </a:extLst>
          </p:cNvPr>
          <p:cNvSpPr>
            <a:spLocks noGrp="1"/>
          </p:cNvSpPr>
          <p:nvPr>
            <p:ph type="pic" sz="quarter" idx="15" hasCustomPrompt="1"/>
          </p:nvPr>
        </p:nvSpPr>
        <p:spPr>
          <a:xfrm>
            <a:off x="707405" y="356743"/>
            <a:ext cx="4160838" cy="6242050"/>
          </a:xfrm>
        </p:spPr>
        <p:txBody>
          <a:bodyPr/>
          <a:lstStyle>
            <a:lvl1pPr>
              <a:defRPr/>
            </a:lvl1pPr>
          </a:lstStyle>
          <a:p>
            <a:r>
              <a:rPr lang="lv-LV" dirty="0"/>
              <a:t>Attēls</a:t>
            </a:r>
          </a:p>
        </p:txBody>
      </p:sp>
      <p:sp>
        <p:nvSpPr>
          <p:cNvPr id="13" name="Title 1">
            <a:extLst>
              <a:ext uri="{FF2B5EF4-FFF2-40B4-BE49-F238E27FC236}">
                <a16:creationId xmlns:a16="http://schemas.microsoft.com/office/drawing/2014/main" id="{D3AA5701-9D8D-44DF-91F4-91D85BFCE874}"/>
              </a:ext>
            </a:extLst>
          </p:cNvPr>
          <p:cNvSpPr>
            <a:spLocks noGrp="1"/>
          </p:cNvSpPr>
          <p:nvPr>
            <p:ph type="title" hasCustomPrompt="1"/>
          </p:nvPr>
        </p:nvSpPr>
        <p:spPr>
          <a:xfrm>
            <a:off x="5962960" y="824756"/>
            <a:ext cx="5134878"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1503650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s + Apakšpunkti">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67EA5B-BA9F-44DA-AE4D-D32AD7343A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9" name="Rectangle 8">
            <a:extLst>
              <a:ext uri="{FF2B5EF4-FFF2-40B4-BE49-F238E27FC236}">
                <a16:creationId xmlns:a16="http://schemas.microsoft.com/office/drawing/2014/main" id="{F51C5BCC-17D9-4BF5-AF5D-59F8B77C8B56}"/>
              </a:ext>
            </a:extLst>
          </p:cNvPr>
          <p:cNvSpPr/>
          <p:nvPr/>
        </p:nvSpPr>
        <p:spPr>
          <a:xfrm>
            <a:off x="0" y="0"/>
            <a:ext cx="6667995"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07F5C0-3809-46B9-8F21-62011E73C8D1}"/>
              </a:ext>
            </a:extLst>
          </p:cNvPr>
          <p:cNvSpPr>
            <a:spLocks noGrp="1"/>
          </p:cNvSpPr>
          <p:nvPr>
            <p:ph idx="1" hasCustomPrompt="1"/>
          </p:nvPr>
        </p:nvSpPr>
        <p:spPr>
          <a:xfrm>
            <a:off x="7065818" y="1688225"/>
            <a:ext cx="4222668" cy="4351338"/>
          </a:xfrm>
        </p:spPr>
        <p:txBody>
          <a:bodyPr>
            <a:normAutofit/>
          </a:bodyPr>
          <a:lstStyle>
            <a:lvl1pPr marL="285750" indent="-285750">
              <a:buClr>
                <a:schemeClr val="tx2"/>
              </a:buClr>
              <a:buSzPct val="90000"/>
              <a:buFont typeface="Webdings" panose="05030102010509060703" pitchFamily="18" charset="2"/>
              <a:buChar char="g"/>
              <a:defRPr sz="1800">
                <a:latin typeface="+mn-lt"/>
              </a:defRPr>
            </a:lvl1pPr>
          </a:lstStyle>
          <a:p>
            <a:pPr lvl="0"/>
            <a:r>
              <a:rPr lang="en-US" b="0" i="0" dirty="0">
                <a:solidFill>
                  <a:srgbClr val="000000"/>
                </a:solidFill>
                <a:effectLst/>
                <a:latin typeface="Open Sans"/>
              </a:rPr>
              <a:t>LOREM IPSUM DOLOR SIT AMET, CONSECTETUR ADIPISCING ELIT. </a:t>
            </a:r>
          </a:p>
          <a:p>
            <a:pPr lvl="0"/>
            <a:r>
              <a:rPr lang="en-US" b="0" i="0" dirty="0">
                <a:solidFill>
                  <a:srgbClr val="000000"/>
                </a:solidFill>
                <a:effectLst/>
                <a:latin typeface="Open Sans"/>
              </a:rPr>
              <a:t>ALIQUAM VOLUTPAT ID MAGNA SIT AMET CONVALLIS. UT SCELERISQUE METUS MAURIS, EU POSUERE DOLOR POSUERE EU. LOREM IPSUM DOLOR SIT AMET, CONSECTETUR ADIPISCING ELIT. </a:t>
            </a:r>
          </a:p>
          <a:p>
            <a:pPr lvl="0"/>
            <a:r>
              <a:rPr lang="en-US" b="0" i="0" dirty="0">
                <a:solidFill>
                  <a:srgbClr val="000000"/>
                </a:solidFill>
                <a:effectLst/>
                <a:latin typeface="Open Sans"/>
              </a:rPr>
              <a:t>DUIS MASSA FELIS, SAGITTIS NEC EROS QUIS, LAOREET MATTIS LIGULA. AENEAN GRAVIDA IMPERDIET DIAM, SED VOLUTPAT LECTUS RUTRUM AT. </a:t>
            </a:r>
          </a:p>
          <a:p>
            <a:pPr lvl="0"/>
            <a:r>
              <a:rPr lang="en-US" b="0" i="0" dirty="0">
                <a:solidFill>
                  <a:srgbClr val="000000"/>
                </a:solidFill>
                <a:effectLst/>
                <a:latin typeface="Open Sans"/>
              </a:rPr>
              <a:t>FUSCE NEC ERAT AC RISUS FINIBUS EUISMOD VEL IN AUGUE. </a:t>
            </a:r>
            <a:endParaRPr lang="en-US" dirty="0"/>
          </a:p>
        </p:txBody>
      </p:sp>
      <p:sp>
        <p:nvSpPr>
          <p:cNvPr id="10" name="Title 1">
            <a:extLst>
              <a:ext uri="{FF2B5EF4-FFF2-40B4-BE49-F238E27FC236}">
                <a16:creationId xmlns:a16="http://schemas.microsoft.com/office/drawing/2014/main" id="{8442ADAD-912A-4314-AA4A-DDA5E87AED16}"/>
              </a:ext>
            </a:extLst>
          </p:cNvPr>
          <p:cNvSpPr txBox="1">
            <a:spLocks/>
          </p:cNvSpPr>
          <p:nvPr/>
        </p:nvSpPr>
        <p:spPr>
          <a:xfrm>
            <a:off x="1263585" y="1491652"/>
            <a:ext cx="4222668" cy="24189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a:t>Bio</a:t>
            </a:r>
            <a:endParaRPr lang="en-US" dirty="0"/>
          </a:p>
        </p:txBody>
      </p:sp>
      <p:sp>
        <p:nvSpPr>
          <p:cNvPr id="17" name="Text Placeholder 10">
            <a:extLst>
              <a:ext uri="{FF2B5EF4-FFF2-40B4-BE49-F238E27FC236}">
                <a16:creationId xmlns:a16="http://schemas.microsoft.com/office/drawing/2014/main" id="{441D1EEB-7A2A-4F8F-94D3-F25CAFC60120}"/>
              </a:ext>
            </a:extLst>
          </p:cNvPr>
          <p:cNvSpPr>
            <a:spLocks noGrp="1"/>
          </p:cNvSpPr>
          <p:nvPr>
            <p:ph type="body" sz="quarter" idx="14" hasCustomPrompt="1"/>
          </p:nvPr>
        </p:nvSpPr>
        <p:spPr>
          <a:xfrm>
            <a:off x="838756" y="1688225"/>
            <a:ext cx="5134879"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sp>
        <p:nvSpPr>
          <p:cNvPr id="14" name="Title 1">
            <a:extLst>
              <a:ext uri="{FF2B5EF4-FFF2-40B4-BE49-F238E27FC236}">
                <a16:creationId xmlns:a16="http://schemas.microsoft.com/office/drawing/2014/main" id="{B0F35B2B-0FDC-4502-B6C8-EB0A8A061CB6}"/>
              </a:ext>
            </a:extLst>
          </p:cNvPr>
          <p:cNvSpPr>
            <a:spLocks noGrp="1"/>
          </p:cNvSpPr>
          <p:nvPr>
            <p:ph type="title" hasCustomPrompt="1"/>
          </p:nvPr>
        </p:nvSpPr>
        <p:spPr>
          <a:xfrm>
            <a:off x="838757" y="756771"/>
            <a:ext cx="5134878" cy="580345"/>
          </a:xfrm>
        </p:spPr>
        <p:txBody>
          <a:bodyPr/>
          <a:lstStyle>
            <a:lvl1pPr>
              <a:defRPr>
                <a:solidFill>
                  <a:schemeClr val="bg1"/>
                </a:solidFill>
              </a:defRPr>
            </a:lvl1pPr>
          </a:lstStyle>
          <a:p>
            <a:r>
              <a:rPr lang="lv-LV" dirty="0"/>
              <a:t>Virsraksts</a:t>
            </a:r>
            <a:endParaRPr lang="en-US" dirty="0"/>
          </a:p>
        </p:txBody>
      </p:sp>
      <p:sp>
        <p:nvSpPr>
          <p:cNvPr id="16" name="Text Placeholder 4">
            <a:extLst>
              <a:ext uri="{FF2B5EF4-FFF2-40B4-BE49-F238E27FC236}">
                <a16:creationId xmlns:a16="http://schemas.microsoft.com/office/drawing/2014/main" id="{7500B95B-1674-4C9C-96DD-FF64F60B7D0F}"/>
              </a:ext>
            </a:extLst>
          </p:cNvPr>
          <p:cNvSpPr>
            <a:spLocks noGrp="1"/>
          </p:cNvSpPr>
          <p:nvPr>
            <p:ph type="body" sz="quarter" idx="15" hasCustomPrompt="1"/>
          </p:nvPr>
        </p:nvSpPr>
        <p:spPr>
          <a:xfrm>
            <a:off x="7065818" y="756770"/>
            <a:ext cx="4287837" cy="580345"/>
          </a:xfrm>
        </p:spPr>
        <p:txBody>
          <a:bodyPr/>
          <a:lstStyle>
            <a:lvl1pPr marL="0" indent="0">
              <a:buNone/>
              <a:defRPr sz="4400">
                <a:solidFill>
                  <a:srgbClr val="643CBE"/>
                </a:solidFill>
                <a:latin typeface="+mj-lt"/>
              </a:defRPr>
            </a:lvl1pPr>
          </a:lstStyle>
          <a:p>
            <a:pPr lvl="0"/>
            <a:r>
              <a:rPr lang="lv-LV" dirty="0"/>
              <a:t>Virsraksts</a:t>
            </a:r>
          </a:p>
        </p:txBody>
      </p:sp>
    </p:spTree>
    <p:extLst>
      <p:ext uri="{BB962C8B-B14F-4D97-AF65-F5344CB8AC3E}">
        <p14:creationId xmlns:p14="http://schemas.microsoft.com/office/powerpoint/2010/main" val="4005153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s + Bilde fonā">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7A051A8C-E76D-4122-9E57-C55F8E1C544C}"/>
              </a:ext>
            </a:extLst>
          </p:cNvPr>
          <p:cNvSpPr>
            <a:spLocks noGrp="1"/>
          </p:cNvSpPr>
          <p:nvPr>
            <p:ph type="pic" sz="quarter" idx="15" hasCustomPrompt="1"/>
          </p:nvPr>
        </p:nvSpPr>
        <p:spPr>
          <a:xfrm>
            <a:off x="0" y="0"/>
            <a:ext cx="12192000" cy="6858000"/>
          </a:xfrm>
        </p:spPr>
        <p:txBody>
          <a:bodyPr/>
          <a:lstStyle>
            <a:lvl1pPr>
              <a:defRPr/>
            </a:lvl1pPr>
          </a:lstStyle>
          <a:p>
            <a:r>
              <a:rPr lang="lv-LV" dirty="0"/>
              <a:t>Attēls</a:t>
            </a:r>
          </a:p>
        </p:txBody>
      </p:sp>
      <p:sp>
        <p:nvSpPr>
          <p:cNvPr id="9" name="Rectangle 8">
            <a:extLst>
              <a:ext uri="{FF2B5EF4-FFF2-40B4-BE49-F238E27FC236}">
                <a16:creationId xmlns:a16="http://schemas.microsoft.com/office/drawing/2014/main" id="{F51C5BCC-17D9-4BF5-AF5D-59F8B77C8B56}"/>
              </a:ext>
            </a:extLst>
          </p:cNvPr>
          <p:cNvSpPr/>
          <p:nvPr/>
        </p:nvSpPr>
        <p:spPr>
          <a:xfrm>
            <a:off x="0" y="1385886"/>
            <a:ext cx="8443182" cy="5472113"/>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F5C17C53-884E-4EE9-9342-E0984D28B718}"/>
              </a:ext>
            </a:extLst>
          </p:cNvPr>
          <p:cNvSpPr>
            <a:spLocks noGrp="1"/>
          </p:cNvSpPr>
          <p:nvPr>
            <p:ph type="body" sz="quarter" idx="14" hasCustomPrompt="1"/>
          </p:nvPr>
        </p:nvSpPr>
        <p:spPr>
          <a:xfrm>
            <a:off x="1295400" y="2670175"/>
            <a:ext cx="6527800"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8" name="Picture 7">
            <a:extLst>
              <a:ext uri="{FF2B5EF4-FFF2-40B4-BE49-F238E27FC236}">
                <a16:creationId xmlns:a16="http://schemas.microsoft.com/office/drawing/2014/main" id="{0B405F89-43FE-4264-9DAC-C494F05242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10" name="Title 1">
            <a:extLst>
              <a:ext uri="{FF2B5EF4-FFF2-40B4-BE49-F238E27FC236}">
                <a16:creationId xmlns:a16="http://schemas.microsoft.com/office/drawing/2014/main" id="{294847B4-20E0-4754-8391-7BE80EBF82C2}"/>
              </a:ext>
            </a:extLst>
          </p:cNvPr>
          <p:cNvSpPr>
            <a:spLocks noGrp="1"/>
          </p:cNvSpPr>
          <p:nvPr>
            <p:ph type="title" hasCustomPrompt="1"/>
          </p:nvPr>
        </p:nvSpPr>
        <p:spPr>
          <a:xfrm>
            <a:off x="1295400" y="1819109"/>
            <a:ext cx="5134878"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98002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zcēlum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57ED-AC0D-46E3-8354-EFDB4E096C2C}"/>
              </a:ext>
            </a:extLst>
          </p:cNvPr>
          <p:cNvSpPr>
            <a:spLocks noGrp="1"/>
          </p:cNvSpPr>
          <p:nvPr>
            <p:ph type="title" hasCustomPrompt="1"/>
          </p:nvPr>
        </p:nvSpPr>
        <p:spPr>
          <a:xfrm>
            <a:off x="838200" y="2843316"/>
            <a:ext cx="10515600" cy="694143"/>
          </a:xfrm>
        </p:spPr>
        <p:txBody>
          <a:bodyPr/>
          <a:lstStyle>
            <a:lvl1pPr algn="ctr">
              <a:defRPr>
                <a:solidFill>
                  <a:schemeClr val="tx1"/>
                </a:solidFill>
              </a:defRPr>
            </a:lvl1pPr>
          </a:lstStyle>
          <a:p>
            <a:r>
              <a:rPr lang="en-US" dirty="0"/>
              <a:t>#LOREMIPSUM</a:t>
            </a:r>
          </a:p>
        </p:txBody>
      </p:sp>
      <p:pic>
        <p:nvPicPr>
          <p:cNvPr id="4" name="Picture 3">
            <a:extLst>
              <a:ext uri="{FF2B5EF4-FFF2-40B4-BE49-F238E27FC236}">
                <a16:creationId xmlns:a16="http://schemas.microsoft.com/office/drawing/2014/main" id="{20D2C25B-FA5A-4AF5-ABF0-B333E9C3C1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141575576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deo">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59F9D-BD95-4E56-9B22-1316F1DCAB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4" name="Media Placeholder 3">
            <a:extLst>
              <a:ext uri="{FF2B5EF4-FFF2-40B4-BE49-F238E27FC236}">
                <a16:creationId xmlns:a16="http://schemas.microsoft.com/office/drawing/2014/main" id="{66691B5C-1A6D-44DE-B53D-F01F36839984}"/>
              </a:ext>
            </a:extLst>
          </p:cNvPr>
          <p:cNvSpPr>
            <a:spLocks noGrp="1"/>
          </p:cNvSpPr>
          <p:nvPr>
            <p:ph type="media" sz="quarter" idx="10"/>
          </p:nvPr>
        </p:nvSpPr>
        <p:spPr>
          <a:xfrm>
            <a:off x="2362200" y="1866900"/>
            <a:ext cx="7467600" cy="4010025"/>
          </a:xfrm>
        </p:spPr>
        <p:txBody>
          <a:bodyPr/>
          <a:lstStyle/>
          <a:p>
            <a:r>
              <a:rPr lang="lv-LV"/>
              <a:t>Lai pievienotu multividi, noklikšķiniet uz ikonas</a:t>
            </a:r>
            <a:endParaRPr lang="en-US"/>
          </a:p>
        </p:txBody>
      </p:sp>
      <p:sp>
        <p:nvSpPr>
          <p:cNvPr id="5" name="Title 1">
            <a:extLst>
              <a:ext uri="{FF2B5EF4-FFF2-40B4-BE49-F238E27FC236}">
                <a16:creationId xmlns:a16="http://schemas.microsoft.com/office/drawing/2014/main" id="{54292B1D-B16D-48E1-BD3D-F3BDEF2DB7E6}"/>
              </a:ext>
            </a:extLst>
          </p:cNvPr>
          <p:cNvSpPr>
            <a:spLocks noGrp="1"/>
          </p:cNvSpPr>
          <p:nvPr>
            <p:ph type="title" hasCustomPrompt="1"/>
          </p:nvPr>
        </p:nvSpPr>
        <p:spPr>
          <a:xfrm>
            <a:off x="1289385" y="1043073"/>
            <a:ext cx="5134878" cy="580345"/>
          </a:xfrm>
        </p:spPr>
        <p:txBody>
          <a:bodyPr/>
          <a:lstStyle>
            <a:lvl1pPr>
              <a:defRPr>
                <a:solidFill>
                  <a:schemeClr val="tx1"/>
                </a:solidFill>
              </a:defRPr>
            </a:lvl1pPr>
          </a:lstStyle>
          <a:p>
            <a:r>
              <a:rPr lang="lv-LV" dirty="0"/>
              <a:t>Video</a:t>
            </a:r>
            <a:endParaRPr lang="en-US" dirty="0"/>
          </a:p>
        </p:txBody>
      </p:sp>
    </p:spTree>
    <p:extLst>
      <p:ext uri="{BB962C8B-B14F-4D97-AF65-F5344CB8AC3E}">
        <p14:creationId xmlns:p14="http://schemas.microsoft.com/office/powerpoint/2010/main" val="3418571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s + Video">
    <p:bg>
      <p:bgRef idx="1001">
        <a:schemeClr val="bg2"/>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5F1C4B36-55C3-4F5E-B542-D624F5FE02BA}"/>
              </a:ext>
            </a:extLst>
          </p:cNvPr>
          <p:cNvSpPr>
            <a:spLocks noGrp="1"/>
          </p:cNvSpPr>
          <p:nvPr>
            <p:ph type="body" sz="quarter" idx="14" hasCustomPrompt="1"/>
          </p:nvPr>
        </p:nvSpPr>
        <p:spPr>
          <a:xfrm>
            <a:off x="1294845" y="1828386"/>
            <a:ext cx="2534206" cy="3966704"/>
          </a:xfrm>
          <a:noFill/>
        </p:spPr>
        <p:txBody>
          <a:bodyPr>
            <a:normAutofit/>
          </a:bodyPr>
          <a:lstStyle>
            <a:lvl1pPr marL="0" indent="0" algn="l">
              <a:buNone/>
              <a:defRPr sz="1800">
                <a:solidFill>
                  <a:schemeClr val="tx2"/>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t>
            </a:r>
          </a:p>
        </p:txBody>
      </p:sp>
      <p:pic>
        <p:nvPicPr>
          <p:cNvPr id="8" name="Picture 7">
            <a:extLst>
              <a:ext uri="{FF2B5EF4-FFF2-40B4-BE49-F238E27FC236}">
                <a16:creationId xmlns:a16="http://schemas.microsoft.com/office/drawing/2014/main" id="{54908C8A-9322-4401-98DA-7E232B57CC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7" name="Media Placeholder 3">
            <a:extLst>
              <a:ext uri="{FF2B5EF4-FFF2-40B4-BE49-F238E27FC236}">
                <a16:creationId xmlns:a16="http://schemas.microsoft.com/office/drawing/2014/main" id="{895AEB5B-8573-452D-B47F-C1C3552EDF4A}"/>
              </a:ext>
            </a:extLst>
          </p:cNvPr>
          <p:cNvSpPr>
            <a:spLocks noGrp="1"/>
          </p:cNvSpPr>
          <p:nvPr>
            <p:ph type="media" sz="quarter" idx="15"/>
          </p:nvPr>
        </p:nvSpPr>
        <p:spPr>
          <a:xfrm>
            <a:off x="3952319" y="1806725"/>
            <a:ext cx="7467600" cy="4010025"/>
          </a:xfrm>
        </p:spPr>
        <p:txBody>
          <a:bodyPr/>
          <a:lstStyle/>
          <a:p>
            <a:r>
              <a:rPr lang="lv-LV"/>
              <a:t>Lai pievienotu multividi, noklikšķiniet uz ikonas</a:t>
            </a:r>
            <a:endParaRPr lang="en-US"/>
          </a:p>
        </p:txBody>
      </p:sp>
      <p:sp>
        <p:nvSpPr>
          <p:cNvPr id="9" name="Title 1">
            <a:extLst>
              <a:ext uri="{FF2B5EF4-FFF2-40B4-BE49-F238E27FC236}">
                <a16:creationId xmlns:a16="http://schemas.microsoft.com/office/drawing/2014/main" id="{26052AE7-3398-4F88-B3B8-547CEA67DF48}"/>
              </a:ext>
            </a:extLst>
          </p:cNvPr>
          <p:cNvSpPr>
            <a:spLocks noGrp="1"/>
          </p:cNvSpPr>
          <p:nvPr>
            <p:ph type="title" hasCustomPrompt="1"/>
          </p:nvPr>
        </p:nvSpPr>
        <p:spPr>
          <a:xfrm>
            <a:off x="1289385" y="1043073"/>
            <a:ext cx="5134878" cy="580345"/>
          </a:xfrm>
        </p:spPr>
        <p:txBody>
          <a:bodyPr/>
          <a:lstStyle>
            <a:lvl1pPr>
              <a:defRPr>
                <a:solidFill>
                  <a:schemeClr val="tx1"/>
                </a:solidFill>
              </a:defRPr>
            </a:lvl1pPr>
          </a:lstStyle>
          <a:p>
            <a:r>
              <a:rPr lang="lv-LV" dirty="0"/>
              <a:t>Video</a:t>
            </a:r>
            <a:endParaRPr lang="en-US" dirty="0"/>
          </a:p>
        </p:txBody>
      </p:sp>
    </p:spTree>
    <p:extLst>
      <p:ext uri="{BB962C8B-B14F-4D97-AF65-F5344CB8AC3E}">
        <p14:creationId xmlns:p14="http://schemas.microsoft.com/office/powerpoint/2010/main" val="58307361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rāsaina bilde + Teksts">
    <p:bg>
      <p:bgRef idx="1001">
        <a:schemeClr val="bg2"/>
      </p:bgRef>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74F3C4DE-2DD2-46E7-9955-B8AB72A54938}"/>
              </a:ext>
            </a:extLst>
          </p:cNvPr>
          <p:cNvSpPr>
            <a:spLocks noGrp="1"/>
          </p:cNvSpPr>
          <p:nvPr>
            <p:ph type="pic" sz="quarter" idx="15"/>
          </p:nvPr>
        </p:nvSpPr>
        <p:spPr>
          <a:xfrm>
            <a:off x="0" y="0"/>
            <a:ext cx="12192000" cy="6858000"/>
          </a:xfrm>
        </p:spPr>
        <p:txBody>
          <a:bodyPr/>
          <a:lstStyle/>
          <a:p>
            <a:r>
              <a:rPr lang="lv-LV"/>
              <a:t>Noklikšķiniet uz ikonas, lai pievienotu attēlu</a:t>
            </a:r>
            <a:endParaRPr lang="lv-LV" dirty="0"/>
          </a:p>
        </p:txBody>
      </p:sp>
      <p:sp>
        <p:nvSpPr>
          <p:cNvPr id="10" name="Text Placeholder 10">
            <a:extLst>
              <a:ext uri="{FF2B5EF4-FFF2-40B4-BE49-F238E27FC236}">
                <a16:creationId xmlns:a16="http://schemas.microsoft.com/office/drawing/2014/main" id="{D0639FA0-7D06-42EC-B7B3-EEE97E836493}"/>
              </a:ext>
            </a:extLst>
          </p:cNvPr>
          <p:cNvSpPr>
            <a:spLocks noGrp="1"/>
          </p:cNvSpPr>
          <p:nvPr>
            <p:ph type="body" sz="quarter" idx="14" hasCustomPrompt="1"/>
          </p:nvPr>
        </p:nvSpPr>
        <p:spPr>
          <a:xfrm>
            <a:off x="6218921" y="1828386"/>
            <a:ext cx="5134879" cy="3390900"/>
          </a:xfrm>
          <a:noFill/>
        </p:spPr>
        <p:txBody>
          <a:bodyPr>
            <a:normAutofit/>
          </a:bodyPr>
          <a:lstStyle>
            <a:lvl1pPr marL="0" indent="0" algn="l">
              <a:buNone/>
              <a:defRPr sz="1800">
                <a:solidFill>
                  <a:schemeClr val="tx2"/>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6" name="Picture 5">
            <a:extLst>
              <a:ext uri="{FF2B5EF4-FFF2-40B4-BE49-F238E27FC236}">
                <a16:creationId xmlns:a16="http://schemas.microsoft.com/office/drawing/2014/main" id="{F77C8752-D519-4094-B20B-976B658A4D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8" name="Title 1">
            <a:extLst>
              <a:ext uri="{FF2B5EF4-FFF2-40B4-BE49-F238E27FC236}">
                <a16:creationId xmlns:a16="http://schemas.microsoft.com/office/drawing/2014/main" id="{00415F90-C839-4EDE-AB43-747A7D68621B}"/>
              </a:ext>
            </a:extLst>
          </p:cNvPr>
          <p:cNvSpPr>
            <a:spLocks noGrp="1"/>
          </p:cNvSpPr>
          <p:nvPr>
            <p:ph type="title" hasCustomPrompt="1"/>
          </p:nvPr>
        </p:nvSpPr>
        <p:spPr>
          <a:xfrm>
            <a:off x="6218922" y="1058369"/>
            <a:ext cx="5134878" cy="580345"/>
          </a:xfrm>
        </p:spPr>
        <p:txBody>
          <a:bodyPr/>
          <a:lstStyle>
            <a:lvl1pPr>
              <a:defRPr>
                <a:solidFill>
                  <a:schemeClr val="tx1"/>
                </a:solidFill>
              </a:defRPr>
            </a:lvl1pPr>
          </a:lstStyle>
          <a:p>
            <a:r>
              <a:rPr lang="lv-LV" dirty="0"/>
              <a:t>Virsraksts</a:t>
            </a:r>
            <a:endParaRPr lang="en-US" dirty="0"/>
          </a:p>
        </p:txBody>
      </p:sp>
    </p:spTree>
    <p:extLst>
      <p:ext uri="{BB962C8B-B14F-4D97-AF65-F5344CB8AC3E}">
        <p14:creationId xmlns:p14="http://schemas.microsoft.com/office/powerpoint/2010/main" val="184329598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ul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09C33A-96A1-419D-BA34-0CE0B38AF8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5" y="-10388"/>
            <a:ext cx="4758426" cy="3795647"/>
          </a:xfrm>
          <a:prstGeom prst="rect">
            <a:avLst/>
          </a:prstGeom>
        </p:spPr>
      </p:pic>
      <p:sp>
        <p:nvSpPr>
          <p:cNvPr id="4" name="Table Placeholder 3">
            <a:extLst>
              <a:ext uri="{FF2B5EF4-FFF2-40B4-BE49-F238E27FC236}">
                <a16:creationId xmlns:a16="http://schemas.microsoft.com/office/drawing/2014/main" id="{95923A2D-0E26-46C5-9402-1A853E8C9841}"/>
              </a:ext>
            </a:extLst>
          </p:cNvPr>
          <p:cNvSpPr>
            <a:spLocks noGrp="1"/>
          </p:cNvSpPr>
          <p:nvPr>
            <p:ph type="tbl" sz="quarter" idx="16"/>
          </p:nvPr>
        </p:nvSpPr>
        <p:spPr>
          <a:xfrm>
            <a:off x="1580733" y="1887435"/>
            <a:ext cx="8127999" cy="4106965"/>
          </a:xfrm>
        </p:spPr>
        <p:txBody>
          <a:bodyPr/>
          <a:lstStyle/>
          <a:p>
            <a:r>
              <a:rPr lang="lv-LV"/>
              <a:t>Lai pievienotu tabulu, noklikšķiniet uz ikonas</a:t>
            </a:r>
          </a:p>
        </p:txBody>
      </p:sp>
      <p:sp>
        <p:nvSpPr>
          <p:cNvPr id="8" name="Text Placeholder 4">
            <a:extLst>
              <a:ext uri="{FF2B5EF4-FFF2-40B4-BE49-F238E27FC236}">
                <a16:creationId xmlns:a16="http://schemas.microsoft.com/office/drawing/2014/main" id="{FF4E2FD3-1D00-443E-9D3C-87DF949F103F}"/>
              </a:ext>
            </a:extLst>
          </p:cNvPr>
          <p:cNvSpPr>
            <a:spLocks noGrp="1"/>
          </p:cNvSpPr>
          <p:nvPr>
            <p:ph type="body" sz="quarter" idx="15" hasCustomPrompt="1"/>
          </p:nvPr>
        </p:nvSpPr>
        <p:spPr>
          <a:xfrm>
            <a:off x="1580734" y="696611"/>
            <a:ext cx="8127999" cy="580345"/>
          </a:xfrm>
        </p:spPr>
        <p:txBody>
          <a:bodyPr/>
          <a:lstStyle>
            <a:lvl1pPr marL="0" indent="0">
              <a:buNone/>
              <a:defRPr sz="4400">
                <a:solidFill>
                  <a:srgbClr val="643CBE"/>
                </a:solidFill>
                <a:latin typeface="+mj-lt"/>
              </a:defRPr>
            </a:lvl1pPr>
          </a:lstStyle>
          <a:p>
            <a:pPr lvl="0"/>
            <a:r>
              <a:rPr lang="lv-LV" dirty="0"/>
              <a:t>Tabulas piemērs</a:t>
            </a:r>
          </a:p>
        </p:txBody>
      </p:sp>
    </p:spTree>
    <p:extLst>
      <p:ext uri="{BB962C8B-B14F-4D97-AF65-F5344CB8AC3E}">
        <p14:creationId xmlns:p14="http://schemas.microsoft.com/office/powerpoint/2010/main" val="1263222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agramma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4DAA18-7B95-4C8C-B3A8-BADA909A23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5" name="Text Placeholder 4">
            <a:extLst>
              <a:ext uri="{FF2B5EF4-FFF2-40B4-BE49-F238E27FC236}">
                <a16:creationId xmlns:a16="http://schemas.microsoft.com/office/drawing/2014/main" id="{1EF8E53C-9C84-472E-AE4B-D95105C6CC58}"/>
              </a:ext>
            </a:extLst>
          </p:cNvPr>
          <p:cNvSpPr>
            <a:spLocks noGrp="1"/>
          </p:cNvSpPr>
          <p:nvPr>
            <p:ph type="body" sz="quarter" idx="15" hasCustomPrompt="1"/>
          </p:nvPr>
        </p:nvSpPr>
        <p:spPr>
          <a:xfrm>
            <a:off x="1580734" y="696611"/>
            <a:ext cx="8127999" cy="580345"/>
          </a:xfrm>
        </p:spPr>
        <p:txBody>
          <a:bodyPr/>
          <a:lstStyle>
            <a:lvl1pPr marL="0" indent="0">
              <a:buNone/>
              <a:defRPr sz="4400">
                <a:solidFill>
                  <a:srgbClr val="643CBE"/>
                </a:solidFill>
                <a:latin typeface="+mj-lt"/>
              </a:defRPr>
            </a:lvl1pPr>
          </a:lstStyle>
          <a:p>
            <a:pPr lvl="0"/>
            <a:r>
              <a:rPr lang="lv-LV" dirty="0"/>
              <a:t>Diagrammas piemērs</a:t>
            </a:r>
          </a:p>
        </p:txBody>
      </p:sp>
      <p:sp>
        <p:nvSpPr>
          <p:cNvPr id="7" name="Chart Placeholder 3">
            <a:extLst>
              <a:ext uri="{FF2B5EF4-FFF2-40B4-BE49-F238E27FC236}">
                <a16:creationId xmlns:a16="http://schemas.microsoft.com/office/drawing/2014/main" id="{30F7B54A-3D1B-4975-9131-5496C85A6518}"/>
              </a:ext>
            </a:extLst>
          </p:cNvPr>
          <p:cNvSpPr>
            <a:spLocks noGrp="1"/>
          </p:cNvSpPr>
          <p:nvPr>
            <p:ph type="chart" sz="quarter" idx="10"/>
          </p:nvPr>
        </p:nvSpPr>
        <p:spPr>
          <a:xfrm>
            <a:off x="1580734" y="1973567"/>
            <a:ext cx="8127999" cy="4078287"/>
          </a:xfrm>
        </p:spPr>
        <p:txBody>
          <a:bodyPr/>
          <a:lstStyle/>
          <a:p>
            <a:r>
              <a:rPr lang="lv-LV"/>
              <a:t>Lai pievienotu diagrammu, noklikšķiniet uz ikonas</a:t>
            </a:r>
            <a:endParaRPr lang="lv-LV" dirty="0"/>
          </a:p>
        </p:txBody>
      </p:sp>
    </p:spTree>
    <p:extLst>
      <p:ext uri="{BB962C8B-B14F-4D97-AF65-F5344CB8AC3E}">
        <p14:creationId xmlns:p14="http://schemas.microsoft.com/office/powerpoint/2010/main" val="21867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enas plā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8A97-868C-4994-A3F9-58446F0B44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Tree>
    <p:extLst>
      <p:ext uri="{BB962C8B-B14F-4D97-AF65-F5344CB8AC3E}">
        <p14:creationId xmlns:p14="http://schemas.microsoft.com/office/powerpoint/2010/main" val="1875133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agramma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C2119-0C44-4675-9D59-C1B2D715CB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6" name="Text Placeholder 4">
            <a:extLst>
              <a:ext uri="{FF2B5EF4-FFF2-40B4-BE49-F238E27FC236}">
                <a16:creationId xmlns:a16="http://schemas.microsoft.com/office/drawing/2014/main" id="{1269F123-F4A7-44D0-984F-1D31B0EEB104}"/>
              </a:ext>
            </a:extLst>
          </p:cNvPr>
          <p:cNvSpPr>
            <a:spLocks noGrp="1"/>
          </p:cNvSpPr>
          <p:nvPr>
            <p:ph type="body" sz="quarter" idx="15" hasCustomPrompt="1"/>
          </p:nvPr>
        </p:nvSpPr>
        <p:spPr>
          <a:xfrm>
            <a:off x="1580734" y="696611"/>
            <a:ext cx="8127999" cy="580345"/>
          </a:xfrm>
        </p:spPr>
        <p:txBody>
          <a:bodyPr/>
          <a:lstStyle>
            <a:lvl1pPr marL="0" indent="0">
              <a:buNone/>
              <a:defRPr sz="4400">
                <a:solidFill>
                  <a:srgbClr val="643CBE"/>
                </a:solidFill>
                <a:latin typeface="+mj-lt"/>
              </a:defRPr>
            </a:lvl1pPr>
          </a:lstStyle>
          <a:p>
            <a:pPr lvl="0"/>
            <a:r>
              <a:rPr lang="lv-LV" dirty="0"/>
              <a:t>Diagrammas piemērs</a:t>
            </a:r>
          </a:p>
        </p:txBody>
      </p:sp>
      <p:sp>
        <p:nvSpPr>
          <p:cNvPr id="7" name="Chart Placeholder 3">
            <a:extLst>
              <a:ext uri="{FF2B5EF4-FFF2-40B4-BE49-F238E27FC236}">
                <a16:creationId xmlns:a16="http://schemas.microsoft.com/office/drawing/2014/main" id="{C77692F2-1EFE-48EC-9156-69BBA05ACEA9}"/>
              </a:ext>
            </a:extLst>
          </p:cNvPr>
          <p:cNvSpPr>
            <a:spLocks noGrp="1"/>
          </p:cNvSpPr>
          <p:nvPr>
            <p:ph type="chart" sz="quarter" idx="10"/>
          </p:nvPr>
        </p:nvSpPr>
        <p:spPr>
          <a:xfrm>
            <a:off x="1580734" y="1973567"/>
            <a:ext cx="8127999" cy="4078287"/>
          </a:xfrm>
        </p:spPr>
        <p:txBody>
          <a:bodyPr/>
          <a:lstStyle/>
          <a:p>
            <a:r>
              <a:rPr lang="lv-LV"/>
              <a:t>Lai pievienotu diagrammu, noklikšķiniet uz ikonas</a:t>
            </a:r>
            <a:endParaRPr lang="lv-LV" dirty="0"/>
          </a:p>
        </p:txBody>
      </p:sp>
    </p:spTree>
    <p:extLst>
      <p:ext uri="{BB962C8B-B14F-4D97-AF65-F5344CB8AC3E}">
        <p14:creationId xmlns:p14="http://schemas.microsoft.com/office/powerpoint/2010/main" val="2635677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eigu slaids">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2AF7C-7ED8-4E27-8923-C21FB96179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3936FC8E-C15A-4139-A309-75EC5A830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009" y="4632860"/>
            <a:ext cx="1775979" cy="944833"/>
          </a:xfrm>
          <a:prstGeom prst="rect">
            <a:avLst/>
          </a:prstGeom>
        </p:spPr>
      </p:pic>
      <p:sp>
        <p:nvSpPr>
          <p:cNvPr id="9" name="Title 1">
            <a:extLst>
              <a:ext uri="{FF2B5EF4-FFF2-40B4-BE49-F238E27FC236}">
                <a16:creationId xmlns:a16="http://schemas.microsoft.com/office/drawing/2014/main" id="{043FC7B0-B28B-4878-98C5-05B24C7544F9}"/>
              </a:ext>
            </a:extLst>
          </p:cNvPr>
          <p:cNvSpPr>
            <a:spLocks noGrp="1"/>
          </p:cNvSpPr>
          <p:nvPr>
            <p:ph type="title" hasCustomPrompt="1"/>
          </p:nvPr>
        </p:nvSpPr>
        <p:spPr>
          <a:xfrm>
            <a:off x="4804776" y="3138827"/>
            <a:ext cx="2582443" cy="580345"/>
          </a:xfrm>
        </p:spPr>
        <p:txBody>
          <a:bodyPr/>
          <a:lstStyle>
            <a:lvl1pPr algn="ctr">
              <a:defRPr>
                <a:solidFill>
                  <a:schemeClr val="tx1"/>
                </a:solidFill>
              </a:defRPr>
            </a:lvl1pPr>
          </a:lstStyle>
          <a:p>
            <a:r>
              <a:rPr lang="lv-LV" dirty="0"/>
              <a:t>Paldies!</a:t>
            </a:r>
            <a:endParaRPr lang="en-US" dirty="0"/>
          </a:p>
        </p:txBody>
      </p:sp>
    </p:spTree>
    <p:extLst>
      <p:ext uri="{BB962C8B-B14F-4D97-AF65-F5344CB8AC3E}">
        <p14:creationId xmlns:p14="http://schemas.microsoft.com/office/powerpoint/2010/main" val="5961741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tur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8A97-868C-4994-A3F9-58446F0B44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Tree>
    <p:extLst>
      <p:ext uri="{BB962C8B-B14F-4D97-AF65-F5344CB8AC3E}">
        <p14:creationId xmlns:p14="http://schemas.microsoft.com/office/powerpoint/2010/main" val="67030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ulslaids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511A-A169-481E-B8D3-D7A25A89140E}"/>
              </a:ext>
            </a:extLst>
          </p:cNvPr>
          <p:cNvSpPr>
            <a:spLocks noGrp="1"/>
          </p:cNvSpPr>
          <p:nvPr>
            <p:ph type="ctrTitle" hasCustomPrompt="1"/>
          </p:nvPr>
        </p:nvSpPr>
        <p:spPr>
          <a:xfrm>
            <a:off x="2410692" y="2101932"/>
            <a:ext cx="8251370" cy="1500105"/>
          </a:xfrm>
        </p:spPr>
        <p:txBody>
          <a:bodyPr anchor="b">
            <a:normAutofit/>
          </a:bodyPr>
          <a:lstStyle>
            <a:lvl1pPr algn="l">
              <a:defRPr sz="4800">
                <a:solidFill>
                  <a:schemeClr val="tx1"/>
                </a:solidFill>
              </a:defRPr>
            </a:lvl1pPr>
          </a:lstStyle>
          <a:p>
            <a:r>
              <a:rPr lang="lv-LV" dirty="0"/>
              <a:t>Virsraksts</a:t>
            </a:r>
            <a:endParaRPr lang="en-US" dirty="0"/>
          </a:p>
        </p:txBody>
      </p:sp>
      <p:sp>
        <p:nvSpPr>
          <p:cNvPr id="3" name="Subtitle 2">
            <a:extLst>
              <a:ext uri="{FF2B5EF4-FFF2-40B4-BE49-F238E27FC236}">
                <a16:creationId xmlns:a16="http://schemas.microsoft.com/office/drawing/2014/main" id="{C20A3C7F-33CD-437B-96D1-7F41E0BC3F09}"/>
              </a:ext>
            </a:extLst>
          </p:cNvPr>
          <p:cNvSpPr>
            <a:spLocks noGrp="1"/>
          </p:cNvSpPr>
          <p:nvPr>
            <p:ph type="subTitle" idx="1" hasCustomPrompt="1"/>
          </p:nvPr>
        </p:nvSpPr>
        <p:spPr>
          <a:xfrm>
            <a:off x="2410692" y="3602037"/>
            <a:ext cx="8257307" cy="1655763"/>
          </a:xfrm>
        </p:spPr>
        <p:txBody>
          <a:bodyPr/>
          <a:lstStyle>
            <a:lvl1pPr marL="0" indent="0" algn="l">
              <a:buNone/>
              <a:defRPr sz="2400">
                <a:solidFill>
                  <a:schemeClr val="tx1"/>
                </a:solidFill>
                <a:latin typeface="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APAKŠVIRSRAKSTS</a:t>
            </a:r>
            <a:endParaRPr lang="en-US" dirty="0"/>
          </a:p>
        </p:txBody>
      </p:sp>
      <p:sp>
        <p:nvSpPr>
          <p:cNvPr id="18" name="Picture Placeholder 17">
            <a:extLst>
              <a:ext uri="{FF2B5EF4-FFF2-40B4-BE49-F238E27FC236}">
                <a16:creationId xmlns:a16="http://schemas.microsoft.com/office/drawing/2014/main" id="{563B364A-4A07-40CD-916B-E124982A3EB6}"/>
              </a:ext>
            </a:extLst>
          </p:cNvPr>
          <p:cNvSpPr>
            <a:spLocks noGrp="1"/>
          </p:cNvSpPr>
          <p:nvPr>
            <p:ph type="pic" sz="quarter" idx="14" hasCustomPrompt="1"/>
          </p:nvPr>
        </p:nvSpPr>
        <p:spPr>
          <a:xfrm>
            <a:off x="2678113" y="5753100"/>
            <a:ext cx="6835774" cy="453005"/>
          </a:xfrm>
        </p:spPr>
        <p:txBody>
          <a:bodyPr>
            <a:normAutofit/>
          </a:bodyPr>
          <a:lstStyle>
            <a:lvl1pPr marL="0" indent="0" algn="ctr">
              <a:buNone/>
              <a:defRPr sz="2000">
                <a:solidFill>
                  <a:schemeClr val="bg1">
                    <a:lumMod val="95000"/>
                  </a:schemeClr>
                </a:solidFill>
              </a:defRPr>
            </a:lvl1pPr>
          </a:lstStyle>
          <a:p>
            <a:r>
              <a:rPr lang="en-US" dirty="0"/>
              <a:t>Citi logo</a:t>
            </a:r>
          </a:p>
        </p:txBody>
      </p:sp>
      <p:pic>
        <p:nvPicPr>
          <p:cNvPr id="12" name="Picture 11" descr="A picture containing text, clipart&#10;&#10;Description automatically generated">
            <a:extLst>
              <a:ext uri="{FF2B5EF4-FFF2-40B4-BE49-F238E27FC236}">
                <a16:creationId xmlns:a16="http://schemas.microsoft.com/office/drawing/2014/main" id="{176D91D1-0748-4BD5-8218-5B0E546B7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23" y="5318697"/>
            <a:ext cx="1707703" cy="908510"/>
          </a:xfrm>
          <a:prstGeom prst="rect">
            <a:avLst/>
          </a:prstGeom>
        </p:spPr>
      </p:pic>
      <p:sp>
        <p:nvSpPr>
          <p:cNvPr id="16" name="Content Placeholder 19">
            <a:extLst>
              <a:ext uri="{FF2B5EF4-FFF2-40B4-BE49-F238E27FC236}">
                <a16:creationId xmlns:a16="http://schemas.microsoft.com/office/drawing/2014/main" id="{E10C2CDB-C66B-444C-90B2-0DA424A67BBE}"/>
              </a:ext>
            </a:extLst>
          </p:cNvPr>
          <p:cNvSpPr>
            <a:spLocks noGrp="1"/>
          </p:cNvSpPr>
          <p:nvPr>
            <p:ph sz="quarter" idx="15" hasCustomPrompt="1"/>
          </p:nvPr>
        </p:nvSpPr>
        <p:spPr>
          <a:xfrm>
            <a:off x="9870374" y="5668270"/>
            <a:ext cx="1577089" cy="631279"/>
          </a:xfrm>
        </p:spPr>
        <p:txBody>
          <a:bodyPr anchor="b">
            <a:noAutofit/>
          </a:bodyPr>
          <a:lstStyle>
            <a:lvl1pPr marL="0" indent="0" algn="r">
              <a:buNone/>
              <a:defRPr sz="1400">
                <a:solidFill>
                  <a:schemeClr val="tx1"/>
                </a:solidFill>
                <a:latin typeface="+mj-lt"/>
              </a:defRPr>
            </a:lvl1pPr>
          </a:lstStyle>
          <a:p>
            <a:pPr lvl="0"/>
            <a:r>
              <a:rPr lang="en-US" dirty="0"/>
              <a:t>+371 67505090</a:t>
            </a:r>
          </a:p>
          <a:p>
            <a:pPr lvl="0"/>
            <a:r>
              <a:rPr lang="en-US" dirty="0"/>
              <a:t>bda@bda.lv</a:t>
            </a:r>
            <a:br>
              <a:rPr lang="en-US" dirty="0"/>
            </a:br>
            <a:r>
              <a:rPr lang="en-US" dirty="0"/>
              <a:t>www.bda.lv</a:t>
            </a:r>
          </a:p>
        </p:txBody>
      </p:sp>
      <p:pic>
        <p:nvPicPr>
          <p:cNvPr id="8" name="Picture 7">
            <a:extLst>
              <a:ext uri="{FF2B5EF4-FFF2-40B4-BE49-F238E27FC236}">
                <a16:creationId xmlns:a16="http://schemas.microsoft.com/office/drawing/2014/main" id="{47C8BC24-FBD7-471C-9F82-9C0991CB4F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164259618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enas plāns 2">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E704AC-FC22-4569-A23D-3265E565DF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87970090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turs 2">
    <p:bg>
      <p:bgPr>
        <a:solidFill>
          <a:srgbClr val="643CBE"/>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756C46E-A5C1-4919-A65A-21C111E42A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254103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5C17C53-884E-4EE9-9342-E0984D28B718}"/>
              </a:ext>
            </a:extLst>
          </p:cNvPr>
          <p:cNvSpPr>
            <a:spLocks noGrp="1"/>
          </p:cNvSpPr>
          <p:nvPr>
            <p:ph type="body" sz="quarter" idx="14" hasCustomPrompt="1"/>
          </p:nvPr>
        </p:nvSpPr>
        <p:spPr>
          <a:xfrm>
            <a:off x="1295399" y="1576803"/>
            <a:ext cx="8275765" cy="3390900"/>
          </a:xfrm>
        </p:spPr>
        <p:txBody>
          <a:bodyPr>
            <a:normAutofit/>
          </a:bodyPr>
          <a:lstStyle>
            <a:lvl1pPr marL="0" indent="0" algn="l">
              <a:buNone/>
              <a:defRPr sz="1800">
                <a:solidFill>
                  <a:schemeClr val="tx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5" name="Picture 4">
            <a:extLst>
              <a:ext uri="{FF2B5EF4-FFF2-40B4-BE49-F238E27FC236}">
                <a16:creationId xmlns:a16="http://schemas.microsoft.com/office/drawing/2014/main" id="{8B01FADC-07A9-450C-9FB7-6566C979FBD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6" name="Text Placeholder 4">
            <a:extLst>
              <a:ext uri="{FF2B5EF4-FFF2-40B4-BE49-F238E27FC236}">
                <a16:creationId xmlns:a16="http://schemas.microsoft.com/office/drawing/2014/main" id="{391861C1-ABF0-4E9D-951D-50C05F53D1B4}"/>
              </a:ext>
            </a:extLst>
          </p:cNvPr>
          <p:cNvSpPr>
            <a:spLocks noGrp="1"/>
          </p:cNvSpPr>
          <p:nvPr>
            <p:ph type="body" sz="quarter" idx="15" hasCustomPrompt="1"/>
          </p:nvPr>
        </p:nvSpPr>
        <p:spPr>
          <a:xfrm>
            <a:off x="1295399" y="762786"/>
            <a:ext cx="8275765" cy="580345"/>
          </a:xfrm>
        </p:spPr>
        <p:txBody>
          <a:bodyPr/>
          <a:lstStyle>
            <a:lvl1pPr marL="0" indent="0">
              <a:buNone/>
              <a:defRPr sz="4400">
                <a:solidFill>
                  <a:srgbClr val="643CBE"/>
                </a:solidFill>
                <a:latin typeface="+mj-lt"/>
              </a:defRPr>
            </a:lvl1pPr>
          </a:lstStyle>
          <a:p>
            <a:pPr lvl="0"/>
            <a:r>
              <a:rPr lang="lv-LV" dirty="0"/>
              <a:t>Virsraksts</a:t>
            </a:r>
          </a:p>
        </p:txBody>
      </p:sp>
    </p:spTree>
    <p:extLst>
      <p:ext uri="{BB962C8B-B14F-4D97-AF65-F5344CB8AC3E}">
        <p14:creationId xmlns:p14="http://schemas.microsoft.com/office/powerpoint/2010/main" val="407039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s un apakšpunkti">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5C17C53-884E-4EE9-9342-E0984D28B718}"/>
              </a:ext>
            </a:extLst>
          </p:cNvPr>
          <p:cNvSpPr>
            <a:spLocks noGrp="1"/>
          </p:cNvSpPr>
          <p:nvPr>
            <p:ph type="body" sz="quarter" idx="14" hasCustomPrompt="1"/>
          </p:nvPr>
        </p:nvSpPr>
        <p:spPr>
          <a:xfrm>
            <a:off x="1295399" y="1578994"/>
            <a:ext cx="8275765" cy="3390900"/>
          </a:xfrm>
        </p:spPr>
        <p:txBody>
          <a:bodyPr>
            <a:normAutofit/>
          </a:bodyPr>
          <a:lstStyle>
            <a:lvl1pPr marL="285750" indent="-285750" algn="l">
              <a:buClr>
                <a:schemeClr val="tx2"/>
              </a:buClr>
              <a:buSzPct val="90000"/>
              <a:buFont typeface="Webdings" panose="05030102010509060703" pitchFamily="18" charset="2"/>
              <a:buChar char="g"/>
              <a:defRPr sz="1800">
                <a:solidFill>
                  <a:schemeClr val="tx2"/>
                </a:solidFill>
              </a:defRPr>
            </a:lvl1pPr>
            <a:lvl2pPr marL="742950" indent="-285750" algn="l">
              <a:buClr>
                <a:schemeClr val="tx2">
                  <a:lumMod val="60000"/>
                  <a:lumOff val="40000"/>
                </a:schemeClr>
              </a:buClr>
              <a:buFont typeface="Webdings" panose="05030102010509060703" pitchFamily="18" charset="2"/>
              <a:buChar char="g"/>
              <a:defRPr sz="1800">
                <a:solidFill>
                  <a:schemeClr val="tx2"/>
                </a:solidFill>
              </a:defRPr>
            </a:lvl2pPr>
            <a:lvl3pPr marL="1200150" indent="-285750" algn="l">
              <a:buClr>
                <a:schemeClr val="tx2">
                  <a:lumMod val="40000"/>
                  <a:lumOff val="60000"/>
                </a:schemeClr>
              </a:buClr>
              <a:buFont typeface="Webdings" panose="05030102010509060703" pitchFamily="18" charset="2"/>
              <a:buChar char="g"/>
              <a:defRPr sz="1800">
                <a:solidFill>
                  <a:schemeClr val="tx2"/>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AMET, CONSECTETUR ADIPISCING ELIT. ALIQUAM VOLUTPAT ID MAGNA SIT AMET CONVALLIS. </a:t>
            </a:r>
          </a:p>
          <a:p>
            <a:pPr lvl="1"/>
            <a:r>
              <a:rPr lang="en-US" dirty="0"/>
              <a:t>UT SCELERISQUE METUS MAURIS, EU POSUERE DOLOR POSUERE EU. LOREM IPSUM DOLOR SIT AMET, CONSECTETUR ADIPISCING ELIT. </a:t>
            </a:r>
          </a:p>
          <a:p>
            <a:pPr lvl="2"/>
            <a:r>
              <a:rPr lang="en-US" dirty="0"/>
              <a:t>DUIS MASSA FELIS, SAGITTIS NEC EROS QUIS, LAOREET MATTIS LIGULA. AENEAN GRAVIDA IMPERDIET DIAM, SED VOLUTPAT LECTUS RUTRUM AT. </a:t>
            </a:r>
          </a:p>
          <a:p>
            <a:pPr lvl="0"/>
            <a:r>
              <a:rPr lang="en-US" dirty="0"/>
              <a:t>FUSCE NEC ERAT AC RISUS FINIBUS EUISMOD VEL IN AUGUE. PROIN ELEMENTUM CONSEQUAT TINCIDUNT. DONEC SED MOLLIS ELIT, NEC TINCIDUNT EROS. SUSPENDISSE ET METUS NISI. </a:t>
            </a:r>
          </a:p>
          <a:p>
            <a:pPr lvl="0"/>
            <a:r>
              <a:rPr lang="en-US" dirty="0"/>
              <a:t>CRAS QUIS ODIO AUCTOR NULLA SODALES VARIUS. DUIS FRINGILLA DOLOR PORTTITOR PORTA LAOREET.</a:t>
            </a:r>
          </a:p>
        </p:txBody>
      </p:sp>
      <p:pic>
        <p:nvPicPr>
          <p:cNvPr id="5" name="Picture 4">
            <a:extLst>
              <a:ext uri="{FF2B5EF4-FFF2-40B4-BE49-F238E27FC236}">
                <a16:creationId xmlns:a16="http://schemas.microsoft.com/office/drawing/2014/main" id="{509C284C-7584-4AF5-89EB-1AA9AEA6F7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6" name="Text Placeholder 4">
            <a:extLst>
              <a:ext uri="{FF2B5EF4-FFF2-40B4-BE49-F238E27FC236}">
                <a16:creationId xmlns:a16="http://schemas.microsoft.com/office/drawing/2014/main" id="{7407BE43-6D3D-4A44-AC93-C4EAFDF08C6B}"/>
              </a:ext>
            </a:extLst>
          </p:cNvPr>
          <p:cNvSpPr>
            <a:spLocks noGrp="1"/>
          </p:cNvSpPr>
          <p:nvPr>
            <p:ph type="body" sz="quarter" idx="15" hasCustomPrompt="1"/>
          </p:nvPr>
        </p:nvSpPr>
        <p:spPr>
          <a:xfrm>
            <a:off x="1295399" y="762786"/>
            <a:ext cx="8275765" cy="580345"/>
          </a:xfrm>
        </p:spPr>
        <p:txBody>
          <a:bodyPr/>
          <a:lstStyle>
            <a:lvl1pPr marL="0" indent="0">
              <a:buNone/>
              <a:defRPr sz="4400">
                <a:solidFill>
                  <a:srgbClr val="643CBE"/>
                </a:solidFill>
                <a:latin typeface="+mj-lt"/>
              </a:defRPr>
            </a:lvl1pPr>
          </a:lstStyle>
          <a:p>
            <a:pPr lvl="0"/>
            <a:r>
              <a:rPr lang="lv-LV" dirty="0"/>
              <a:t>Virsraksts</a:t>
            </a:r>
          </a:p>
        </p:txBody>
      </p:sp>
    </p:spTree>
    <p:extLst>
      <p:ext uri="{BB962C8B-B14F-4D97-AF65-F5344CB8AC3E}">
        <p14:creationId xmlns:p14="http://schemas.microsoft.com/office/powerpoint/2010/main" val="162877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s + Attēls - Kvadrā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1C5BCC-17D9-4BF5-AF5D-59F8B77C8B56}"/>
              </a:ext>
            </a:extLst>
          </p:cNvPr>
          <p:cNvSpPr/>
          <p:nvPr/>
        </p:nvSpPr>
        <p:spPr>
          <a:xfrm>
            <a:off x="6187043" y="0"/>
            <a:ext cx="6004957"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91EA6377-167D-4282-8D1C-0E8C25C32828}"/>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8" name="Text Placeholder 10">
            <a:extLst>
              <a:ext uri="{FF2B5EF4-FFF2-40B4-BE49-F238E27FC236}">
                <a16:creationId xmlns:a16="http://schemas.microsoft.com/office/drawing/2014/main" id="{9AAC4B8E-C155-4B75-AFE5-117BB84984D9}"/>
              </a:ext>
            </a:extLst>
          </p:cNvPr>
          <p:cNvSpPr>
            <a:spLocks noGrp="1"/>
          </p:cNvSpPr>
          <p:nvPr>
            <p:ph type="body" sz="quarter" idx="14" hasCustomPrompt="1"/>
          </p:nvPr>
        </p:nvSpPr>
        <p:spPr>
          <a:xfrm>
            <a:off x="6390471" y="1688225"/>
            <a:ext cx="5134879"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sp>
        <p:nvSpPr>
          <p:cNvPr id="10" name="Picture Placeholder 2">
            <a:extLst>
              <a:ext uri="{FF2B5EF4-FFF2-40B4-BE49-F238E27FC236}">
                <a16:creationId xmlns:a16="http://schemas.microsoft.com/office/drawing/2014/main" id="{EEFE1B8D-D3B0-400D-BC36-F945D29B3B14}"/>
              </a:ext>
            </a:extLst>
          </p:cNvPr>
          <p:cNvSpPr>
            <a:spLocks noGrp="1"/>
          </p:cNvSpPr>
          <p:nvPr>
            <p:ph type="pic" sz="quarter" idx="15" hasCustomPrompt="1"/>
          </p:nvPr>
        </p:nvSpPr>
        <p:spPr>
          <a:xfrm>
            <a:off x="392319" y="830771"/>
            <a:ext cx="5476875" cy="5476875"/>
          </a:xfrm>
        </p:spPr>
        <p:txBody>
          <a:bodyPr/>
          <a:lstStyle>
            <a:lvl1pPr>
              <a:defRPr/>
            </a:lvl1pPr>
          </a:lstStyle>
          <a:p>
            <a:r>
              <a:rPr lang="lv-LV" dirty="0"/>
              <a:t>Attēls</a:t>
            </a:r>
          </a:p>
        </p:txBody>
      </p:sp>
      <p:sp>
        <p:nvSpPr>
          <p:cNvPr id="11" name="Title 1">
            <a:extLst>
              <a:ext uri="{FF2B5EF4-FFF2-40B4-BE49-F238E27FC236}">
                <a16:creationId xmlns:a16="http://schemas.microsoft.com/office/drawing/2014/main" id="{CFD4BC8C-B6DA-420C-B14D-BE8C8071D632}"/>
              </a:ext>
            </a:extLst>
          </p:cNvPr>
          <p:cNvSpPr>
            <a:spLocks noGrp="1"/>
          </p:cNvSpPr>
          <p:nvPr>
            <p:ph type="title" hasCustomPrompt="1"/>
          </p:nvPr>
        </p:nvSpPr>
        <p:spPr>
          <a:xfrm>
            <a:off x="6390471" y="830771"/>
            <a:ext cx="5134879"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405518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264BE-0A4D-4082-926A-3E58C7B58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a:extLst>
              <a:ext uri="{FF2B5EF4-FFF2-40B4-BE49-F238E27FC236}">
                <a16:creationId xmlns:a16="http://schemas.microsoft.com/office/drawing/2014/main" id="{52FD9486-E7C9-4CB7-87FE-94AA7A7EBD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e Placeholder 3">
            <a:extLst>
              <a:ext uri="{FF2B5EF4-FFF2-40B4-BE49-F238E27FC236}">
                <a16:creationId xmlns:a16="http://schemas.microsoft.com/office/drawing/2014/main" id="{F623252B-09BE-4371-9FB8-856D754A20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A1D0A-D7DE-4905-AE56-95045EE1D313}" type="datetimeFigureOut">
              <a:rPr lang="lv-LV" smtClean="0"/>
              <a:t>16.06.2021</a:t>
            </a:fld>
            <a:endParaRPr lang="lv-LV"/>
          </a:p>
        </p:txBody>
      </p:sp>
      <p:sp>
        <p:nvSpPr>
          <p:cNvPr id="5" name="Footer Placeholder 4">
            <a:extLst>
              <a:ext uri="{FF2B5EF4-FFF2-40B4-BE49-F238E27FC236}">
                <a16:creationId xmlns:a16="http://schemas.microsoft.com/office/drawing/2014/main" id="{5FA5AB95-D347-4E1A-BDB1-3863CA676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F40BEE7-06C2-4A94-B15F-D8E078D03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DCB3B-47F6-4FB3-AFED-1E57C57C2195}" type="slidenum">
              <a:rPr lang="lv-LV" smtClean="0"/>
              <a:t>‹#›</a:t>
            </a:fld>
            <a:endParaRPr lang="lv-LV"/>
          </a:p>
        </p:txBody>
      </p:sp>
    </p:spTree>
    <p:extLst>
      <p:ext uri="{BB962C8B-B14F-4D97-AF65-F5344CB8AC3E}">
        <p14:creationId xmlns:p14="http://schemas.microsoft.com/office/powerpoint/2010/main" val="27251597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hyperlink" Target="https://platform.blocks.ase.ro/course/view.php?id=23"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platform.blocks.ase.ro/"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FA8BFAA3-3D2D-492D-A9F3-6A112BF5279A}"/>
              </a:ext>
            </a:extLst>
          </p:cNvPr>
          <p:cNvSpPr>
            <a:spLocks noGrp="1"/>
          </p:cNvSpPr>
          <p:nvPr>
            <p:ph type="ctrTitle"/>
          </p:nvPr>
        </p:nvSpPr>
        <p:spPr>
          <a:xfrm>
            <a:off x="1268551" y="1928895"/>
            <a:ext cx="9654897" cy="1500105"/>
          </a:xfrm>
        </p:spPr>
        <p:txBody>
          <a:bodyPr>
            <a:normAutofit/>
          </a:bodyPr>
          <a:lstStyle/>
          <a:p>
            <a:r>
              <a:rPr lang="lv-LV" sz="4400" dirty="0" err="1"/>
              <a:t>Blokķēdes</a:t>
            </a:r>
            <a:r>
              <a:rPr lang="lv-LV" sz="4400" dirty="0"/>
              <a:t> tehnoloģijas izmantošana</a:t>
            </a:r>
          </a:p>
        </p:txBody>
      </p:sp>
    </p:spTree>
    <p:extLst>
      <p:ext uri="{BB962C8B-B14F-4D97-AF65-F5344CB8AC3E}">
        <p14:creationId xmlns:p14="http://schemas.microsoft.com/office/powerpoint/2010/main" val="44433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62555B-9AA0-4E97-8A9A-BB90B7ECD7A0}"/>
              </a:ext>
            </a:extLst>
          </p:cNvPr>
          <p:cNvSpPr/>
          <p:nvPr/>
        </p:nvSpPr>
        <p:spPr>
          <a:xfrm>
            <a:off x="2678113" y="2427293"/>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b="1" dirty="0">
                <a:solidFill>
                  <a:srgbClr val="643CBE"/>
                </a:solidFill>
                <a:latin typeface="Raleway" pitchFamily="2" charset="0"/>
              </a:rPr>
              <a:t>1.</a:t>
            </a:r>
            <a:endParaRPr lang="en-US" sz="1600" b="1" baseline="30000" dirty="0">
              <a:solidFill>
                <a:srgbClr val="643CBE"/>
              </a:solidFill>
              <a:latin typeface="Raleway" pitchFamily="2" charset="0"/>
            </a:endParaRPr>
          </a:p>
        </p:txBody>
      </p:sp>
      <p:sp>
        <p:nvSpPr>
          <p:cNvPr id="4" name="TextBox 3">
            <a:extLst>
              <a:ext uri="{FF2B5EF4-FFF2-40B4-BE49-F238E27FC236}">
                <a16:creationId xmlns:a16="http://schemas.microsoft.com/office/drawing/2014/main" id="{19B46236-1AF8-4985-A9BB-5F3CD2E4F012}"/>
              </a:ext>
            </a:extLst>
          </p:cNvPr>
          <p:cNvSpPr txBox="1"/>
          <p:nvPr/>
        </p:nvSpPr>
        <p:spPr>
          <a:xfrm>
            <a:off x="3293289" y="2524666"/>
            <a:ext cx="593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kern="1200" dirty="0" err="1">
                <a:solidFill>
                  <a:schemeClr val="bg1"/>
                </a:solidFill>
                <a:latin typeface="Raleway" pitchFamily="2" charset="0"/>
                <a:ea typeface="+mn-ea"/>
                <a:cs typeface="+mn-cs"/>
              </a:rPr>
              <a:t>Blokķēdes</a:t>
            </a:r>
            <a:r>
              <a:rPr lang="lv-LV" b="1" kern="1200" dirty="0">
                <a:solidFill>
                  <a:schemeClr val="bg1"/>
                </a:solidFill>
                <a:latin typeface="Raleway" pitchFamily="2" charset="0"/>
                <a:ea typeface="+mn-ea"/>
                <a:cs typeface="+mn-cs"/>
              </a:rPr>
              <a:t> tehnoloģijas izmantošanas piemēri</a:t>
            </a:r>
            <a:endParaRPr lang="en-US" sz="1400" b="0" kern="1200" dirty="0">
              <a:solidFill>
                <a:schemeClr val="bg1"/>
              </a:solidFill>
              <a:latin typeface="Raleway" pitchFamily="2" charset="0"/>
              <a:ea typeface="+mn-ea"/>
              <a:cs typeface="+mn-cs"/>
            </a:endParaRPr>
          </a:p>
        </p:txBody>
      </p:sp>
      <p:sp>
        <p:nvSpPr>
          <p:cNvPr id="5" name="Rectangle 4">
            <a:extLst>
              <a:ext uri="{FF2B5EF4-FFF2-40B4-BE49-F238E27FC236}">
                <a16:creationId xmlns:a16="http://schemas.microsoft.com/office/drawing/2014/main" id="{C4E04D79-1F11-4F29-B8AC-960E035354A9}"/>
              </a:ext>
            </a:extLst>
          </p:cNvPr>
          <p:cNvSpPr/>
          <p:nvPr/>
        </p:nvSpPr>
        <p:spPr>
          <a:xfrm>
            <a:off x="2678113" y="3134442"/>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b="1" dirty="0">
                <a:solidFill>
                  <a:srgbClr val="643CBE"/>
                </a:solidFill>
                <a:latin typeface="Raleway" pitchFamily="2" charset="0"/>
              </a:rPr>
              <a:t>2.</a:t>
            </a:r>
            <a:endParaRPr lang="en-US" sz="1600" b="1" baseline="30000" dirty="0">
              <a:solidFill>
                <a:srgbClr val="643CBE"/>
              </a:solidFill>
              <a:latin typeface="Raleway" pitchFamily="2" charset="0"/>
            </a:endParaRPr>
          </a:p>
        </p:txBody>
      </p:sp>
      <p:sp>
        <p:nvSpPr>
          <p:cNvPr id="7" name="TextBox 6">
            <a:extLst>
              <a:ext uri="{FF2B5EF4-FFF2-40B4-BE49-F238E27FC236}">
                <a16:creationId xmlns:a16="http://schemas.microsoft.com/office/drawing/2014/main" id="{E19C3C06-918A-4101-B302-D859B4CA0D3D}"/>
              </a:ext>
            </a:extLst>
          </p:cNvPr>
          <p:cNvSpPr txBox="1"/>
          <p:nvPr/>
        </p:nvSpPr>
        <p:spPr>
          <a:xfrm>
            <a:off x="3293289" y="3244334"/>
            <a:ext cx="7016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latin typeface="Raleway" pitchFamily="2" charset="0"/>
              </a:rPr>
              <a:t>Priekšrocības, ko sniedz </a:t>
            </a:r>
            <a:r>
              <a:rPr lang="lv-LV" b="1" dirty="0" err="1">
                <a:solidFill>
                  <a:schemeClr val="bg1"/>
                </a:solidFill>
                <a:latin typeface="Raleway" pitchFamily="2" charset="0"/>
              </a:rPr>
              <a:t>blokķēdes</a:t>
            </a:r>
            <a:r>
              <a:rPr lang="lv-LV" b="1" dirty="0">
                <a:solidFill>
                  <a:schemeClr val="bg1"/>
                </a:solidFill>
                <a:latin typeface="Raleway" pitchFamily="2" charset="0"/>
              </a:rPr>
              <a:t> tehnoloģijas izmantošana</a:t>
            </a:r>
            <a:endParaRPr lang="en-US" sz="1400" b="0" kern="1200" dirty="0">
              <a:solidFill>
                <a:schemeClr val="bg1"/>
              </a:solidFill>
              <a:latin typeface="Raleway" pitchFamily="2" charset="0"/>
              <a:ea typeface="+mn-ea"/>
              <a:cs typeface="+mn-cs"/>
            </a:endParaRPr>
          </a:p>
        </p:txBody>
      </p:sp>
      <p:sp>
        <p:nvSpPr>
          <p:cNvPr id="12" name="Title 1">
            <a:extLst>
              <a:ext uri="{FF2B5EF4-FFF2-40B4-BE49-F238E27FC236}">
                <a16:creationId xmlns:a16="http://schemas.microsoft.com/office/drawing/2014/main" id="{CF60E2A5-9991-4E8F-AB0C-08BAAABC07F4}"/>
              </a:ext>
            </a:extLst>
          </p:cNvPr>
          <p:cNvSpPr txBox="1">
            <a:spLocks/>
          </p:cNvSpPr>
          <p:nvPr/>
        </p:nvSpPr>
        <p:spPr>
          <a:xfrm>
            <a:off x="2678113" y="1453491"/>
            <a:ext cx="9749311" cy="580345"/>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err="1"/>
              <a:t>Saturs</a:t>
            </a:r>
            <a:endParaRPr lang="en-US" dirty="0"/>
          </a:p>
        </p:txBody>
      </p:sp>
      <p:sp>
        <p:nvSpPr>
          <p:cNvPr id="17" name="Rectangle 4">
            <a:extLst>
              <a:ext uri="{FF2B5EF4-FFF2-40B4-BE49-F238E27FC236}">
                <a16:creationId xmlns:a16="http://schemas.microsoft.com/office/drawing/2014/main" id="{558773B7-9A79-414E-8DF1-520419D9E171}"/>
              </a:ext>
            </a:extLst>
          </p:cNvPr>
          <p:cNvSpPr/>
          <p:nvPr/>
        </p:nvSpPr>
        <p:spPr>
          <a:xfrm>
            <a:off x="2665494" y="3866630"/>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600" b="1" dirty="0">
                <a:solidFill>
                  <a:srgbClr val="643CBE"/>
                </a:solidFill>
                <a:latin typeface="Raleway" pitchFamily="2" charset="0"/>
              </a:rPr>
              <a:t>3</a:t>
            </a:r>
            <a:r>
              <a:rPr lang="en-US" sz="1600" b="1" dirty="0">
                <a:solidFill>
                  <a:srgbClr val="643CBE"/>
                </a:solidFill>
                <a:latin typeface="Raleway" pitchFamily="2" charset="0"/>
              </a:rPr>
              <a:t>.</a:t>
            </a:r>
            <a:endParaRPr lang="en-US" sz="1600" b="1" baseline="30000" dirty="0">
              <a:solidFill>
                <a:srgbClr val="643CBE"/>
              </a:solidFill>
              <a:latin typeface="Raleway" pitchFamily="2" charset="0"/>
            </a:endParaRPr>
          </a:p>
        </p:txBody>
      </p:sp>
      <p:sp>
        <p:nvSpPr>
          <p:cNvPr id="18" name="TextBox 17">
            <a:extLst>
              <a:ext uri="{FF2B5EF4-FFF2-40B4-BE49-F238E27FC236}">
                <a16:creationId xmlns:a16="http://schemas.microsoft.com/office/drawing/2014/main" id="{4BE4A8B4-46C1-4646-A996-830E289699D5}"/>
              </a:ext>
            </a:extLst>
          </p:cNvPr>
          <p:cNvSpPr txBox="1"/>
          <p:nvPr/>
        </p:nvSpPr>
        <p:spPr>
          <a:xfrm>
            <a:off x="3293289" y="3866630"/>
            <a:ext cx="593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latin typeface="Raleway" pitchFamily="2" charset="0"/>
              </a:rPr>
              <a:t>Uzdevumi satura apguvei</a:t>
            </a:r>
            <a:endParaRPr lang="en-US" sz="1400" b="0" kern="1200" dirty="0">
              <a:solidFill>
                <a:schemeClr val="bg1"/>
              </a:solidFill>
              <a:latin typeface="Raleway" pitchFamily="2" charset="0"/>
              <a:ea typeface="+mn-ea"/>
              <a:cs typeface="+mn-cs"/>
            </a:endParaRPr>
          </a:p>
        </p:txBody>
      </p:sp>
    </p:spTree>
    <p:extLst>
      <p:ext uri="{BB962C8B-B14F-4D97-AF65-F5344CB8AC3E}">
        <p14:creationId xmlns:p14="http://schemas.microsoft.com/office/powerpoint/2010/main" val="121288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C84B25C-6A6C-4697-BDCD-693004152901}"/>
              </a:ext>
            </a:extLst>
          </p:cNvPr>
          <p:cNvSpPr>
            <a:spLocks noGrp="1"/>
          </p:cNvSpPr>
          <p:nvPr>
            <p:ph type="body" sz="quarter" idx="14"/>
          </p:nvPr>
        </p:nvSpPr>
        <p:spPr>
          <a:xfrm>
            <a:off x="1176130" y="2375844"/>
            <a:ext cx="7093227" cy="3390900"/>
          </a:xfrm>
        </p:spPr>
        <p:txBody>
          <a:bodyPr>
            <a:normAutofit/>
          </a:bodyPr>
          <a:lstStyle/>
          <a:p>
            <a:pPr marL="285750" indent="-285750" algn="just">
              <a:buFont typeface="Wingdings" panose="05000000000000000000" pitchFamily="2" charset="2"/>
              <a:buChar char="ü"/>
            </a:pPr>
            <a:r>
              <a:rPr lang="lv-LV" sz="2600" dirty="0">
                <a:solidFill>
                  <a:srgbClr val="643CBE"/>
                </a:solidFill>
              </a:rPr>
              <a:t>salīdzināt un analizēt </a:t>
            </a:r>
            <a:r>
              <a:rPr lang="lv-LV" sz="2600" dirty="0" err="1">
                <a:solidFill>
                  <a:srgbClr val="643CBE"/>
                </a:solidFill>
              </a:rPr>
              <a:t>blokķēžu</a:t>
            </a:r>
            <a:r>
              <a:rPr lang="lv-LV" sz="2600" dirty="0">
                <a:solidFill>
                  <a:srgbClr val="643CBE"/>
                </a:solidFill>
              </a:rPr>
              <a:t> tehnoloģijas izmantošanas piemērus dažādās nozarēs;</a:t>
            </a:r>
          </a:p>
          <a:p>
            <a:pPr marL="285750" indent="-285750" algn="just">
              <a:buFont typeface="Wingdings" panose="05000000000000000000" pitchFamily="2" charset="2"/>
              <a:buChar char="ü"/>
            </a:pPr>
            <a:r>
              <a:rPr lang="lv-LV" sz="2600" dirty="0">
                <a:solidFill>
                  <a:srgbClr val="643CBE"/>
                </a:solidFill>
              </a:rPr>
              <a:t>izskaidrot, kā </a:t>
            </a:r>
            <a:r>
              <a:rPr lang="lv-LV" sz="2600" dirty="0" err="1">
                <a:solidFill>
                  <a:srgbClr val="643CBE"/>
                </a:solidFill>
              </a:rPr>
              <a:t>blokķēdes</a:t>
            </a:r>
            <a:r>
              <a:rPr lang="lv-LV" sz="2600" dirty="0">
                <a:solidFill>
                  <a:srgbClr val="643CBE"/>
                </a:solidFill>
              </a:rPr>
              <a:t> tehnoloģija var ietekmēt un/vai mainīt dažādas nozares un kādas ir šīs tehnoloģijas attīstības tendences Latvijā.</a:t>
            </a:r>
          </a:p>
        </p:txBody>
      </p:sp>
      <p:sp>
        <p:nvSpPr>
          <p:cNvPr id="6" name="Text Placeholder 5">
            <a:extLst>
              <a:ext uri="{FF2B5EF4-FFF2-40B4-BE49-F238E27FC236}">
                <a16:creationId xmlns:a16="http://schemas.microsoft.com/office/drawing/2014/main" id="{5A503DE9-322B-46D2-B549-54D2C38101DF}"/>
              </a:ext>
            </a:extLst>
          </p:cNvPr>
          <p:cNvSpPr>
            <a:spLocks noGrp="1"/>
          </p:cNvSpPr>
          <p:nvPr>
            <p:ph type="body" sz="quarter" idx="15"/>
          </p:nvPr>
        </p:nvSpPr>
        <p:spPr>
          <a:xfrm>
            <a:off x="771530" y="1215154"/>
            <a:ext cx="8275765" cy="580345"/>
          </a:xfrm>
        </p:spPr>
        <p:txBody>
          <a:bodyPr>
            <a:normAutofit fontScale="92500" lnSpcReduction="20000"/>
          </a:bodyPr>
          <a:lstStyle/>
          <a:p>
            <a:r>
              <a:rPr lang="lv-LV" dirty="0"/>
              <a:t>Vēlamais tēmas apguves rezultāts</a:t>
            </a:r>
          </a:p>
        </p:txBody>
      </p:sp>
      <p:sp>
        <p:nvSpPr>
          <p:cNvPr id="4" name="TextBox 3">
            <a:extLst>
              <a:ext uri="{FF2B5EF4-FFF2-40B4-BE49-F238E27FC236}">
                <a16:creationId xmlns:a16="http://schemas.microsoft.com/office/drawing/2014/main" id="{394BC83C-2D02-48C4-9F9D-2730980F8E62}"/>
              </a:ext>
            </a:extLst>
          </p:cNvPr>
          <p:cNvSpPr txBox="1"/>
          <p:nvPr/>
        </p:nvSpPr>
        <p:spPr>
          <a:xfrm>
            <a:off x="771530" y="1795499"/>
            <a:ext cx="2590801" cy="523220"/>
          </a:xfrm>
          <a:prstGeom prst="rect">
            <a:avLst/>
          </a:prstGeom>
          <a:noFill/>
        </p:spPr>
        <p:txBody>
          <a:bodyPr wrap="square" rtlCol="0">
            <a:spAutoFit/>
          </a:bodyPr>
          <a:lstStyle/>
          <a:p>
            <a:r>
              <a:rPr lang="lv-LV" sz="2800" dirty="0">
                <a:solidFill>
                  <a:srgbClr val="643CBE"/>
                </a:solidFill>
              </a:rPr>
              <a:t>Spēt</a:t>
            </a:r>
            <a:r>
              <a:rPr lang="lv-LV" sz="2800" dirty="0"/>
              <a:t>:</a:t>
            </a:r>
          </a:p>
        </p:txBody>
      </p:sp>
      <p:pic>
        <p:nvPicPr>
          <p:cNvPr id="7" name="Graphic 6" descr="Bullseye with solid fill">
            <a:extLst>
              <a:ext uri="{FF2B5EF4-FFF2-40B4-BE49-F238E27FC236}">
                <a16:creationId xmlns:a16="http://schemas.microsoft.com/office/drawing/2014/main" id="{B49CDF5B-6ABC-4994-AC4F-273F9B7B56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8294" y="1795499"/>
            <a:ext cx="2857576" cy="2857576"/>
          </a:xfrm>
          <a:prstGeom prst="rect">
            <a:avLst/>
          </a:prstGeom>
        </p:spPr>
      </p:pic>
    </p:spTree>
    <p:extLst>
      <p:ext uri="{BB962C8B-B14F-4D97-AF65-F5344CB8AC3E}">
        <p14:creationId xmlns:p14="http://schemas.microsoft.com/office/powerpoint/2010/main" val="1595612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id="{D0806B60-48DB-4455-B66A-1E9B25C6A984}"/>
              </a:ext>
            </a:extLst>
          </p:cNvPr>
          <p:cNvSpPr>
            <a:spLocks noGrp="1"/>
          </p:cNvSpPr>
          <p:nvPr>
            <p:ph type="body" sz="quarter" idx="14"/>
          </p:nvPr>
        </p:nvSpPr>
        <p:spPr>
          <a:xfrm>
            <a:off x="1209881" y="2269014"/>
            <a:ext cx="6991145" cy="4158092"/>
          </a:xfrm>
        </p:spPr>
        <p:txBody>
          <a:bodyPr>
            <a:normAutofit/>
          </a:bodyPr>
          <a:lstStyle/>
          <a:p>
            <a:pPr algn="just"/>
            <a:r>
              <a:rPr lang="lv-LV" sz="2800" dirty="0">
                <a:solidFill>
                  <a:srgbClr val="643CBE"/>
                </a:solidFill>
              </a:rPr>
              <a:t>Pretstatā standarta risinājumiem, </a:t>
            </a:r>
            <a:r>
              <a:rPr lang="lv-LV" sz="2800" b="1" dirty="0" err="1">
                <a:solidFill>
                  <a:srgbClr val="643CBE"/>
                </a:solidFill>
              </a:rPr>
              <a:t>blokķēde</a:t>
            </a:r>
            <a:r>
              <a:rPr lang="lv-LV" sz="2800" b="1" dirty="0">
                <a:solidFill>
                  <a:srgbClr val="643CBE"/>
                </a:solidFill>
              </a:rPr>
              <a:t> nav risinājums visām tehniskām problēmām</a:t>
            </a:r>
            <a:r>
              <a:rPr lang="lv-LV" sz="2800" dirty="0">
                <a:solidFill>
                  <a:srgbClr val="643CBE"/>
                </a:solidFill>
              </a:rPr>
              <a:t>. </a:t>
            </a:r>
          </a:p>
          <a:p>
            <a:pPr algn="just"/>
            <a:r>
              <a:rPr lang="lv-LV" sz="2800" dirty="0">
                <a:solidFill>
                  <a:srgbClr val="643CBE"/>
                </a:solidFill>
              </a:rPr>
              <a:t>Ir ļoti jāuzmanās, kad pie jums vēršas dedzīgi izstrādātāji un uzņēmumu īpašnieki, kuri ir ļoti neobjektīvi un pilnībā neapšauba savu risinājumu tehnisko pamatu un vajadzības. </a:t>
            </a:r>
          </a:p>
        </p:txBody>
      </p:sp>
      <p:sp>
        <p:nvSpPr>
          <p:cNvPr id="3" name="Teksta vietturis 2">
            <a:extLst>
              <a:ext uri="{FF2B5EF4-FFF2-40B4-BE49-F238E27FC236}">
                <a16:creationId xmlns:a16="http://schemas.microsoft.com/office/drawing/2014/main" id="{8191A175-D39F-464A-8B09-CDE35963ED93}"/>
              </a:ext>
            </a:extLst>
          </p:cNvPr>
          <p:cNvSpPr>
            <a:spLocks noGrp="1"/>
          </p:cNvSpPr>
          <p:nvPr>
            <p:ph type="body" sz="quarter" idx="15"/>
          </p:nvPr>
        </p:nvSpPr>
        <p:spPr>
          <a:xfrm>
            <a:off x="1109868" y="913989"/>
            <a:ext cx="9359349" cy="919061"/>
          </a:xfrm>
        </p:spPr>
        <p:txBody>
          <a:bodyPr>
            <a:noAutofit/>
          </a:bodyPr>
          <a:lstStyle/>
          <a:p>
            <a:r>
              <a:rPr lang="lv-LV" sz="4100" dirty="0"/>
              <a:t>Izmantot vai neizmantot </a:t>
            </a:r>
            <a:r>
              <a:rPr lang="lv-LV" sz="4100" dirty="0" err="1"/>
              <a:t>blokķēdes</a:t>
            </a:r>
            <a:r>
              <a:rPr lang="lv-LV" sz="4100" dirty="0"/>
              <a:t> tehnoloģiju?</a:t>
            </a:r>
          </a:p>
        </p:txBody>
      </p:sp>
      <p:pic>
        <p:nvPicPr>
          <p:cNvPr id="4" name="Graphic 3" descr="Question mark with solid fill">
            <a:extLst>
              <a:ext uri="{FF2B5EF4-FFF2-40B4-BE49-F238E27FC236}">
                <a16:creationId xmlns:a16="http://schemas.microsoft.com/office/drawing/2014/main" id="{10233A87-A45F-49F8-A008-8743F6ABF0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08446" y="1607128"/>
            <a:ext cx="4158093" cy="4158093"/>
          </a:xfrm>
          <a:prstGeom prst="rect">
            <a:avLst/>
          </a:prstGeom>
        </p:spPr>
      </p:pic>
    </p:spTree>
    <p:extLst>
      <p:ext uri="{BB962C8B-B14F-4D97-AF65-F5344CB8AC3E}">
        <p14:creationId xmlns:p14="http://schemas.microsoft.com/office/powerpoint/2010/main" val="59702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a vietturis 4">
            <a:extLst>
              <a:ext uri="{FF2B5EF4-FFF2-40B4-BE49-F238E27FC236}">
                <a16:creationId xmlns:a16="http://schemas.microsoft.com/office/drawing/2014/main" id="{EDE042AE-7BF7-4E6D-858F-C42998B7C076}"/>
              </a:ext>
            </a:extLst>
          </p:cNvPr>
          <p:cNvSpPr>
            <a:spLocks noGrp="1"/>
          </p:cNvSpPr>
          <p:nvPr>
            <p:ph type="body" sz="quarter" idx="14"/>
          </p:nvPr>
        </p:nvSpPr>
        <p:spPr>
          <a:xfrm>
            <a:off x="6832036" y="2452173"/>
            <a:ext cx="5134879" cy="1605477"/>
          </a:xfrm>
        </p:spPr>
        <p:txBody>
          <a:bodyPr>
            <a:normAutofit/>
          </a:bodyPr>
          <a:lstStyle/>
          <a:p>
            <a:r>
              <a:rPr lang="lv-LV" sz="2800" dirty="0">
                <a:hlinkClick r:id="rId3"/>
              </a:rPr>
              <a:t>platform.blocks.ase.ro, kurss «</a:t>
            </a:r>
            <a:r>
              <a:rPr lang="lv-LV" sz="2800" dirty="0" err="1">
                <a:hlinkClick r:id="rId3"/>
              </a:rPr>
              <a:t>LV_Blokķēdes</a:t>
            </a:r>
            <a:r>
              <a:rPr lang="lv-LV" sz="2800" dirty="0">
                <a:hlinkClick r:id="rId3"/>
              </a:rPr>
              <a:t> tehnoloģijas izmantošana»</a:t>
            </a:r>
          </a:p>
        </p:txBody>
      </p:sp>
      <p:sp>
        <p:nvSpPr>
          <p:cNvPr id="4" name="Virsraksts 3">
            <a:extLst>
              <a:ext uri="{FF2B5EF4-FFF2-40B4-BE49-F238E27FC236}">
                <a16:creationId xmlns:a16="http://schemas.microsoft.com/office/drawing/2014/main" id="{37381675-D506-4AED-8492-64F8C3C54951}"/>
              </a:ext>
            </a:extLst>
          </p:cNvPr>
          <p:cNvSpPr>
            <a:spLocks noGrp="1"/>
          </p:cNvSpPr>
          <p:nvPr>
            <p:ph type="title"/>
          </p:nvPr>
        </p:nvSpPr>
        <p:spPr>
          <a:xfrm>
            <a:off x="6832036" y="426427"/>
            <a:ext cx="5134879" cy="2025746"/>
          </a:xfrm>
        </p:spPr>
        <p:txBody>
          <a:bodyPr>
            <a:normAutofit/>
          </a:bodyPr>
          <a:lstStyle/>
          <a:p>
            <a:r>
              <a:rPr lang="lv-LV" sz="3600" dirty="0" err="1"/>
              <a:t>Blokķēdes</a:t>
            </a:r>
            <a:r>
              <a:rPr lang="lv-LV" sz="3600" dirty="0"/>
              <a:t> tehnoloģijas izmantošanas piemēri</a:t>
            </a:r>
          </a:p>
        </p:txBody>
      </p:sp>
      <p:pic>
        <p:nvPicPr>
          <p:cNvPr id="16" name="Attēla vietturis 15">
            <a:extLst>
              <a:ext uri="{FF2B5EF4-FFF2-40B4-BE49-F238E27FC236}">
                <a16:creationId xmlns:a16="http://schemas.microsoft.com/office/drawing/2014/main" id="{D73EB517-3B1C-4B44-A1F4-75F129E78FF1}"/>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706" r="3706"/>
          <a:stretch>
            <a:fillRect/>
          </a:stretch>
        </p:blipFill>
        <p:spPr>
          <a:xfrm>
            <a:off x="1" y="1252024"/>
            <a:ext cx="6164408" cy="4755671"/>
          </a:xfrm>
        </p:spPr>
      </p:pic>
    </p:spTree>
    <p:extLst>
      <p:ext uri="{BB962C8B-B14F-4D97-AF65-F5344CB8AC3E}">
        <p14:creationId xmlns:p14="http://schemas.microsoft.com/office/powerpoint/2010/main" val="324914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6218E022-B934-46F9-9631-E3D68B394E82}"/>
              </a:ext>
            </a:extLst>
          </p:cNvPr>
          <p:cNvSpPr>
            <a:spLocks noGrp="1"/>
          </p:cNvSpPr>
          <p:nvPr>
            <p:ph type="title"/>
          </p:nvPr>
        </p:nvSpPr>
        <p:spPr>
          <a:xfrm>
            <a:off x="1050235" y="2827889"/>
            <a:ext cx="10515600" cy="1202222"/>
          </a:xfrm>
        </p:spPr>
        <p:txBody>
          <a:bodyPr>
            <a:normAutofit fontScale="90000"/>
          </a:bodyPr>
          <a:lstStyle/>
          <a:p>
            <a:r>
              <a:rPr lang="lv-LV" dirty="0"/>
              <a:t>Kur iespējams izmantot </a:t>
            </a:r>
            <a:r>
              <a:rPr lang="lv-LV" dirty="0" err="1"/>
              <a:t>blokķēdes</a:t>
            </a:r>
            <a:r>
              <a:rPr lang="lv-LV" dirty="0"/>
              <a:t> tehnoloģiju?</a:t>
            </a:r>
          </a:p>
        </p:txBody>
      </p:sp>
      <p:pic>
        <p:nvPicPr>
          <p:cNvPr id="3" name="Graphic 2" descr="Chat bubble with solid fill">
            <a:extLst>
              <a:ext uri="{FF2B5EF4-FFF2-40B4-BE49-F238E27FC236}">
                <a16:creationId xmlns:a16="http://schemas.microsoft.com/office/drawing/2014/main" id="{006E9559-A09C-4058-B6A0-588D37BC2C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301" y="1108953"/>
            <a:ext cx="2320047" cy="2320047"/>
          </a:xfrm>
          <a:prstGeom prst="rect">
            <a:avLst/>
          </a:prstGeom>
        </p:spPr>
      </p:pic>
    </p:spTree>
    <p:extLst>
      <p:ext uri="{BB962C8B-B14F-4D97-AF65-F5344CB8AC3E}">
        <p14:creationId xmlns:p14="http://schemas.microsoft.com/office/powerpoint/2010/main" val="367088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3148F7-76C4-4B84-9214-D763BFC8F34A}"/>
              </a:ext>
            </a:extLst>
          </p:cNvPr>
          <p:cNvSpPr>
            <a:spLocks noGrp="1"/>
          </p:cNvSpPr>
          <p:nvPr>
            <p:ph type="body" sz="quarter" idx="14"/>
          </p:nvPr>
        </p:nvSpPr>
        <p:spPr>
          <a:xfrm>
            <a:off x="5834373" y="1804339"/>
            <a:ext cx="5134879" cy="4910568"/>
          </a:xfrm>
        </p:spPr>
        <p:txBody>
          <a:bodyPr>
            <a:normAutofit/>
          </a:bodyPr>
          <a:lstStyle/>
          <a:p>
            <a:pPr marL="342900" indent="-342900">
              <a:buFont typeface="Arial" panose="020B0604020202020204" pitchFamily="34" charset="0"/>
              <a:buChar char="•"/>
            </a:pPr>
            <a:r>
              <a:rPr lang="lv-LV" sz="2400" dirty="0"/>
              <a:t>Piegādes ķēdes vadība;</a:t>
            </a:r>
          </a:p>
          <a:p>
            <a:pPr marL="342900" indent="-342900">
              <a:buFont typeface="Arial" panose="020B0604020202020204" pitchFamily="34" charset="0"/>
              <a:buChar char="•"/>
            </a:pPr>
            <a:r>
              <a:rPr lang="lv-LV" sz="2400" dirty="0"/>
              <a:t>Kvalitātes pārvaldība;</a:t>
            </a:r>
          </a:p>
          <a:p>
            <a:pPr marL="342900" indent="-342900">
              <a:buFont typeface="Arial" panose="020B0604020202020204" pitchFamily="34" charset="0"/>
              <a:buChar char="•"/>
            </a:pPr>
            <a:r>
              <a:rPr lang="lv-LV" sz="2400" dirty="0"/>
              <a:t>Grāmatvedība;</a:t>
            </a:r>
          </a:p>
          <a:p>
            <a:pPr marL="342900" indent="-342900">
              <a:buFont typeface="Arial" panose="020B0604020202020204" pitchFamily="34" charset="0"/>
              <a:buChar char="•"/>
            </a:pPr>
            <a:r>
              <a:rPr lang="lv-LV" sz="2400" dirty="0"/>
              <a:t>Viedie līgumi;</a:t>
            </a:r>
          </a:p>
          <a:p>
            <a:pPr marL="342900" indent="-342900">
              <a:buFont typeface="Arial" panose="020B0604020202020204" pitchFamily="34" charset="0"/>
              <a:buChar char="•"/>
            </a:pPr>
            <a:r>
              <a:rPr lang="lv-LV" sz="2400" dirty="0"/>
              <a:t>Balsošana;</a:t>
            </a:r>
          </a:p>
          <a:p>
            <a:pPr marL="342900" indent="-342900">
              <a:buFont typeface="Arial" panose="020B0604020202020204" pitchFamily="34" charset="0"/>
              <a:buChar char="•"/>
            </a:pPr>
            <a:r>
              <a:rPr lang="lv-LV" sz="2400" dirty="0"/>
              <a:t>Birža;</a:t>
            </a:r>
          </a:p>
          <a:p>
            <a:pPr marL="342900" indent="-342900">
              <a:buFont typeface="Arial" panose="020B0604020202020204" pitchFamily="34" charset="0"/>
              <a:buChar char="•"/>
            </a:pPr>
            <a:r>
              <a:rPr lang="lv-LV" sz="2400" dirty="0"/>
              <a:t>Energoapgāde;</a:t>
            </a:r>
          </a:p>
          <a:p>
            <a:pPr marL="342900" indent="-342900">
              <a:buFont typeface="Arial" panose="020B0604020202020204" pitchFamily="34" charset="0"/>
              <a:buChar char="•"/>
            </a:pPr>
            <a:r>
              <a:rPr lang="lv-LV" sz="2400" dirty="0" err="1"/>
              <a:t>Vienādranga</a:t>
            </a:r>
            <a:r>
              <a:rPr lang="lv-LV" sz="2400" dirty="0"/>
              <a:t> starptautiskie darījumi.</a:t>
            </a:r>
          </a:p>
        </p:txBody>
      </p:sp>
      <p:sp>
        <p:nvSpPr>
          <p:cNvPr id="4" name="Title 3">
            <a:extLst>
              <a:ext uri="{FF2B5EF4-FFF2-40B4-BE49-F238E27FC236}">
                <a16:creationId xmlns:a16="http://schemas.microsoft.com/office/drawing/2014/main" id="{81C861F5-79FB-44B3-BDBA-2ADB50793E2F}"/>
              </a:ext>
            </a:extLst>
          </p:cNvPr>
          <p:cNvSpPr>
            <a:spLocks noGrp="1"/>
          </p:cNvSpPr>
          <p:nvPr>
            <p:ph type="title"/>
          </p:nvPr>
        </p:nvSpPr>
        <p:spPr>
          <a:xfrm>
            <a:off x="5834373" y="1107880"/>
            <a:ext cx="6910078" cy="580345"/>
          </a:xfrm>
        </p:spPr>
        <p:txBody>
          <a:bodyPr>
            <a:normAutofit fontScale="90000"/>
          </a:bodyPr>
          <a:lstStyle/>
          <a:p>
            <a:r>
              <a:rPr lang="lv-LV" dirty="0" err="1"/>
              <a:t>Blokķēdes</a:t>
            </a:r>
            <a:r>
              <a:rPr lang="lv-LV" dirty="0"/>
              <a:t> tehnoloģijas izmantošanas priekšrocības</a:t>
            </a:r>
            <a:br>
              <a:rPr lang="lv-LV" dirty="0"/>
            </a:br>
            <a:endParaRPr lang="lv-LV" dirty="0"/>
          </a:p>
        </p:txBody>
      </p:sp>
      <p:pic>
        <p:nvPicPr>
          <p:cNvPr id="5" name="Attēls 7" descr="Attēls, kurā ir sporta spēle, sports, basketbols&#10;&#10;Apraksts ģenerēts automātiski">
            <a:extLst>
              <a:ext uri="{FF2B5EF4-FFF2-40B4-BE49-F238E27FC236}">
                <a16:creationId xmlns:a16="http://schemas.microsoft.com/office/drawing/2014/main" id="{8E604988-23BF-4559-AB6D-4123285782B7}"/>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5561" r="5561"/>
          <a:stretch>
            <a:fillRect/>
          </a:stretch>
        </p:blipFill>
        <p:spPr>
          <a:xfrm>
            <a:off x="665163" y="356743"/>
            <a:ext cx="4160838" cy="6242050"/>
          </a:xfrm>
          <a:prstGeom prst="rect">
            <a:avLst/>
          </a:prstGeom>
        </p:spPr>
      </p:pic>
    </p:spTree>
    <p:extLst>
      <p:ext uri="{BB962C8B-B14F-4D97-AF65-F5344CB8AC3E}">
        <p14:creationId xmlns:p14="http://schemas.microsoft.com/office/powerpoint/2010/main" val="427707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153F6814-F8BF-435B-9290-1E3E272ABA7D}"/>
              </a:ext>
            </a:extLst>
          </p:cNvPr>
          <p:cNvSpPr>
            <a:spLocks noGrp="1"/>
          </p:cNvSpPr>
          <p:nvPr>
            <p:ph type="title"/>
          </p:nvPr>
        </p:nvSpPr>
        <p:spPr/>
        <p:txBody>
          <a:bodyPr>
            <a:normAutofit fontScale="90000"/>
          </a:bodyPr>
          <a:lstStyle/>
          <a:p>
            <a:r>
              <a:rPr lang="lv-LV" dirty="0"/>
              <a:t>Uzdevumi </a:t>
            </a:r>
            <a:r>
              <a:rPr lang="lv-LV" dirty="0">
                <a:hlinkClick r:id="rId3"/>
              </a:rPr>
              <a:t>platform.blocks.ase.ro</a:t>
            </a:r>
            <a:endParaRPr lang="lv-LV" dirty="0"/>
          </a:p>
        </p:txBody>
      </p:sp>
    </p:spTree>
    <p:extLst>
      <p:ext uri="{BB962C8B-B14F-4D97-AF65-F5344CB8AC3E}">
        <p14:creationId xmlns:p14="http://schemas.microsoft.com/office/powerpoint/2010/main" val="426531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FA8BFAA3-3D2D-492D-A9F3-6A112BF5279A}"/>
              </a:ext>
            </a:extLst>
          </p:cNvPr>
          <p:cNvSpPr>
            <a:spLocks noGrp="1"/>
          </p:cNvSpPr>
          <p:nvPr>
            <p:ph type="ctrTitle"/>
          </p:nvPr>
        </p:nvSpPr>
        <p:spPr>
          <a:xfrm>
            <a:off x="1268551" y="1928895"/>
            <a:ext cx="9654897" cy="1500105"/>
          </a:xfrm>
        </p:spPr>
        <p:txBody>
          <a:bodyPr>
            <a:normAutofit/>
          </a:bodyPr>
          <a:lstStyle/>
          <a:p>
            <a:pPr algn="ctr"/>
            <a:r>
              <a:rPr lang="lv-LV" sz="4400" dirty="0"/>
              <a:t>Paldies!</a:t>
            </a:r>
          </a:p>
        </p:txBody>
      </p:sp>
    </p:spTree>
    <p:extLst>
      <p:ext uri="{BB962C8B-B14F-4D97-AF65-F5344CB8AC3E}">
        <p14:creationId xmlns:p14="http://schemas.microsoft.com/office/powerpoint/2010/main" val="3663669185"/>
      </p:ext>
    </p:extLst>
  </p:cSld>
  <p:clrMapOvr>
    <a:masterClrMapping/>
  </p:clrMapOvr>
</p:sld>
</file>

<file path=ppt/theme/theme1.xml><?xml version="1.0" encoding="utf-8"?>
<a:theme xmlns:a="http://schemas.openxmlformats.org/drawingml/2006/main" name="Dizains2">
  <a:themeElements>
    <a:clrScheme name="Klasika">
      <a:dk1>
        <a:srgbClr val="333333"/>
      </a:dk1>
      <a:lt1>
        <a:srgbClr val="FFFFFF"/>
      </a:lt1>
      <a:dk2>
        <a:srgbClr val="643CBE"/>
      </a:dk2>
      <a:lt2>
        <a:srgbClr val="FFFFFF"/>
      </a:lt2>
      <a:accent1>
        <a:srgbClr val="643CBE"/>
      </a:accent1>
      <a:accent2>
        <a:srgbClr val="69C7AF"/>
      </a:accent2>
      <a:accent3>
        <a:srgbClr val="B6C5E9"/>
      </a:accent3>
      <a:accent4>
        <a:srgbClr val="F6EAAE"/>
      </a:accent4>
      <a:accent5>
        <a:srgbClr val="A9569B"/>
      </a:accent5>
      <a:accent6>
        <a:srgbClr val="EA6B83"/>
      </a:accent6>
      <a:hlink>
        <a:srgbClr val="00B0F0"/>
      </a:hlink>
      <a:folHlink>
        <a:srgbClr val="0070C0"/>
      </a:folHlink>
    </a:clrScheme>
    <a:fontScheme name="BDA-basic">
      <a:majorFont>
        <a:latin typeface="Raleway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zains2" id="{5137F38D-0220-4CCA-901D-5162DDDB09F0}" vid="{D2CB4CBC-221E-4507-804A-EA71EE85A355}"/>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6F21204CAD3041B3D4AAF1967E05F0" ma:contentTypeVersion="8" ma:contentTypeDescription="Create a new document." ma:contentTypeScope="" ma:versionID="1076a5b91f9739f61ab1407d00c1933d">
  <xsd:schema xmlns:xsd="http://www.w3.org/2001/XMLSchema" xmlns:xs="http://www.w3.org/2001/XMLSchema" xmlns:p="http://schemas.microsoft.com/office/2006/metadata/properties" xmlns:ns2="0d668201-9c4f-4eb6-8a22-944735530268" targetNamespace="http://schemas.microsoft.com/office/2006/metadata/properties" ma:root="true" ma:fieldsID="1ec42a2c640ab825be0c1fe0d58ad7f9" ns2:_="">
    <xsd:import namespace="0d668201-9c4f-4eb6-8a22-9447355302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68201-9c4f-4eb6-8a22-944735530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BB45A1-4AE7-4E5F-A658-C7B7ECA2489E}">
  <ds:schemaRefs>
    <ds:schemaRef ds:uri="http://schemas.microsoft.com/sharepoint/v3/contenttype/forms"/>
  </ds:schemaRefs>
</ds:datastoreItem>
</file>

<file path=customXml/itemProps2.xml><?xml version="1.0" encoding="utf-8"?>
<ds:datastoreItem xmlns:ds="http://schemas.openxmlformats.org/officeDocument/2006/customXml" ds:itemID="{F534C008-4438-471F-A4E7-F47C20084A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68201-9c4f-4eb6-8a22-9447355302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9C4490-658B-4DA8-9D31-A23BE629DAA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Dizains2</Template>
  <TotalTime>173</TotalTime>
  <Words>761</Words>
  <Application>Microsoft Office PowerPoint</Application>
  <PresentationFormat>Widescreen</PresentationFormat>
  <Paragraphs>68</Paragraphs>
  <Slides>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Helvetica</vt:lpstr>
      <vt:lpstr>Open Sans</vt:lpstr>
      <vt:lpstr>Raleway</vt:lpstr>
      <vt:lpstr>Raleway Black</vt:lpstr>
      <vt:lpstr>Roboto</vt:lpstr>
      <vt:lpstr>Webdings</vt:lpstr>
      <vt:lpstr>Wingdings</vt:lpstr>
      <vt:lpstr>Dizains2</vt:lpstr>
      <vt:lpstr>Blokķēdes tehnoloģijas izmantošana</vt:lpstr>
      <vt:lpstr>PowerPoint Presentation</vt:lpstr>
      <vt:lpstr>PowerPoint Presentation</vt:lpstr>
      <vt:lpstr>PowerPoint Presentation</vt:lpstr>
      <vt:lpstr>Blokķēdes tehnoloģijas izmantošanas piemēri</vt:lpstr>
      <vt:lpstr>Kur iespējams izmantot blokķēdes tehnoloģiju?</vt:lpstr>
      <vt:lpstr>Blokķēdes tehnoloģijas izmantošanas priekšrocības </vt:lpstr>
      <vt:lpstr>Uzdevumi platform.blocks.ase.ro</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Vitnija Kokoreviča</dc:creator>
  <cp:lastModifiedBy>Elīna Plāne</cp:lastModifiedBy>
  <cp:revision>22</cp:revision>
  <dcterms:created xsi:type="dcterms:W3CDTF">2021-05-27T12:25:14Z</dcterms:created>
  <dcterms:modified xsi:type="dcterms:W3CDTF">2021-06-16T13:52:20Z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0x010100916F21204CAD3041B3D4AAF1967E05F0</vt:lpwstr>
  </property>
</Properties>
</file>