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Lst>
  <p:notesMasterIdLst>
    <p:notesMasterId r:id="rId42"/>
  </p:notesMasterIdLst>
  <p:sldIdLst>
    <p:sldId id="256" r:id="rId3"/>
    <p:sldId id="303" r:id="rId4"/>
    <p:sldId id="314" r:id="rId5"/>
    <p:sldId id="332" r:id="rId6"/>
    <p:sldId id="331" r:id="rId7"/>
    <p:sldId id="315" r:id="rId8"/>
    <p:sldId id="325" r:id="rId9"/>
    <p:sldId id="327" r:id="rId10"/>
    <p:sldId id="337" r:id="rId11"/>
    <p:sldId id="326" r:id="rId12"/>
    <p:sldId id="330" r:id="rId13"/>
    <p:sldId id="328" r:id="rId14"/>
    <p:sldId id="279" r:id="rId15"/>
    <p:sldId id="335" r:id="rId16"/>
    <p:sldId id="336" r:id="rId17"/>
    <p:sldId id="329" r:id="rId18"/>
    <p:sldId id="333" r:id="rId19"/>
    <p:sldId id="334" r:id="rId20"/>
    <p:sldId id="295" r:id="rId21"/>
    <p:sldId id="304" r:id="rId22"/>
    <p:sldId id="305" r:id="rId23"/>
    <p:sldId id="306" r:id="rId24"/>
    <p:sldId id="307" r:id="rId25"/>
    <p:sldId id="310" r:id="rId26"/>
    <p:sldId id="309" r:id="rId27"/>
    <p:sldId id="308" r:id="rId28"/>
    <p:sldId id="312" r:id="rId29"/>
    <p:sldId id="318" r:id="rId30"/>
    <p:sldId id="324" r:id="rId31"/>
    <p:sldId id="323" r:id="rId32"/>
    <p:sldId id="311" r:id="rId33"/>
    <p:sldId id="317" r:id="rId34"/>
    <p:sldId id="313" r:id="rId35"/>
    <p:sldId id="316" r:id="rId36"/>
    <p:sldId id="319" r:id="rId37"/>
    <p:sldId id="322" r:id="rId38"/>
    <p:sldId id="320" r:id="rId39"/>
    <p:sldId id="296" r:id="rId40"/>
    <p:sldId id="29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ce Carbonaro" initials="BC" lastIdx="1" clrIdx="0">
    <p:extLst>
      <p:ext uri="{19B8F6BF-5375-455C-9EA6-DF929625EA0E}">
        <p15:presenceInfo xmlns:p15="http://schemas.microsoft.com/office/powerpoint/2012/main" userId="Beatrice Carbona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C8C"/>
    <a:srgbClr val="CCFF66"/>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544" autoAdjust="0"/>
  </p:normalViewPr>
  <p:slideViewPr>
    <p:cSldViewPr snapToGrid="0">
      <p:cViewPr varScale="1">
        <p:scale>
          <a:sx n="56" d="100"/>
          <a:sy n="56" d="100"/>
        </p:scale>
        <p:origin x="129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F2796-3522-4EC8-8455-EADB5F0D417A}" type="datetimeFigureOut">
              <a:rPr lang="it-IT" smtClean="0"/>
              <a:pPr/>
              <a:t>08/07/2021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CEA09-2B1B-424C-ADFC-40D03F341510}" type="slidenum">
              <a:rPr lang="it-IT" smtClean="0"/>
              <a:pPr/>
              <a:t>‹N›</a:t>
            </a:fld>
            <a:endParaRPr lang="it-IT"/>
          </a:p>
        </p:txBody>
      </p:sp>
    </p:spTree>
    <p:extLst>
      <p:ext uri="{BB962C8B-B14F-4D97-AF65-F5344CB8AC3E}">
        <p14:creationId xmlns:p14="http://schemas.microsoft.com/office/powerpoint/2010/main" val="358990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1</a:t>
            </a:fld>
            <a:endParaRPr lang="it-IT"/>
          </a:p>
        </p:txBody>
      </p:sp>
    </p:spTree>
    <p:extLst>
      <p:ext uri="{BB962C8B-B14F-4D97-AF65-F5344CB8AC3E}">
        <p14:creationId xmlns:p14="http://schemas.microsoft.com/office/powerpoint/2010/main" val="2039639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noProof="0" dirty="0"/>
          </a:p>
        </p:txBody>
      </p:sp>
      <p:sp>
        <p:nvSpPr>
          <p:cNvPr id="4" name="Segnaposto numero diapositiva 3"/>
          <p:cNvSpPr>
            <a:spLocks noGrp="1"/>
          </p:cNvSpPr>
          <p:nvPr>
            <p:ph type="sldNum" sz="quarter" idx="10"/>
          </p:nvPr>
        </p:nvSpPr>
        <p:spPr/>
        <p:txBody>
          <a:bodyPr/>
          <a:lstStyle/>
          <a:p>
            <a:fld id="{6D2CEA09-2B1B-424C-ADFC-40D03F341510}"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noProof="0" dirty="0"/>
          </a:p>
        </p:txBody>
      </p:sp>
      <p:sp>
        <p:nvSpPr>
          <p:cNvPr id="4" name="Segnaposto numero diapositiva 3"/>
          <p:cNvSpPr>
            <a:spLocks noGrp="1"/>
          </p:cNvSpPr>
          <p:nvPr>
            <p:ph type="sldNum" sz="quarter" idx="10"/>
          </p:nvPr>
        </p:nvSpPr>
        <p:spPr/>
        <p:txBody>
          <a:bodyPr/>
          <a:lstStyle/>
          <a:p>
            <a:fld id="{6D2CEA09-2B1B-424C-ADFC-40D03F341510}"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6D2CEA09-2B1B-424C-ADFC-40D03F341510}"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A mirror question is: </a:t>
            </a:r>
            <a:r>
              <a:rPr lang="en-US" dirty="0"/>
              <a:t>Why </a:t>
            </a:r>
            <a:r>
              <a:rPr lang="en-US" dirty="0" err="1"/>
              <a:t>Blockchain</a:t>
            </a:r>
            <a:r>
              <a:rPr lang="en-US" dirty="0"/>
              <a:t> is important to Education?</a:t>
            </a:r>
          </a:p>
          <a:p>
            <a:r>
              <a:rPr lang="en-GB" noProof="0" dirty="0"/>
              <a:t>We can think about a e-learning platform, in which users insert personal data and make tasks and assignments individually</a:t>
            </a:r>
            <a:r>
              <a:rPr lang="en-GB" baseline="0" noProof="0" dirty="0"/>
              <a:t> or in groups</a:t>
            </a:r>
            <a:r>
              <a:rPr lang="en-GB" noProof="0" dirty="0"/>
              <a:t>.</a:t>
            </a:r>
            <a:r>
              <a:rPr lang="en-GB" baseline="0" noProof="0" dirty="0"/>
              <a:t> With a </a:t>
            </a:r>
            <a:r>
              <a:rPr lang="en-GB" baseline="0" noProof="0" dirty="0" err="1"/>
              <a:t>blockchain</a:t>
            </a:r>
            <a:r>
              <a:rPr lang="en-GB" baseline="0" noProof="0" dirty="0"/>
              <a:t> approach we can create a security layer for ensure the consistency of information stored on the platform, and protect private information during online cooperation.</a:t>
            </a:r>
            <a:endParaRPr lang="en-GB" noProof="0" dirty="0"/>
          </a:p>
        </p:txBody>
      </p:sp>
      <p:sp>
        <p:nvSpPr>
          <p:cNvPr id="4" name="Segnaposto numero diapositiva 3"/>
          <p:cNvSpPr>
            <a:spLocks noGrp="1"/>
          </p:cNvSpPr>
          <p:nvPr>
            <p:ph type="sldNum" sz="quarter" idx="10"/>
          </p:nvPr>
        </p:nvSpPr>
        <p:spPr/>
        <p:txBody>
          <a:bodyPr/>
          <a:lstStyle/>
          <a:p>
            <a:fld id="{6D2CEA09-2B1B-424C-ADFC-40D03F341510}"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noProof="0" dirty="0"/>
              <a:t>In particular, in the education</a:t>
            </a:r>
            <a:r>
              <a:rPr lang="en-GB" baseline="0" noProof="0" dirty="0"/>
              <a:t> field, </a:t>
            </a:r>
            <a:r>
              <a:rPr lang="en-GB" baseline="0" noProof="0" dirty="0" err="1"/>
              <a:t>blockchain</a:t>
            </a:r>
            <a:r>
              <a:rPr lang="en-GB" baseline="0" noProof="0" dirty="0"/>
              <a:t> could create a standard for give user credits, certificates and create digital profiling, and ensure the validity of transaction during all phases of the learning process. In this way students could take their digital box with all information and use it in other entities, for example other universities or to certify their competences at work.</a:t>
            </a:r>
            <a:endParaRPr lang="en-GB" noProof="0" dirty="0"/>
          </a:p>
        </p:txBody>
      </p:sp>
      <p:sp>
        <p:nvSpPr>
          <p:cNvPr id="4" name="Segnaposto numero diapositiva 3"/>
          <p:cNvSpPr>
            <a:spLocks noGrp="1"/>
          </p:cNvSpPr>
          <p:nvPr>
            <p:ph type="sldNum" sz="quarter" idx="10"/>
          </p:nvPr>
        </p:nvSpPr>
        <p:spPr/>
        <p:txBody>
          <a:bodyPr/>
          <a:lstStyle/>
          <a:p>
            <a:fld id="{6D2CEA09-2B1B-424C-ADFC-40D03F341510}"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16</a:t>
            </a:fld>
            <a:endParaRPr lang="it-IT"/>
          </a:p>
        </p:txBody>
      </p:sp>
    </p:spTree>
    <p:extLst>
      <p:ext uri="{BB962C8B-B14F-4D97-AF65-F5344CB8AC3E}">
        <p14:creationId xmlns:p14="http://schemas.microsoft.com/office/powerpoint/2010/main" val="1509059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17</a:t>
            </a:fld>
            <a:endParaRPr lang="it-IT"/>
          </a:p>
        </p:txBody>
      </p:sp>
    </p:spTree>
    <p:extLst>
      <p:ext uri="{BB962C8B-B14F-4D97-AF65-F5344CB8AC3E}">
        <p14:creationId xmlns:p14="http://schemas.microsoft.com/office/powerpoint/2010/main" val="3251007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18</a:t>
            </a:fld>
            <a:endParaRPr lang="it-IT"/>
          </a:p>
        </p:txBody>
      </p:sp>
    </p:spTree>
    <p:extLst>
      <p:ext uri="{BB962C8B-B14F-4D97-AF65-F5344CB8AC3E}">
        <p14:creationId xmlns:p14="http://schemas.microsoft.com/office/powerpoint/2010/main" val="1504293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19</a:t>
            </a:fld>
            <a:endParaRPr lang="it-IT"/>
          </a:p>
        </p:txBody>
      </p:sp>
    </p:spTree>
    <p:extLst>
      <p:ext uri="{BB962C8B-B14F-4D97-AF65-F5344CB8AC3E}">
        <p14:creationId xmlns:p14="http://schemas.microsoft.com/office/powerpoint/2010/main" val="3091482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20</a:t>
            </a:fld>
            <a:endParaRPr lang="it-IT"/>
          </a:p>
        </p:txBody>
      </p:sp>
    </p:spTree>
    <p:extLst>
      <p:ext uri="{BB962C8B-B14F-4D97-AF65-F5344CB8AC3E}">
        <p14:creationId xmlns:p14="http://schemas.microsoft.com/office/powerpoint/2010/main" val="98683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noProof="0"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2</a:t>
            </a:fld>
            <a:endParaRPr lang="it-IT"/>
          </a:p>
        </p:txBody>
      </p:sp>
    </p:spTree>
    <p:extLst>
      <p:ext uri="{BB962C8B-B14F-4D97-AF65-F5344CB8AC3E}">
        <p14:creationId xmlns:p14="http://schemas.microsoft.com/office/powerpoint/2010/main" val="1957897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21</a:t>
            </a:fld>
            <a:endParaRPr lang="it-IT"/>
          </a:p>
        </p:txBody>
      </p:sp>
    </p:spTree>
    <p:extLst>
      <p:ext uri="{BB962C8B-B14F-4D97-AF65-F5344CB8AC3E}">
        <p14:creationId xmlns:p14="http://schemas.microsoft.com/office/powerpoint/2010/main" val="3404096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22</a:t>
            </a:fld>
            <a:endParaRPr lang="it-IT"/>
          </a:p>
        </p:txBody>
      </p:sp>
    </p:spTree>
    <p:extLst>
      <p:ext uri="{BB962C8B-B14F-4D97-AF65-F5344CB8AC3E}">
        <p14:creationId xmlns:p14="http://schemas.microsoft.com/office/powerpoint/2010/main" val="1099375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23</a:t>
            </a:fld>
            <a:endParaRPr lang="it-IT"/>
          </a:p>
        </p:txBody>
      </p:sp>
    </p:spTree>
    <p:extLst>
      <p:ext uri="{BB962C8B-B14F-4D97-AF65-F5344CB8AC3E}">
        <p14:creationId xmlns:p14="http://schemas.microsoft.com/office/powerpoint/2010/main" val="1781449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24</a:t>
            </a:fld>
            <a:endParaRPr lang="it-IT"/>
          </a:p>
        </p:txBody>
      </p:sp>
    </p:spTree>
    <p:extLst>
      <p:ext uri="{BB962C8B-B14F-4D97-AF65-F5344CB8AC3E}">
        <p14:creationId xmlns:p14="http://schemas.microsoft.com/office/powerpoint/2010/main" val="1192808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25</a:t>
            </a:fld>
            <a:endParaRPr lang="it-IT"/>
          </a:p>
        </p:txBody>
      </p:sp>
    </p:spTree>
    <p:extLst>
      <p:ext uri="{BB962C8B-B14F-4D97-AF65-F5344CB8AC3E}">
        <p14:creationId xmlns:p14="http://schemas.microsoft.com/office/powerpoint/2010/main" val="357274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26</a:t>
            </a:fld>
            <a:endParaRPr lang="it-IT"/>
          </a:p>
        </p:txBody>
      </p:sp>
    </p:spTree>
    <p:extLst>
      <p:ext uri="{BB962C8B-B14F-4D97-AF65-F5344CB8AC3E}">
        <p14:creationId xmlns:p14="http://schemas.microsoft.com/office/powerpoint/2010/main" val="2481194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27</a:t>
            </a:fld>
            <a:endParaRPr lang="it-IT"/>
          </a:p>
        </p:txBody>
      </p:sp>
    </p:spTree>
    <p:extLst>
      <p:ext uri="{BB962C8B-B14F-4D97-AF65-F5344CB8AC3E}">
        <p14:creationId xmlns:p14="http://schemas.microsoft.com/office/powerpoint/2010/main" val="4033437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28</a:t>
            </a:fld>
            <a:endParaRPr lang="it-IT"/>
          </a:p>
        </p:txBody>
      </p:sp>
    </p:spTree>
    <p:extLst>
      <p:ext uri="{BB962C8B-B14F-4D97-AF65-F5344CB8AC3E}">
        <p14:creationId xmlns:p14="http://schemas.microsoft.com/office/powerpoint/2010/main" val="1851036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29</a:t>
            </a:fld>
            <a:endParaRPr lang="it-IT"/>
          </a:p>
        </p:txBody>
      </p:sp>
    </p:spTree>
    <p:extLst>
      <p:ext uri="{BB962C8B-B14F-4D97-AF65-F5344CB8AC3E}">
        <p14:creationId xmlns:p14="http://schemas.microsoft.com/office/powerpoint/2010/main" val="749979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30</a:t>
            </a:fld>
            <a:endParaRPr lang="it-IT"/>
          </a:p>
        </p:txBody>
      </p:sp>
    </p:spTree>
    <p:extLst>
      <p:ext uri="{BB962C8B-B14F-4D97-AF65-F5344CB8AC3E}">
        <p14:creationId xmlns:p14="http://schemas.microsoft.com/office/powerpoint/2010/main" val="4064823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3</a:t>
            </a:fld>
            <a:endParaRPr lang="it-IT"/>
          </a:p>
        </p:txBody>
      </p:sp>
    </p:spTree>
    <p:extLst>
      <p:ext uri="{BB962C8B-B14F-4D97-AF65-F5344CB8AC3E}">
        <p14:creationId xmlns:p14="http://schemas.microsoft.com/office/powerpoint/2010/main" val="188102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31</a:t>
            </a:fld>
            <a:endParaRPr lang="it-IT"/>
          </a:p>
        </p:txBody>
      </p:sp>
    </p:spTree>
    <p:extLst>
      <p:ext uri="{BB962C8B-B14F-4D97-AF65-F5344CB8AC3E}">
        <p14:creationId xmlns:p14="http://schemas.microsoft.com/office/powerpoint/2010/main" val="528283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32</a:t>
            </a:fld>
            <a:endParaRPr lang="it-IT"/>
          </a:p>
        </p:txBody>
      </p:sp>
    </p:spTree>
    <p:extLst>
      <p:ext uri="{BB962C8B-B14F-4D97-AF65-F5344CB8AC3E}">
        <p14:creationId xmlns:p14="http://schemas.microsoft.com/office/powerpoint/2010/main" val="1970201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0" i="0" u="none" strike="noStrike" cap="none" dirty="0">
              <a:solidFill>
                <a:srgbClr val="000000"/>
              </a:solidFill>
              <a:ea typeface="Calibri"/>
              <a:cs typeface="Calibri"/>
              <a:sym typeface="Calibri"/>
            </a:endParaRPr>
          </a:p>
        </p:txBody>
      </p:sp>
      <p:sp>
        <p:nvSpPr>
          <p:cNvPr id="4" name="Segnaposto numero diapositiva 3"/>
          <p:cNvSpPr>
            <a:spLocks noGrp="1"/>
          </p:cNvSpPr>
          <p:nvPr>
            <p:ph type="sldNum" sz="quarter" idx="5"/>
          </p:nvPr>
        </p:nvSpPr>
        <p:spPr/>
        <p:txBody>
          <a:bodyPr/>
          <a:lstStyle/>
          <a:p>
            <a:fld id="{6D2CEA09-2B1B-424C-ADFC-40D03F341510}" type="slidenum">
              <a:rPr lang="it-IT" smtClean="0"/>
              <a:pPr/>
              <a:t>33</a:t>
            </a:fld>
            <a:endParaRPr lang="it-IT"/>
          </a:p>
        </p:txBody>
      </p:sp>
    </p:spTree>
    <p:extLst>
      <p:ext uri="{BB962C8B-B14F-4D97-AF65-F5344CB8AC3E}">
        <p14:creationId xmlns:p14="http://schemas.microsoft.com/office/powerpoint/2010/main" val="2878361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34</a:t>
            </a:fld>
            <a:endParaRPr lang="it-IT"/>
          </a:p>
        </p:txBody>
      </p:sp>
    </p:spTree>
    <p:extLst>
      <p:ext uri="{BB962C8B-B14F-4D97-AF65-F5344CB8AC3E}">
        <p14:creationId xmlns:p14="http://schemas.microsoft.com/office/powerpoint/2010/main" val="1190881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35</a:t>
            </a:fld>
            <a:endParaRPr lang="it-IT"/>
          </a:p>
        </p:txBody>
      </p:sp>
    </p:spTree>
    <p:extLst>
      <p:ext uri="{BB962C8B-B14F-4D97-AF65-F5344CB8AC3E}">
        <p14:creationId xmlns:p14="http://schemas.microsoft.com/office/powerpoint/2010/main" val="37348786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36</a:t>
            </a:fld>
            <a:endParaRPr lang="it-IT"/>
          </a:p>
        </p:txBody>
      </p:sp>
    </p:spTree>
    <p:extLst>
      <p:ext uri="{BB962C8B-B14F-4D97-AF65-F5344CB8AC3E}">
        <p14:creationId xmlns:p14="http://schemas.microsoft.com/office/powerpoint/2010/main" val="1641225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37</a:t>
            </a:fld>
            <a:endParaRPr lang="it-IT"/>
          </a:p>
        </p:txBody>
      </p:sp>
    </p:spTree>
    <p:extLst>
      <p:ext uri="{BB962C8B-B14F-4D97-AF65-F5344CB8AC3E}">
        <p14:creationId xmlns:p14="http://schemas.microsoft.com/office/powerpoint/2010/main" val="2366264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38</a:t>
            </a:fld>
            <a:endParaRPr lang="it-IT"/>
          </a:p>
        </p:txBody>
      </p:sp>
    </p:spTree>
    <p:extLst>
      <p:ext uri="{BB962C8B-B14F-4D97-AF65-F5344CB8AC3E}">
        <p14:creationId xmlns:p14="http://schemas.microsoft.com/office/powerpoint/2010/main" val="2692778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39</a:t>
            </a:fld>
            <a:endParaRPr lang="it-IT"/>
          </a:p>
        </p:txBody>
      </p:sp>
    </p:spTree>
    <p:extLst>
      <p:ext uri="{BB962C8B-B14F-4D97-AF65-F5344CB8AC3E}">
        <p14:creationId xmlns:p14="http://schemas.microsoft.com/office/powerpoint/2010/main" val="199623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dirty="0"/>
          </a:p>
        </p:txBody>
      </p:sp>
      <p:sp>
        <p:nvSpPr>
          <p:cNvPr id="4" name="Segnaposto numero diapositiva 3"/>
          <p:cNvSpPr>
            <a:spLocks noGrp="1"/>
          </p:cNvSpPr>
          <p:nvPr>
            <p:ph type="sldNum" sz="quarter" idx="5"/>
          </p:nvPr>
        </p:nvSpPr>
        <p:spPr/>
        <p:txBody>
          <a:bodyPr/>
          <a:lstStyle/>
          <a:p>
            <a:fld id="{6D2CEA09-2B1B-424C-ADFC-40D03F341510}" type="slidenum">
              <a:rPr lang="it-IT" smtClean="0"/>
              <a:pPr/>
              <a:t>4</a:t>
            </a:fld>
            <a:endParaRPr lang="it-IT"/>
          </a:p>
        </p:txBody>
      </p:sp>
    </p:spTree>
    <p:extLst>
      <p:ext uri="{BB962C8B-B14F-4D97-AF65-F5344CB8AC3E}">
        <p14:creationId xmlns:p14="http://schemas.microsoft.com/office/powerpoint/2010/main" val="63745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noProof="0" dirty="0"/>
          </a:p>
        </p:txBody>
      </p:sp>
      <p:sp>
        <p:nvSpPr>
          <p:cNvPr id="4" name="Segnaposto numero diapositiva 3"/>
          <p:cNvSpPr>
            <a:spLocks noGrp="1"/>
          </p:cNvSpPr>
          <p:nvPr>
            <p:ph type="sldNum" sz="quarter" idx="10"/>
          </p:nvPr>
        </p:nvSpPr>
        <p:spPr/>
        <p:txBody>
          <a:bodyPr/>
          <a:lstStyle/>
          <a:p>
            <a:fld id="{6D2CEA09-2B1B-424C-ADFC-40D03F341510}"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noProof="0" dirty="0"/>
          </a:p>
        </p:txBody>
      </p:sp>
      <p:sp>
        <p:nvSpPr>
          <p:cNvPr id="4" name="Segnaposto numero diapositiva 3"/>
          <p:cNvSpPr>
            <a:spLocks noGrp="1"/>
          </p:cNvSpPr>
          <p:nvPr>
            <p:ph type="sldNum" sz="quarter" idx="10"/>
          </p:nvPr>
        </p:nvSpPr>
        <p:spPr/>
        <p:txBody>
          <a:bodyPr/>
          <a:lstStyle/>
          <a:p>
            <a:fld id="{6D2CEA09-2B1B-424C-ADFC-40D03F341510}"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baseline="0" noProof="0" dirty="0"/>
          </a:p>
        </p:txBody>
      </p:sp>
      <p:sp>
        <p:nvSpPr>
          <p:cNvPr id="4" name="Segnaposto numero diapositiva 3"/>
          <p:cNvSpPr>
            <a:spLocks noGrp="1"/>
          </p:cNvSpPr>
          <p:nvPr>
            <p:ph type="sldNum" sz="quarter" idx="10"/>
          </p:nvPr>
        </p:nvSpPr>
        <p:spPr/>
        <p:txBody>
          <a:bodyPr/>
          <a:lstStyle/>
          <a:p>
            <a:fld id="{6D2CEA09-2B1B-424C-ADFC-40D03F341510}"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noProof="0" dirty="0"/>
          </a:p>
        </p:txBody>
      </p:sp>
      <p:sp>
        <p:nvSpPr>
          <p:cNvPr id="4" name="Segnaposto numero diapositiva 3"/>
          <p:cNvSpPr>
            <a:spLocks noGrp="1"/>
          </p:cNvSpPr>
          <p:nvPr>
            <p:ph type="sldNum" sz="quarter" idx="10"/>
          </p:nvPr>
        </p:nvSpPr>
        <p:spPr/>
        <p:txBody>
          <a:bodyPr/>
          <a:lstStyle/>
          <a:p>
            <a:fld id="{6D2CEA09-2B1B-424C-ADFC-40D03F341510}"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noProof="0" dirty="0"/>
          </a:p>
        </p:txBody>
      </p:sp>
      <p:sp>
        <p:nvSpPr>
          <p:cNvPr id="4" name="Segnaposto numero diapositiva 3"/>
          <p:cNvSpPr>
            <a:spLocks noGrp="1"/>
          </p:cNvSpPr>
          <p:nvPr>
            <p:ph type="sldNum" sz="quarter" idx="10"/>
          </p:nvPr>
        </p:nvSpPr>
        <p:spPr/>
        <p:txBody>
          <a:bodyPr/>
          <a:lstStyle/>
          <a:p>
            <a:fld id="{6D2CEA09-2B1B-424C-ADFC-40D03F341510}"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jpe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43EBCCA-006D-48C9-8EBD-2FFDE6DC93B1}" type="datetimeFigureOut">
              <a:rPr lang="it-IT" smtClean="0"/>
              <a:pPr/>
              <a:t>08/07/2021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CCCDDA1-522F-483C-9091-A95F0725DDE0}" type="slidenum">
              <a:rPr lang="it-IT" smtClean="0"/>
              <a:pPr/>
              <a:t>‹N›</a:t>
            </a:fld>
            <a:endParaRPr lang="it-IT"/>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180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Date Placeholder 2"/>
          <p:cNvSpPr>
            <a:spLocks noGrp="1"/>
          </p:cNvSpPr>
          <p:nvPr>
            <p:ph type="dt" sz="half" idx="10"/>
          </p:nvPr>
        </p:nvSpPr>
        <p:spPr/>
        <p:txBody>
          <a:bodyPr/>
          <a:lstStyle/>
          <a:p>
            <a:fld id="{643EBCCA-006D-48C9-8EBD-2FFDE6DC93B1}" type="datetimeFigureOut">
              <a:rPr lang="it-IT" smtClean="0"/>
              <a:pPr/>
              <a:t>08/07/2021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CCCDDA1-522F-483C-9091-A95F0725DDE0}" type="slidenum">
              <a:rPr lang="it-IT" smtClean="0"/>
              <a:pPr/>
              <a:t>‹N›</a:t>
            </a:fld>
            <a:endParaRPr lang="it-IT"/>
          </a:p>
        </p:txBody>
      </p:sp>
    </p:spTree>
    <p:extLst>
      <p:ext uri="{BB962C8B-B14F-4D97-AF65-F5344CB8AC3E}">
        <p14:creationId xmlns:p14="http://schemas.microsoft.com/office/powerpoint/2010/main" val="257377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643EBCCA-006D-48C9-8EBD-2FFDE6DC93B1}" type="datetimeFigureOut">
              <a:rPr lang="it-IT" smtClean="0"/>
              <a:pPr/>
              <a:t>08/07/2021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CCCDDA1-522F-483C-9091-A95F0725DDE0}" type="slidenum">
              <a:rPr lang="it-IT" smtClean="0"/>
              <a:pPr/>
              <a:t>‹N›</a:t>
            </a:fld>
            <a:endParaRPr lang="it-IT"/>
          </a:p>
        </p:txBody>
      </p:sp>
    </p:spTree>
    <p:extLst>
      <p:ext uri="{BB962C8B-B14F-4D97-AF65-F5344CB8AC3E}">
        <p14:creationId xmlns:p14="http://schemas.microsoft.com/office/powerpoint/2010/main" val="2006249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643EBCCA-006D-48C9-8EBD-2FFDE6DC93B1}" type="datetimeFigureOut">
              <a:rPr lang="it-IT" smtClean="0"/>
              <a:pPr/>
              <a:t>08/07/2021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CCCDDA1-522F-483C-9091-A95F0725DDE0}" type="slidenum">
              <a:rPr lang="it-IT" smtClean="0"/>
              <a:pPr/>
              <a:t>‹N›</a:t>
            </a:fld>
            <a:endParaRPr lang="it-IT"/>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29275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643EBCCA-006D-48C9-8EBD-2FFDE6DC93B1}" type="datetimeFigureOut">
              <a:rPr lang="it-IT" smtClean="0"/>
              <a:pPr/>
              <a:t>08/07/2021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CCCDDA1-522F-483C-9091-A95F0725DDE0}" type="slidenum">
              <a:rPr lang="it-IT" smtClean="0"/>
              <a:pPr/>
              <a:t>‹N›</a:t>
            </a:fld>
            <a:endParaRPr lang="it-IT"/>
          </a:p>
        </p:txBody>
      </p:sp>
    </p:spTree>
    <p:extLst>
      <p:ext uri="{BB962C8B-B14F-4D97-AF65-F5344CB8AC3E}">
        <p14:creationId xmlns:p14="http://schemas.microsoft.com/office/powerpoint/2010/main" val="2468112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Modifica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643EBCCA-006D-48C9-8EBD-2FFDE6DC93B1}" type="datetimeFigureOut">
              <a:rPr lang="it-IT" smtClean="0"/>
              <a:pPr/>
              <a:t>08/07/2021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CCCDDA1-522F-483C-9091-A95F0725DDE0}" type="slidenum">
              <a:rPr lang="it-IT" smtClean="0"/>
              <a:pPr/>
              <a:t>‹N›</a:t>
            </a:fld>
            <a:endParaRPr lang="it-IT"/>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61005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Modifica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643EBCCA-006D-48C9-8EBD-2FFDE6DC93B1}" type="datetimeFigureOut">
              <a:rPr lang="it-IT" smtClean="0"/>
              <a:pPr/>
              <a:t>08/07/2021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CCCDDA1-522F-483C-9091-A95F0725DDE0}" type="slidenum">
              <a:rPr lang="it-IT" smtClean="0"/>
              <a:pPr/>
              <a:t>‹N›</a:t>
            </a:fld>
            <a:endParaRPr lang="it-IT"/>
          </a:p>
        </p:txBody>
      </p:sp>
    </p:spTree>
    <p:extLst>
      <p:ext uri="{BB962C8B-B14F-4D97-AF65-F5344CB8AC3E}">
        <p14:creationId xmlns:p14="http://schemas.microsoft.com/office/powerpoint/2010/main" val="1223382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43EBCCA-006D-48C9-8EBD-2FFDE6DC93B1}" type="datetimeFigureOut">
              <a:rPr lang="it-IT" smtClean="0"/>
              <a:pPr/>
              <a:t>08/07/2021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CCCDDA1-522F-483C-9091-A95F0725DDE0}" type="slidenum">
              <a:rPr lang="it-IT" smtClean="0"/>
              <a:pPr/>
              <a:t>‹N›</a:t>
            </a:fld>
            <a:endParaRPr lang="it-IT"/>
          </a:p>
        </p:txBody>
      </p:sp>
    </p:spTree>
    <p:extLst>
      <p:ext uri="{BB962C8B-B14F-4D97-AF65-F5344CB8AC3E}">
        <p14:creationId xmlns:p14="http://schemas.microsoft.com/office/powerpoint/2010/main" val="1502306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43EBCCA-006D-48C9-8EBD-2FFDE6DC93B1}" type="datetimeFigureOut">
              <a:rPr lang="it-IT" smtClean="0"/>
              <a:pPr/>
              <a:t>08/07/2021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CCCDDA1-522F-483C-9091-A95F0725DDE0}" type="slidenum">
              <a:rPr lang="it-IT" smtClean="0"/>
              <a:pPr/>
              <a:t>‹N›</a:t>
            </a:fld>
            <a:endParaRPr lang="it-IT"/>
          </a:p>
        </p:txBody>
      </p:sp>
    </p:spTree>
    <p:extLst>
      <p:ext uri="{BB962C8B-B14F-4D97-AF65-F5344CB8AC3E}">
        <p14:creationId xmlns:p14="http://schemas.microsoft.com/office/powerpoint/2010/main" val="3420233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7" name="squares"/>
          <p:cNvGrpSpPr/>
          <p:nvPr userDrawn="1"/>
        </p:nvGrpSpPr>
        <p:grpSpPr>
          <a:xfrm>
            <a:off x="0" y="1135744"/>
            <a:ext cx="1622755"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ctrTitle"/>
          </p:nvPr>
        </p:nvSpPr>
        <p:spPr>
          <a:xfrm>
            <a:off x="1828801" y="362396"/>
            <a:ext cx="9144000"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801" y="2089595"/>
            <a:ext cx="9144000"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a:xfrm>
            <a:off x="1702368" y="6525344"/>
            <a:ext cx="8290560" cy="180976"/>
          </a:xfrm>
        </p:spPr>
        <p:txBody>
          <a:bodyPr/>
          <a:lstStyle/>
          <a:p>
            <a:r>
              <a:rPr lang="ro-RO" i="1" dirty="0"/>
              <a:t>Blockchain for </a:t>
            </a:r>
            <a:r>
              <a:rPr lang="ro-RO" i="1" dirty="0" err="1"/>
              <a:t>Entrepreneurs</a:t>
            </a:r>
            <a:r>
              <a:rPr lang="ro-RO" i="1" dirty="0"/>
              <a:t> - a non-</a:t>
            </a:r>
            <a:r>
              <a:rPr lang="ro-RO" i="1" dirty="0" err="1"/>
              <a:t>traditional</a:t>
            </a:r>
            <a:r>
              <a:rPr lang="ro-RO" i="1" dirty="0"/>
              <a:t> Industry 4.0 curriculum for </a:t>
            </a:r>
            <a:r>
              <a:rPr lang="ro-RO" i="1" dirty="0" err="1"/>
              <a:t>Higher</a:t>
            </a:r>
            <a:r>
              <a:rPr lang="ro-RO" i="1" dirty="0"/>
              <a:t> </a:t>
            </a:r>
            <a:r>
              <a:rPr lang="ro-RO" i="1" dirty="0" err="1"/>
              <a:t>Education</a:t>
            </a:r>
            <a:r>
              <a:rPr lang="ro-RO" i="1" dirty="0"/>
              <a:t> - </a:t>
            </a:r>
            <a:r>
              <a:rPr lang="ro-RO" dirty="0"/>
              <a:t>2018-1-RO01-KA203-049510</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1793" y="5601060"/>
            <a:ext cx="1394216" cy="1393853"/>
          </a:xfrm>
          <a:prstGeom prst="rect">
            <a:avLst/>
          </a:prstGeom>
        </p:spPr>
      </p:pic>
      <p:pic>
        <p:nvPicPr>
          <p:cNvPr id="14" name="Picture 13"/>
          <p:cNvPicPr>
            <a:picLocks noChangeAspect="1"/>
          </p:cNvPicPr>
          <p:nvPr userDrawn="1"/>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1828799" y="2988490"/>
            <a:ext cx="3049994" cy="2640118"/>
          </a:xfrm>
          <a:prstGeom prst="rect">
            <a:avLst/>
          </a:prstGeom>
        </p:spPr>
      </p:pic>
      <p:pic>
        <p:nvPicPr>
          <p:cNvPr id="19" name="Picture 18"/>
          <p:cNvPicPr>
            <a:picLocks noChangeAspect="1"/>
          </p:cNvPicPr>
          <p:nvPr userDrawn="1"/>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78794" y="2988490"/>
            <a:ext cx="3049994" cy="2640118"/>
          </a:xfrm>
          <a:prstGeom prst="rect">
            <a:avLst/>
          </a:prstGeom>
        </p:spPr>
      </p:pic>
      <p:pic>
        <p:nvPicPr>
          <p:cNvPr id="20" name="Picture 19"/>
          <p:cNvPicPr>
            <a:picLocks noChangeAspect="1"/>
          </p:cNvPicPr>
          <p:nvPr userDrawn="1"/>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928788" y="2996952"/>
            <a:ext cx="3049994" cy="2640118"/>
          </a:xfrm>
          <a:prstGeom prst="rect">
            <a:avLst/>
          </a:prstGeom>
        </p:spPr>
      </p:pic>
    </p:spTree>
    <p:extLst>
      <p:ext uri="{BB962C8B-B14F-4D97-AF65-F5344CB8AC3E}">
        <p14:creationId xmlns:p14="http://schemas.microsoft.com/office/powerpoint/2010/main" val="238925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ro-RO" i="1" dirty="0"/>
              <a:t>Blockchain for </a:t>
            </a:r>
            <a:r>
              <a:rPr lang="ro-RO" i="1" dirty="0" err="1"/>
              <a:t>Entrepreneurs</a:t>
            </a:r>
            <a:r>
              <a:rPr lang="ro-RO" i="1" dirty="0"/>
              <a:t> - a non-</a:t>
            </a:r>
            <a:r>
              <a:rPr lang="ro-RO" i="1" dirty="0" err="1"/>
              <a:t>traditional</a:t>
            </a:r>
            <a:r>
              <a:rPr lang="ro-RO" i="1" dirty="0"/>
              <a:t> Industry 4.0 curriculum for </a:t>
            </a:r>
            <a:r>
              <a:rPr lang="ro-RO" i="1" dirty="0" err="1"/>
              <a:t>Higher</a:t>
            </a:r>
            <a:r>
              <a:rPr lang="ro-RO" i="1" dirty="0"/>
              <a:t> </a:t>
            </a:r>
            <a:r>
              <a:rPr lang="ro-RO" i="1" dirty="0" err="1"/>
              <a:t>Education</a:t>
            </a:r>
            <a:r>
              <a:rPr lang="ro-RO" i="1" dirty="0"/>
              <a:t> - </a:t>
            </a:r>
            <a:r>
              <a:rPr lang="ro-RO" dirty="0"/>
              <a:t>2018-1-RO01-KA203-049510</a:t>
            </a:r>
            <a:endParaRPr lang="en-US" dirty="0"/>
          </a:p>
        </p:txBody>
      </p:sp>
    </p:spTree>
    <p:extLst>
      <p:ext uri="{BB962C8B-B14F-4D97-AF65-F5344CB8AC3E}">
        <p14:creationId xmlns:p14="http://schemas.microsoft.com/office/powerpoint/2010/main" val="144631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43EBCCA-006D-48C9-8EBD-2FFDE6DC93B1}" type="datetimeFigureOut">
              <a:rPr lang="it-IT" smtClean="0"/>
              <a:pPr/>
              <a:t>08/07/2021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CCCDDA1-522F-483C-9091-A95F0725DDE0}" type="slidenum">
              <a:rPr lang="it-IT" smtClean="0"/>
              <a:pPr/>
              <a:t>‹N›</a:t>
            </a:fld>
            <a:endParaRPr lang="it-IT"/>
          </a:p>
        </p:txBody>
      </p:sp>
    </p:spTree>
    <p:extLst>
      <p:ext uri="{BB962C8B-B14F-4D97-AF65-F5344CB8AC3E}">
        <p14:creationId xmlns:p14="http://schemas.microsoft.com/office/powerpoint/2010/main" val="2808294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755"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nvGrpSpPr>
          <p:cNvPr id="19" name="bottom graphic"/>
          <p:cNvGrpSpPr/>
          <p:nvPr/>
        </p:nvGrpSpPr>
        <p:grpSpPr>
          <a:xfrm>
            <a:off x="1" y="5409217"/>
            <a:ext cx="12192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sp>
        <p:nvSpPr>
          <p:cNvPr id="2" name="Title 1"/>
          <p:cNvSpPr>
            <a:spLocks noGrp="1"/>
          </p:cNvSpPr>
          <p:nvPr>
            <p:ph type="title"/>
          </p:nvPr>
        </p:nvSpPr>
        <p:spPr>
          <a:xfrm>
            <a:off x="1828801" y="1932519"/>
            <a:ext cx="9144000"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801" y="4084265"/>
            <a:ext cx="9144000"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ro-RO" i="1" dirty="0"/>
              <a:t>Blockchain for </a:t>
            </a:r>
            <a:r>
              <a:rPr lang="ro-RO" i="1" dirty="0" err="1"/>
              <a:t>Entrepreneurs</a:t>
            </a:r>
            <a:r>
              <a:rPr lang="ro-RO" i="1" dirty="0"/>
              <a:t> - a non-</a:t>
            </a:r>
            <a:r>
              <a:rPr lang="ro-RO" i="1" dirty="0" err="1"/>
              <a:t>traditional</a:t>
            </a:r>
            <a:r>
              <a:rPr lang="ro-RO" i="1" dirty="0"/>
              <a:t> Industry 4.0 curriculum for </a:t>
            </a:r>
            <a:r>
              <a:rPr lang="ro-RO" i="1" dirty="0" err="1"/>
              <a:t>Higher</a:t>
            </a:r>
            <a:r>
              <a:rPr lang="ro-RO" i="1" dirty="0"/>
              <a:t> </a:t>
            </a:r>
            <a:r>
              <a:rPr lang="ro-RO" i="1" dirty="0" err="1"/>
              <a:t>Education</a:t>
            </a:r>
            <a:r>
              <a:rPr lang="ro-RO" i="1" dirty="0"/>
              <a:t> - </a:t>
            </a:r>
            <a:r>
              <a:rPr lang="ro-RO" dirty="0"/>
              <a:t>2018-1-RO01-KA203-049510</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1793" y="5601060"/>
            <a:ext cx="1394216" cy="1393853"/>
          </a:xfrm>
          <a:prstGeom prst="rect">
            <a:avLst/>
          </a:prstGeom>
        </p:spPr>
      </p:pic>
    </p:spTree>
    <p:extLst>
      <p:ext uri="{BB962C8B-B14F-4D97-AF65-F5344CB8AC3E}">
        <p14:creationId xmlns:p14="http://schemas.microsoft.com/office/powerpoint/2010/main" val="370229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709" y="152400"/>
            <a:ext cx="9753600" cy="1295400"/>
          </a:xfrm>
        </p:spPr>
        <p:txBody>
          <a:bodyPr/>
          <a:lstStyle/>
          <a:p>
            <a:r>
              <a:rPr lang="en-US"/>
              <a:t>Click to edit Master title style</a:t>
            </a:r>
            <a:endParaRPr/>
          </a:p>
        </p:txBody>
      </p:sp>
      <p:sp>
        <p:nvSpPr>
          <p:cNvPr id="3" name="Content Placeholder 2"/>
          <p:cNvSpPr>
            <a:spLocks noGrp="1"/>
          </p:cNvSpPr>
          <p:nvPr>
            <p:ph sz="half" idx="1"/>
          </p:nvPr>
        </p:nvSpPr>
        <p:spPr>
          <a:xfrm>
            <a:off x="1141709" y="1600200"/>
            <a:ext cx="48768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5999" y="1600200"/>
            <a:ext cx="48768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ro-RO" i="1" dirty="0"/>
              <a:t>Blockchain for </a:t>
            </a:r>
            <a:r>
              <a:rPr lang="ro-RO" i="1" dirty="0" err="1"/>
              <a:t>Entrepreneurs</a:t>
            </a:r>
            <a:r>
              <a:rPr lang="ro-RO" i="1" dirty="0"/>
              <a:t> - a non-</a:t>
            </a:r>
            <a:r>
              <a:rPr lang="ro-RO" i="1" dirty="0" err="1"/>
              <a:t>traditional</a:t>
            </a:r>
            <a:r>
              <a:rPr lang="ro-RO" i="1" dirty="0"/>
              <a:t> Industry 4.0 curriculum for </a:t>
            </a:r>
            <a:r>
              <a:rPr lang="ro-RO" i="1" dirty="0" err="1"/>
              <a:t>Higher</a:t>
            </a:r>
            <a:r>
              <a:rPr lang="ro-RO" i="1" dirty="0"/>
              <a:t> </a:t>
            </a:r>
            <a:r>
              <a:rPr lang="ro-RO" i="1" dirty="0" err="1"/>
              <a:t>Education</a:t>
            </a:r>
            <a:r>
              <a:rPr lang="ro-RO" i="1" dirty="0"/>
              <a:t> - </a:t>
            </a:r>
            <a:r>
              <a:rPr lang="ro-RO" dirty="0"/>
              <a:t>2018-1-RO01-KA203-049510</a:t>
            </a:r>
            <a:endParaRPr lang="en-US" dirty="0"/>
          </a:p>
        </p:txBody>
      </p:sp>
    </p:spTree>
    <p:extLst>
      <p:ext uri="{BB962C8B-B14F-4D97-AF65-F5344CB8AC3E}">
        <p14:creationId xmlns:p14="http://schemas.microsoft.com/office/powerpoint/2010/main" val="239648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709" y="152400"/>
            <a:ext cx="975360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1709" y="1524001"/>
            <a:ext cx="487680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41709" y="2413001"/>
            <a:ext cx="48768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5999" y="1524001"/>
            <a:ext cx="487680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95999" y="2413001"/>
            <a:ext cx="48768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ro-RO" i="1" dirty="0"/>
              <a:t>Blockchain for </a:t>
            </a:r>
            <a:r>
              <a:rPr lang="ro-RO" i="1" dirty="0" err="1"/>
              <a:t>Entrepreneurs</a:t>
            </a:r>
            <a:r>
              <a:rPr lang="ro-RO" i="1" dirty="0"/>
              <a:t> - a non-</a:t>
            </a:r>
            <a:r>
              <a:rPr lang="ro-RO" i="1" dirty="0" err="1"/>
              <a:t>traditional</a:t>
            </a:r>
            <a:r>
              <a:rPr lang="ro-RO" i="1" dirty="0"/>
              <a:t> Industry 4.0 curriculum for </a:t>
            </a:r>
            <a:r>
              <a:rPr lang="ro-RO" i="1" dirty="0" err="1"/>
              <a:t>Higher</a:t>
            </a:r>
            <a:r>
              <a:rPr lang="ro-RO" i="1" dirty="0"/>
              <a:t> </a:t>
            </a:r>
            <a:r>
              <a:rPr lang="ro-RO" i="1" dirty="0" err="1"/>
              <a:t>Education</a:t>
            </a:r>
            <a:r>
              <a:rPr lang="ro-RO" i="1" dirty="0"/>
              <a:t> - </a:t>
            </a:r>
            <a:r>
              <a:rPr lang="ro-RO" dirty="0"/>
              <a:t>2018-1-RO01-KA203-049510</a:t>
            </a:r>
            <a:endParaRPr lang="en-US" dirty="0"/>
          </a:p>
        </p:txBody>
      </p:sp>
    </p:spTree>
    <p:extLst>
      <p:ext uri="{BB962C8B-B14F-4D97-AF65-F5344CB8AC3E}">
        <p14:creationId xmlns:p14="http://schemas.microsoft.com/office/powerpoint/2010/main" val="224498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ro-RO" i="1" dirty="0"/>
              <a:t>Blockchain for </a:t>
            </a:r>
            <a:r>
              <a:rPr lang="ro-RO" i="1" dirty="0" err="1"/>
              <a:t>Entrepreneurs</a:t>
            </a:r>
            <a:r>
              <a:rPr lang="ro-RO" i="1" dirty="0"/>
              <a:t> - a non-</a:t>
            </a:r>
            <a:r>
              <a:rPr lang="ro-RO" i="1" dirty="0" err="1"/>
              <a:t>traditional</a:t>
            </a:r>
            <a:r>
              <a:rPr lang="ro-RO" i="1" dirty="0"/>
              <a:t> Industry 4.0 curriculum for </a:t>
            </a:r>
            <a:r>
              <a:rPr lang="ro-RO" i="1" dirty="0" err="1"/>
              <a:t>Higher</a:t>
            </a:r>
            <a:r>
              <a:rPr lang="ro-RO" i="1" dirty="0"/>
              <a:t> </a:t>
            </a:r>
            <a:r>
              <a:rPr lang="ro-RO" i="1" dirty="0" err="1"/>
              <a:t>Education</a:t>
            </a:r>
            <a:r>
              <a:rPr lang="ro-RO" i="1" dirty="0"/>
              <a:t> - </a:t>
            </a:r>
            <a:r>
              <a:rPr lang="ro-RO" dirty="0"/>
              <a:t>2018-1-RO01-KA203-049510</a:t>
            </a:r>
            <a:endParaRPr lang="en-US" dirty="0"/>
          </a:p>
        </p:txBody>
      </p:sp>
    </p:spTree>
    <p:extLst>
      <p:ext uri="{BB962C8B-B14F-4D97-AF65-F5344CB8AC3E}">
        <p14:creationId xmlns:p14="http://schemas.microsoft.com/office/powerpoint/2010/main" val="186730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1" y="5409217"/>
            <a:ext cx="12192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sp>
        <p:nvSpPr>
          <p:cNvPr id="3" name="Footer Placeholder 2"/>
          <p:cNvSpPr>
            <a:spLocks noGrp="1"/>
          </p:cNvSpPr>
          <p:nvPr>
            <p:ph type="ftr" sz="quarter" idx="11"/>
          </p:nvPr>
        </p:nvSpPr>
        <p:spPr/>
        <p:txBody>
          <a:bodyPr/>
          <a:lstStyle/>
          <a:p>
            <a:r>
              <a:rPr lang="ro-RO" i="1" dirty="0"/>
              <a:t>Blockchain for </a:t>
            </a:r>
            <a:r>
              <a:rPr lang="ro-RO" i="1" dirty="0" err="1"/>
              <a:t>Entrepreneurs</a:t>
            </a:r>
            <a:r>
              <a:rPr lang="ro-RO" i="1" dirty="0"/>
              <a:t> - a non-</a:t>
            </a:r>
            <a:r>
              <a:rPr lang="ro-RO" i="1" dirty="0" err="1"/>
              <a:t>traditional</a:t>
            </a:r>
            <a:r>
              <a:rPr lang="ro-RO" i="1" dirty="0"/>
              <a:t> Industry 4.0 curriculum for </a:t>
            </a:r>
            <a:r>
              <a:rPr lang="ro-RO" i="1" dirty="0" err="1"/>
              <a:t>Higher</a:t>
            </a:r>
            <a:r>
              <a:rPr lang="ro-RO" i="1" dirty="0"/>
              <a:t> </a:t>
            </a:r>
            <a:r>
              <a:rPr lang="ro-RO" i="1" dirty="0" err="1"/>
              <a:t>Education</a:t>
            </a:r>
            <a:r>
              <a:rPr lang="ro-RO" i="1" dirty="0"/>
              <a:t> - </a:t>
            </a:r>
            <a:r>
              <a:rPr lang="ro-RO" dirty="0"/>
              <a:t>2018-1-RO01-KA203-049510</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1793" y="5601060"/>
            <a:ext cx="1394216" cy="1393853"/>
          </a:xfrm>
          <a:prstGeom prst="rect">
            <a:avLst/>
          </a:prstGeom>
        </p:spPr>
      </p:pic>
    </p:spTree>
    <p:extLst>
      <p:ext uri="{BB962C8B-B14F-4D97-AF65-F5344CB8AC3E}">
        <p14:creationId xmlns:p14="http://schemas.microsoft.com/office/powerpoint/2010/main" val="348689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6800" y="1600200"/>
            <a:ext cx="6096001"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9200" y="1600202"/>
            <a:ext cx="34544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ro-RO" i="1" dirty="0"/>
              <a:t>Blockchain for </a:t>
            </a:r>
            <a:r>
              <a:rPr lang="ro-RO" i="1" dirty="0" err="1"/>
              <a:t>Entrepreneurs</a:t>
            </a:r>
            <a:r>
              <a:rPr lang="ro-RO" i="1" dirty="0"/>
              <a:t> - a non-</a:t>
            </a:r>
            <a:r>
              <a:rPr lang="ro-RO" i="1" dirty="0" err="1"/>
              <a:t>traditional</a:t>
            </a:r>
            <a:r>
              <a:rPr lang="ro-RO" i="1" dirty="0"/>
              <a:t> Industry 4.0 curriculum for </a:t>
            </a:r>
            <a:r>
              <a:rPr lang="ro-RO" i="1" dirty="0" err="1"/>
              <a:t>Higher</a:t>
            </a:r>
            <a:r>
              <a:rPr lang="ro-RO" i="1" dirty="0"/>
              <a:t> </a:t>
            </a:r>
            <a:r>
              <a:rPr lang="ro-RO" i="1" dirty="0" err="1"/>
              <a:t>Education</a:t>
            </a:r>
            <a:r>
              <a:rPr lang="ro-RO" i="1" dirty="0"/>
              <a:t> - </a:t>
            </a:r>
            <a:r>
              <a:rPr lang="ro-RO" dirty="0"/>
              <a:t>2018-1-RO01-KA203-049510</a:t>
            </a:r>
            <a:endParaRPr lang="en-US" dirty="0"/>
          </a:p>
        </p:txBody>
      </p:sp>
    </p:spTree>
    <p:extLst>
      <p:ext uri="{BB962C8B-B14F-4D97-AF65-F5344CB8AC3E}">
        <p14:creationId xmlns:p14="http://schemas.microsoft.com/office/powerpoint/2010/main" val="220882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9205" y="1600200"/>
            <a:ext cx="6705596"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8128000" y="1600200"/>
            <a:ext cx="2844800"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ro-RO" i="1" dirty="0"/>
              <a:t>Blockchain for </a:t>
            </a:r>
            <a:r>
              <a:rPr lang="ro-RO" i="1" dirty="0" err="1"/>
              <a:t>Entrepreneurs</a:t>
            </a:r>
            <a:r>
              <a:rPr lang="ro-RO" i="1" dirty="0"/>
              <a:t> - a non-</a:t>
            </a:r>
            <a:r>
              <a:rPr lang="ro-RO" i="1" dirty="0" err="1"/>
              <a:t>traditional</a:t>
            </a:r>
            <a:r>
              <a:rPr lang="ro-RO" i="1" dirty="0"/>
              <a:t> Industry 4.0 curriculum for </a:t>
            </a:r>
            <a:r>
              <a:rPr lang="ro-RO" i="1" dirty="0" err="1"/>
              <a:t>Higher</a:t>
            </a:r>
            <a:r>
              <a:rPr lang="ro-RO" i="1" dirty="0"/>
              <a:t> </a:t>
            </a:r>
            <a:r>
              <a:rPr lang="ro-RO" i="1" dirty="0" err="1"/>
              <a:t>Education</a:t>
            </a:r>
            <a:r>
              <a:rPr lang="ro-RO" i="1" dirty="0"/>
              <a:t> - </a:t>
            </a:r>
            <a:r>
              <a:rPr lang="ro-RO" dirty="0"/>
              <a:t>2018-1-RO01-KA203-049510</a:t>
            </a:r>
            <a:endParaRPr lang="en-US" dirty="0"/>
          </a:p>
        </p:txBody>
      </p:sp>
    </p:spTree>
    <p:extLst>
      <p:ext uri="{BB962C8B-B14F-4D97-AF65-F5344CB8AC3E}">
        <p14:creationId xmlns:p14="http://schemas.microsoft.com/office/powerpoint/2010/main" val="225976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ro-RO" i="1" dirty="0"/>
              <a:t>Blockchain for </a:t>
            </a:r>
            <a:r>
              <a:rPr lang="ro-RO" i="1" dirty="0" err="1"/>
              <a:t>Entrepreneurs</a:t>
            </a:r>
            <a:r>
              <a:rPr lang="ro-RO" i="1" dirty="0"/>
              <a:t> - a non-</a:t>
            </a:r>
            <a:r>
              <a:rPr lang="ro-RO" i="1" dirty="0" err="1"/>
              <a:t>traditional</a:t>
            </a:r>
            <a:r>
              <a:rPr lang="ro-RO" i="1" dirty="0"/>
              <a:t> Industry 4.0 curriculum for </a:t>
            </a:r>
            <a:r>
              <a:rPr lang="ro-RO" i="1" dirty="0" err="1"/>
              <a:t>Higher</a:t>
            </a:r>
            <a:r>
              <a:rPr lang="ro-RO" i="1" dirty="0"/>
              <a:t> </a:t>
            </a:r>
            <a:r>
              <a:rPr lang="ro-RO" i="1" dirty="0" err="1"/>
              <a:t>Education</a:t>
            </a:r>
            <a:r>
              <a:rPr lang="ro-RO" i="1" dirty="0"/>
              <a:t> - </a:t>
            </a:r>
            <a:r>
              <a:rPr lang="ro-RO" dirty="0"/>
              <a:t>2018-1-RO01-KA203-049510</a:t>
            </a:r>
            <a:endParaRPr lang="en-US" dirty="0"/>
          </a:p>
        </p:txBody>
      </p:sp>
    </p:spTree>
    <p:extLst>
      <p:ext uri="{BB962C8B-B14F-4D97-AF65-F5344CB8AC3E}">
        <p14:creationId xmlns:p14="http://schemas.microsoft.com/office/powerpoint/2010/main" val="116141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5642" y="233796"/>
            <a:ext cx="1063300"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nvGrpSpPr>
          <p:cNvPr id="15" name="bottom graphic"/>
          <p:cNvGrpSpPr/>
          <p:nvPr/>
        </p:nvGrpSpPr>
        <p:grpSpPr>
          <a:xfrm>
            <a:off x="1" y="5395518"/>
            <a:ext cx="12192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sp>
        <p:nvSpPr>
          <p:cNvPr id="2" name="Vertical Title 1"/>
          <p:cNvSpPr>
            <a:spLocks noGrp="1"/>
          </p:cNvSpPr>
          <p:nvPr>
            <p:ph type="title" orient="vert"/>
          </p:nvPr>
        </p:nvSpPr>
        <p:spPr>
          <a:xfrm>
            <a:off x="9753600" y="1150515"/>
            <a:ext cx="1828800"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9200" y="1150515"/>
            <a:ext cx="8229600"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ro-RO" i="1" dirty="0"/>
              <a:t>Blockchain for </a:t>
            </a:r>
            <a:r>
              <a:rPr lang="ro-RO" i="1" dirty="0" err="1"/>
              <a:t>Entrepreneurs</a:t>
            </a:r>
            <a:r>
              <a:rPr lang="ro-RO" i="1" dirty="0"/>
              <a:t> - a non-</a:t>
            </a:r>
            <a:r>
              <a:rPr lang="ro-RO" i="1" dirty="0" err="1"/>
              <a:t>traditional</a:t>
            </a:r>
            <a:r>
              <a:rPr lang="ro-RO" i="1" dirty="0"/>
              <a:t> Industry 4.0 curriculum for </a:t>
            </a:r>
            <a:r>
              <a:rPr lang="ro-RO" i="1" dirty="0" err="1"/>
              <a:t>Higher</a:t>
            </a:r>
            <a:r>
              <a:rPr lang="ro-RO" i="1" dirty="0"/>
              <a:t> </a:t>
            </a:r>
            <a:r>
              <a:rPr lang="ro-RO" i="1" dirty="0" err="1"/>
              <a:t>Education</a:t>
            </a:r>
            <a:r>
              <a:rPr lang="ro-RO" i="1" dirty="0"/>
              <a:t> - </a:t>
            </a:r>
            <a:r>
              <a:rPr lang="ro-RO" dirty="0"/>
              <a:t>2018-1-RO01-KA203-049510</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1793" y="5601060"/>
            <a:ext cx="1394216" cy="1393853"/>
          </a:xfrm>
          <a:prstGeom prst="rect">
            <a:avLst/>
          </a:prstGeom>
        </p:spPr>
      </p:pic>
    </p:spTree>
    <p:extLst>
      <p:ext uri="{BB962C8B-B14F-4D97-AF65-F5344CB8AC3E}">
        <p14:creationId xmlns:p14="http://schemas.microsoft.com/office/powerpoint/2010/main" val="60837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643EBCCA-006D-48C9-8EBD-2FFDE6DC93B1}" type="datetimeFigureOut">
              <a:rPr lang="it-IT" smtClean="0"/>
              <a:pPr/>
              <a:t>08/07/2021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CCCDDA1-522F-483C-9091-A95F0725DDE0}" type="slidenum">
              <a:rPr lang="it-IT" smtClean="0"/>
              <a:pPr/>
              <a:t>‹N›</a:t>
            </a:fld>
            <a:endParaRPr lang="it-IT"/>
          </a:p>
        </p:txBody>
      </p:sp>
    </p:spTree>
    <p:extLst>
      <p:ext uri="{BB962C8B-B14F-4D97-AF65-F5344CB8AC3E}">
        <p14:creationId xmlns:p14="http://schemas.microsoft.com/office/powerpoint/2010/main" val="131722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43EBCCA-006D-48C9-8EBD-2FFDE6DC93B1}" type="datetimeFigureOut">
              <a:rPr lang="it-IT" smtClean="0"/>
              <a:pPr/>
              <a:t>08/07/2021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CCCDDA1-522F-483C-9091-A95F0725DDE0}" type="slidenum">
              <a:rPr lang="it-IT" smtClean="0"/>
              <a:pPr/>
              <a:t>‹N›</a:t>
            </a:fld>
            <a:endParaRPr lang="it-IT"/>
          </a:p>
        </p:txBody>
      </p:sp>
    </p:spTree>
    <p:extLst>
      <p:ext uri="{BB962C8B-B14F-4D97-AF65-F5344CB8AC3E}">
        <p14:creationId xmlns:p14="http://schemas.microsoft.com/office/powerpoint/2010/main" val="373707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43EBCCA-006D-48C9-8EBD-2FFDE6DC93B1}" type="datetimeFigureOut">
              <a:rPr lang="it-IT" smtClean="0"/>
              <a:pPr/>
              <a:t>08/07/2021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CCCDDA1-522F-483C-9091-A95F0725DDE0}" type="slidenum">
              <a:rPr lang="it-IT" smtClean="0"/>
              <a:pPr/>
              <a:t>‹N›</a:t>
            </a:fld>
            <a:endParaRPr lang="it-IT"/>
          </a:p>
        </p:txBody>
      </p:sp>
    </p:spTree>
    <p:extLst>
      <p:ext uri="{BB962C8B-B14F-4D97-AF65-F5344CB8AC3E}">
        <p14:creationId xmlns:p14="http://schemas.microsoft.com/office/powerpoint/2010/main" val="983006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43EBCCA-006D-48C9-8EBD-2FFDE6DC93B1}" type="datetimeFigureOut">
              <a:rPr lang="it-IT" smtClean="0"/>
              <a:pPr/>
              <a:t>08/07/2021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CCCDDA1-522F-483C-9091-A95F0725DDE0}" type="slidenum">
              <a:rPr lang="it-IT" smtClean="0"/>
              <a:pPr/>
              <a:t>‹N›</a:t>
            </a:fld>
            <a:endParaRPr lang="it-IT"/>
          </a:p>
        </p:txBody>
      </p:sp>
    </p:spTree>
    <p:extLst>
      <p:ext uri="{BB962C8B-B14F-4D97-AF65-F5344CB8AC3E}">
        <p14:creationId xmlns:p14="http://schemas.microsoft.com/office/powerpoint/2010/main" val="93561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EBCCA-006D-48C9-8EBD-2FFDE6DC93B1}" type="datetimeFigureOut">
              <a:rPr lang="it-IT" smtClean="0"/>
              <a:pPr/>
              <a:t>08/07/2021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CCCDDA1-522F-483C-9091-A95F0725DDE0}" type="slidenum">
              <a:rPr lang="it-IT" smtClean="0"/>
              <a:pPr/>
              <a:t>‹N›</a:t>
            </a:fld>
            <a:endParaRPr lang="it-IT"/>
          </a:p>
        </p:txBody>
      </p:sp>
    </p:spTree>
    <p:extLst>
      <p:ext uri="{BB962C8B-B14F-4D97-AF65-F5344CB8AC3E}">
        <p14:creationId xmlns:p14="http://schemas.microsoft.com/office/powerpoint/2010/main" val="65666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43EBCCA-006D-48C9-8EBD-2FFDE6DC93B1}" type="datetimeFigureOut">
              <a:rPr lang="it-IT" smtClean="0"/>
              <a:pPr/>
              <a:t>08/07/2021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CCCDDA1-522F-483C-9091-A95F0725DDE0}" type="slidenum">
              <a:rPr lang="it-IT" smtClean="0"/>
              <a:pPr/>
              <a:t>‹N›</a:t>
            </a:fld>
            <a:endParaRPr lang="it-IT"/>
          </a:p>
        </p:txBody>
      </p:sp>
    </p:spTree>
    <p:extLst>
      <p:ext uri="{BB962C8B-B14F-4D97-AF65-F5344CB8AC3E}">
        <p14:creationId xmlns:p14="http://schemas.microsoft.com/office/powerpoint/2010/main" val="382839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43EBCCA-006D-48C9-8EBD-2FFDE6DC93B1}" type="datetimeFigureOut">
              <a:rPr lang="it-IT" smtClean="0"/>
              <a:pPr/>
              <a:t>08/07/2021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CCCDDA1-522F-483C-9091-A95F0725DDE0}" type="slidenum">
              <a:rPr lang="it-IT" smtClean="0"/>
              <a:pPr/>
              <a:t>‹N›</a:t>
            </a:fld>
            <a:endParaRPr lang="it-IT"/>
          </a:p>
        </p:txBody>
      </p:sp>
    </p:spTree>
    <p:extLst>
      <p:ext uri="{BB962C8B-B14F-4D97-AF65-F5344CB8AC3E}">
        <p14:creationId xmlns:p14="http://schemas.microsoft.com/office/powerpoint/2010/main" val="268647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43EBCCA-006D-48C9-8EBD-2FFDE6DC93B1}" type="datetimeFigureOut">
              <a:rPr lang="it-IT" smtClean="0"/>
              <a:pPr/>
              <a:t>08/07/2021</a:t>
            </a:fld>
            <a:endParaRPr lang="it-IT"/>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t-IT"/>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CCCDDA1-522F-483C-9091-A95F0725DDE0}" type="slidenum">
              <a:rPr lang="it-IT" smtClean="0"/>
              <a:pPr/>
              <a:t>‹N›</a:t>
            </a:fld>
            <a:endParaRPr lang="it-IT"/>
          </a:p>
        </p:txBody>
      </p:sp>
    </p:spTree>
    <p:extLst>
      <p:ext uri="{BB962C8B-B14F-4D97-AF65-F5344CB8AC3E}">
        <p14:creationId xmlns:p14="http://schemas.microsoft.com/office/powerpoint/2010/main" val="143107459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userDrawn="1"/>
        </p:nvGrpSpPr>
        <p:grpSpPr>
          <a:xfrm>
            <a:off x="1" y="5409217"/>
            <a:ext cx="12192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grpSp>
        <p:nvGrpSpPr>
          <p:cNvPr id="7" name="squares"/>
          <p:cNvGrpSpPr/>
          <p:nvPr/>
        </p:nvGrpSpPr>
        <p:grpSpPr>
          <a:xfrm>
            <a:off x="1" y="800552"/>
            <a:ext cx="1063300"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Placeholder 1"/>
          <p:cNvSpPr>
            <a:spLocks noGrp="1"/>
          </p:cNvSpPr>
          <p:nvPr>
            <p:ph type="title"/>
          </p:nvPr>
        </p:nvSpPr>
        <p:spPr>
          <a:xfrm>
            <a:off x="1219201" y="152400"/>
            <a:ext cx="975360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9201" y="1600200"/>
            <a:ext cx="975360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19201" y="6448425"/>
            <a:ext cx="8290560" cy="180976"/>
          </a:xfrm>
          <a:prstGeom prst="rect">
            <a:avLst/>
          </a:prstGeom>
        </p:spPr>
        <p:txBody>
          <a:bodyPr vert="horz" lIns="121899" tIns="60949" rIns="121899" bIns="60949" rtlCol="0" anchor="ctr"/>
          <a:lstStyle>
            <a:lvl1pPr algn="l">
              <a:defRPr sz="1200">
                <a:solidFill>
                  <a:schemeClr val="tx1"/>
                </a:solidFill>
              </a:defRPr>
            </a:lvl1pPr>
          </a:lstStyle>
          <a:p>
            <a:r>
              <a:rPr lang="ro-RO" i="1" dirty="0"/>
              <a:t>Blockchain for </a:t>
            </a:r>
            <a:r>
              <a:rPr lang="ro-RO" i="1" dirty="0" err="1"/>
              <a:t>Entrepreneurs</a:t>
            </a:r>
            <a:r>
              <a:rPr lang="ro-RO" i="1" dirty="0"/>
              <a:t> - a non-</a:t>
            </a:r>
            <a:r>
              <a:rPr lang="ro-RO" i="1" dirty="0" err="1"/>
              <a:t>traditional</a:t>
            </a:r>
            <a:r>
              <a:rPr lang="ro-RO" i="1" dirty="0"/>
              <a:t> Industry 4.0 curriculum for </a:t>
            </a:r>
            <a:r>
              <a:rPr lang="ro-RO" i="1" dirty="0" err="1"/>
              <a:t>Higher</a:t>
            </a:r>
            <a:r>
              <a:rPr lang="ro-RO" i="1" dirty="0"/>
              <a:t> </a:t>
            </a:r>
            <a:r>
              <a:rPr lang="ro-RO" i="1" dirty="0" err="1"/>
              <a:t>Education</a:t>
            </a:r>
            <a:r>
              <a:rPr lang="ro-RO" i="1" dirty="0"/>
              <a:t> - </a:t>
            </a:r>
            <a:r>
              <a:rPr lang="ro-RO" dirty="0"/>
              <a:t>2018-1-RO01-KA203-049510</a:t>
            </a:r>
            <a:endParaRPr lang="en-US" dirty="0"/>
          </a:p>
        </p:txBody>
      </p:sp>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21793" y="5601060"/>
            <a:ext cx="1394216" cy="1393853"/>
          </a:xfrm>
          <a:prstGeom prst="rect">
            <a:avLst/>
          </a:prstGeom>
        </p:spPr>
      </p:pic>
    </p:spTree>
    <p:extLst>
      <p:ext uri="{BB962C8B-B14F-4D97-AF65-F5344CB8AC3E}">
        <p14:creationId xmlns:p14="http://schemas.microsoft.com/office/powerpoint/2010/main" val="36466974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hyperlink" Target="https://www.mindmeister.com/" TargetMode="External"/><Relationship Id="rId4" Type="http://schemas.openxmlformats.org/officeDocument/2006/relationships/hyperlink" Target="https://www.mindmup.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hyperlink" Target="https://www.udemy.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hyperlink" Target="https://vitecoelearning.eu/ImmiMATH/Building%20a%20city/IT/story_html5.html" TargetMode="External"/><Relationship Id="rId5" Type="http://schemas.openxmlformats.org/officeDocument/2006/relationships/hyperlink" Target="https://vitecoelearning.eu/ImmiMATH/Building%20a%20city/EN/" TargetMode="External"/><Relationship Id="rId4" Type="http://schemas.openxmlformats.org/officeDocument/2006/relationships/hyperlink" Target="https://vitecoelearning.eu/missioneurope-game/european-job-mark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hyperlink" Target="https://www.vitecoelearning.eu/mip/job/" TargetMode="External"/><Relationship Id="rId2" Type="http://schemas.openxmlformats.org/officeDocument/2006/relationships/notesSlide" Target="../notesSlides/notesSlide36.xml"/><Relationship Id="rId1" Type="http://schemas.openxmlformats.org/officeDocument/2006/relationships/slideLayout" Target="../slideLayouts/slideLayout19.xml"/><Relationship Id="rId5" Type="http://schemas.openxmlformats.org/officeDocument/2006/relationships/hyperlink" Target="https://vitecoelearning.eu/missioneurope-game/european-job-market/" TargetMode="Externa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hyperlink" Target="https://vitecoelearning.eu/ImmiMATH/Building%20a%20city/E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video" Target="https://www.youtube.com/embed/Uj_8C2L9bXI?feature=oembed"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2A13C26-DEA6-459E-852A-5A53E660B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410356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FA6B54D1-2BA1-49D3-B1F3-65F8E0423CAF}"/>
              </a:ext>
            </a:extLst>
          </p:cNvPr>
          <p:cNvSpPr>
            <a:spLocks noGrp="1"/>
          </p:cNvSpPr>
          <p:nvPr>
            <p:ph type="ftr" sz="quarter" idx="11"/>
          </p:nvPr>
        </p:nvSpPr>
        <p:spPr/>
        <p:txBody>
          <a:bodyPr/>
          <a:lstStyle/>
          <a:p>
            <a:r>
              <a:rPr lang="ro-RO" i="1"/>
              <a:t>Blockchain for Entrepreneurs - a non-traditional Industry 4.0 curriculum for Higher Education - </a:t>
            </a:r>
            <a:r>
              <a:rPr lang="ro-RO"/>
              <a:t>2018-1-RO01-KA203-049510</a:t>
            </a:r>
            <a:endParaRPr lang="en-US" dirty="0"/>
          </a:p>
        </p:txBody>
      </p:sp>
      <p:sp>
        <p:nvSpPr>
          <p:cNvPr id="5" name="Google Shape;193;p22">
            <a:extLst>
              <a:ext uri="{FF2B5EF4-FFF2-40B4-BE49-F238E27FC236}">
                <a16:creationId xmlns:a16="http://schemas.microsoft.com/office/drawing/2014/main" id="{4492DF4D-8246-418E-9F63-7FD2D34A171B}"/>
              </a:ext>
            </a:extLst>
          </p:cNvPr>
          <p:cNvSpPr/>
          <p:nvPr/>
        </p:nvSpPr>
        <p:spPr>
          <a:xfrm>
            <a:off x="1937618" y="1056573"/>
            <a:ext cx="4037900" cy="4893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333333"/>
                </a:solidFill>
                <a:latin typeface="Calibri"/>
                <a:ea typeface="Calibri"/>
                <a:cs typeface="Calibri"/>
                <a:sym typeface="Calibri"/>
              </a:rPr>
              <a:t>               </a:t>
            </a:r>
            <a:r>
              <a:rPr lang="en-US" sz="2000" b="1" dirty="0">
                <a:solidFill>
                  <a:srgbClr val="FF0000"/>
                </a:solidFill>
                <a:effectLst>
                  <a:outerShdw blurRad="38100" dist="38100" dir="2700000" algn="tl">
                    <a:srgbClr val="000000">
                      <a:alpha val="43137"/>
                    </a:srgbClr>
                  </a:outerShdw>
                </a:effectLst>
                <a:sym typeface="Calibri"/>
              </a:rPr>
              <a:t>GAMIFICATION </a:t>
            </a:r>
            <a:endParaRPr sz="2000" b="1" dirty="0">
              <a:solidFill>
                <a:srgbClr val="FF0000"/>
              </a:solidFill>
              <a:effectLst>
                <a:outerShdw blurRad="38100" dist="38100" dir="2700000" algn="tl">
                  <a:srgbClr val="000000">
                    <a:alpha val="43137"/>
                  </a:srgbClr>
                </a:outerShdw>
              </a:effectLst>
              <a:sym typeface="Calibri"/>
            </a:endParaRPr>
          </a:p>
          <a:p>
            <a:pPr marL="0" marR="0" lvl="0" indent="0" algn="l" rtl="0">
              <a:lnSpc>
                <a:spcPct val="100000"/>
              </a:lnSpc>
              <a:spcBef>
                <a:spcPts val="0"/>
              </a:spcBef>
              <a:spcAft>
                <a:spcPts val="0"/>
              </a:spcAft>
              <a:buNone/>
            </a:pPr>
            <a:endParaRPr sz="2000" dirty="0">
              <a:sym typeface="Calibri"/>
            </a:endParaRPr>
          </a:p>
          <a:p>
            <a:pPr marL="0" marR="0" lvl="0" indent="0" algn="just" rtl="0">
              <a:lnSpc>
                <a:spcPct val="100000"/>
              </a:lnSpc>
              <a:spcBef>
                <a:spcPts val="0"/>
              </a:spcBef>
              <a:spcAft>
                <a:spcPts val="0"/>
              </a:spcAft>
              <a:buNone/>
            </a:pPr>
            <a:r>
              <a:rPr lang="en-US" sz="1600" b="1" dirty="0">
                <a:sym typeface="Calibri"/>
              </a:rPr>
              <a:t>GAME COMPONENTS </a:t>
            </a:r>
            <a:r>
              <a:rPr lang="en-US" sz="1600" dirty="0">
                <a:sym typeface="Calibri"/>
              </a:rPr>
              <a:t>added to the course</a:t>
            </a:r>
            <a:endParaRPr sz="1600" dirty="0"/>
          </a:p>
          <a:p>
            <a:pPr marL="0" marR="0" lvl="0" indent="0" algn="l" rtl="0">
              <a:lnSpc>
                <a:spcPct val="100000"/>
              </a:lnSpc>
              <a:spcBef>
                <a:spcPts val="0"/>
              </a:spcBef>
              <a:spcAft>
                <a:spcPts val="0"/>
              </a:spcAft>
              <a:buNone/>
            </a:pPr>
            <a:endParaRPr sz="1600" dirty="0">
              <a:sym typeface="Calibri"/>
            </a:endParaRPr>
          </a:p>
          <a:p>
            <a:pPr marL="0" marR="0" lvl="0" indent="0" algn="l" rtl="0">
              <a:lnSpc>
                <a:spcPct val="100000"/>
              </a:lnSpc>
              <a:spcBef>
                <a:spcPts val="0"/>
              </a:spcBef>
              <a:spcAft>
                <a:spcPts val="0"/>
              </a:spcAft>
              <a:buNone/>
            </a:pPr>
            <a:r>
              <a:rPr lang="en-US" sz="1600" b="1" dirty="0">
                <a:sym typeface="Calibri"/>
              </a:rPr>
              <a:t>GAME MECHANISM </a:t>
            </a:r>
            <a:r>
              <a:rPr lang="en-US" sz="1600" dirty="0">
                <a:sym typeface="Calibri"/>
              </a:rPr>
              <a:t>introduced in a non-game setting to encourage engagement</a:t>
            </a:r>
            <a:endParaRPr sz="1600" dirty="0"/>
          </a:p>
          <a:p>
            <a:pPr marL="0" marR="0" lvl="0" indent="0" algn="l" rtl="0">
              <a:lnSpc>
                <a:spcPct val="100000"/>
              </a:lnSpc>
              <a:spcBef>
                <a:spcPts val="0"/>
              </a:spcBef>
              <a:spcAft>
                <a:spcPts val="0"/>
              </a:spcAft>
              <a:buNone/>
            </a:pPr>
            <a:endParaRPr sz="1600" dirty="0">
              <a:sym typeface="Calibri"/>
            </a:endParaRPr>
          </a:p>
          <a:p>
            <a:pPr marL="0" marR="0" lvl="0" indent="0" algn="l" rtl="0">
              <a:lnSpc>
                <a:spcPct val="100000"/>
              </a:lnSpc>
              <a:spcBef>
                <a:spcPts val="0"/>
              </a:spcBef>
              <a:spcAft>
                <a:spcPts val="0"/>
              </a:spcAft>
              <a:buNone/>
            </a:pPr>
            <a:r>
              <a:rPr lang="en-US" sz="1600" b="1" dirty="0">
                <a:sym typeface="Calibri"/>
              </a:rPr>
              <a:t>EXTRINSIC REWARDS </a:t>
            </a:r>
            <a:r>
              <a:rPr lang="en-US" sz="1600" dirty="0">
                <a:sym typeface="Calibri"/>
              </a:rPr>
              <a:t>like badges, awards and achievements are included</a:t>
            </a:r>
            <a:endParaRPr sz="1600" dirty="0"/>
          </a:p>
          <a:p>
            <a:pPr marL="0" marR="0" lvl="0" indent="0" algn="l" rtl="0">
              <a:lnSpc>
                <a:spcPct val="100000"/>
              </a:lnSpc>
              <a:spcBef>
                <a:spcPts val="0"/>
              </a:spcBef>
              <a:spcAft>
                <a:spcPts val="0"/>
              </a:spcAft>
              <a:buNone/>
            </a:pPr>
            <a:endParaRPr sz="1600" dirty="0">
              <a:sym typeface="Calibri"/>
            </a:endParaRPr>
          </a:p>
          <a:p>
            <a:pPr marL="0" marR="0" lvl="0" indent="0" algn="l" rtl="0">
              <a:lnSpc>
                <a:spcPct val="100000"/>
              </a:lnSpc>
              <a:spcBef>
                <a:spcPts val="0"/>
              </a:spcBef>
              <a:spcAft>
                <a:spcPts val="0"/>
              </a:spcAft>
              <a:buNone/>
            </a:pPr>
            <a:r>
              <a:rPr lang="en-US" sz="1600" b="1" dirty="0">
                <a:sym typeface="Calibri"/>
              </a:rPr>
              <a:t>EXPERIENCE POINTS </a:t>
            </a:r>
            <a:r>
              <a:rPr lang="en-US" sz="1600" dirty="0">
                <a:sym typeface="Calibri"/>
              </a:rPr>
              <a:t>may be utilized instead of traditional grades</a:t>
            </a:r>
            <a:endParaRPr sz="1600" dirty="0"/>
          </a:p>
          <a:p>
            <a:pPr marL="0" marR="0" lvl="0" indent="0" algn="l" rtl="0">
              <a:lnSpc>
                <a:spcPct val="100000"/>
              </a:lnSpc>
              <a:spcBef>
                <a:spcPts val="0"/>
              </a:spcBef>
              <a:spcAft>
                <a:spcPts val="0"/>
              </a:spcAft>
              <a:buNone/>
            </a:pPr>
            <a:endParaRPr sz="1600" dirty="0">
              <a:sym typeface="Calibri"/>
            </a:endParaRPr>
          </a:p>
          <a:p>
            <a:pPr marL="0" marR="0" lvl="0" indent="0" algn="l" rtl="0">
              <a:lnSpc>
                <a:spcPct val="100000"/>
              </a:lnSpc>
              <a:spcBef>
                <a:spcPts val="0"/>
              </a:spcBef>
              <a:spcAft>
                <a:spcPts val="0"/>
              </a:spcAft>
              <a:buNone/>
            </a:pPr>
            <a:r>
              <a:rPr lang="en-US" sz="1600" b="1" dirty="0">
                <a:sym typeface="Calibri"/>
              </a:rPr>
              <a:t>FLEXIBLE</a:t>
            </a:r>
            <a:r>
              <a:rPr lang="en-US" sz="1600" dirty="0">
                <a:sym typeface="Calibri"/>
              </a:rPr>
              <a:t> to user requirements in terms of choice of time, environment and pace</a:t>
            </a:r>
            <a:endParaRPr sz="1600" dirty="0"/>
          </a:p>
          <a:p>
            <a:pPr marL="0" marR="0" lvl="0" indent="0" algn="l" rtl="0">
              <a:lnSpc>
                <a:spcPct val="100000"/>
              </a:lnSpc>
              <a:spcBef>
                <a:spcPts val="0"/>
              </a:spcBef>
              <a:spcAft>
                <a:spcPts val="0"/>
              </a:spcAft>
              <a:buNone/>
            </a:pPr>
            <a:endParaRPr sz="1600" dirty="0">
              <a:sym typeface="Calibri"/>
            </a:endParaRPr>
          </a:p>
          <a:p>
            <a:pPr marL="0" marR="0" lvl="0" indent="0" algn="l" rtl="0">
              <a:lnSpc>
                <a:spcPct val="100000"/>
              </a:lnSpc>
              <a:spcBef>
                <a:spcPts val="0"/>
              </a:spcBef>
              <a:spcAft>
                <a:spcPts val="0"/>
              </a:spcAft>
              <a:buNone/>
            </a:pPr>
            <a:r>
              <a:rPr lang="en-US" sz="1600" b="1" dirty="0">
                <a:sym typeface="Calibri"/>
              </a:rPr>
              <a:t>CHOICES</a:t>
            </a:r>
            <a:r>
              <a:rPr lang="en-US" sz="1600" dirty="0">
                <a:sym typeface="Calibri"/>
              </a:rPr>
              <a:t> are allowed as it is not always a linear learning path</a:t>
            </a:r>
            <a:endParaRPr sz="1600" dirty="0"/>
          </a:p>
        </p:txBody>
      </p:sp>
      <p:sp>
        <p:nvSpPr>
          <p:cNvPr id="6" name="Google Shape;194;p22">
            <a:extLst>
              <a:ext uri="{FF2B5EF4-FFF2-40B4-BE49-F238E27FC236}">
                <a16:creationId xmlns:a16="http://schemas.microsoft.com/office/drawing/2014/main" id="{9C2A58C1-4AEF-4681-81F7-FDB8183518BF}"/>
              </a:ext>
            </a:extLst>
          </p:cNvPr>
          <p:cNvSpPr/>
          <p:nvPr/>
        </p:nvSpPr>
        <p:spPr>
          <a:xfrm>
            <a:off x="7289900" y="1012974"/>
            <a:ext cx="3711340" cy="48320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accent2"/>
                </a:solidFill>
                <a:effectLst>
                  <a:outerShdw blurRad="38100" dist="38100" dir="2700000" algn="tl">
                    <a:srgbClr val="000000">
                      <a:alpha val="43137"/>
                    </a:srgbClr>
                  </a:outerShdw>
                </a:effectLst>
                <a:latin typeface="Lato"/>
                <a:ea typeface="Lato"/>
                <a:cs typeface="Lato"/>
                <a:sym typeface="Lato"/>
              </a:rPr>
              <a:t> </a:t>
            </a:r>
            <a:r>
              <a:rPr lang="en-US" sz="2000" b="1" dirty="0">
                <a:solidFill>
                  <a:schemeClr val="accent2"/>
                </a:solidFill>
                <a:effectLst>
                  <a:outerShdw blurRad="38100" dist="38100" dir="2700000" algn="tl">
                    <a:srgbClr val="000000">
                      <a:alpha val="43137"/>
                    </a:srgbClr>
                  </a:outerShdw>
                </a:effectLst>
                <a:sym typeface="Calibri"/>
              </a:rPr>
              <a:t>GAME-BASED LEARNING </a:t>
            </a:r>
            <a:endParaRPr sz="2000" b="1" dirty="0">
              <a:solidFill>
                <a:schemeClr val="accent2"/>
              </a:solidFill>
              <a:effectLst>
                <a:outerShdw blurRad="38100" dist="38100" dir="2700000" algn="tl">
                  <a:srgbClr val="000000">
                    <a:alpha val="43137"/>
                  </a:srgbClr>
                </a:outerShdw>
              </a:effectLst>
            </a:endParaRPr>
          </a:p>
          <a:p>
            <a:pPr marL="0" marR="0" lvl="0" indent="0" algn="l" rtl="0">
              <a:lnSpc>
                <a:spcPct val="100000"/>
              </a:lnSpc>
              <a:spcBef>
                <a:spcPts val="0"/>
              </a:spcBef>
              <a:spcAft>
                <a:spcPts val="0"/>
              </a:spcAft>
              <a:buNone/>
            </a:pPr>
            <a:endParaRPr lang="it-IT" sz="1600" dirty="0">
              <a:sym typeface="Calibri"/>
            </a:endParaRPr>
          </a:p>
          <a:p>
            <a:pPr marL="0" marR="0" lvl="0" indent="0" algn="l" rtl="0">
              <a:lnSpc>
                <a:spcPct val="100000"/>
              </a:lnSpc>
              <a:spcBef>
                <a:spcPts val="0"/>
              </a:spcBef>
              <a:spcAft>
                <a:spcPts val="0"/>
              </a:spcAft>
              <a:buNone/>
            </a:pPr>
            <a:endParaRPr sz="1600" dirty="0">
              <a:sym typeface="Calibri"/>
            </a:endParaRPr>
          </a:p>
          <a:p>
            <a:pPr marL="0" marR="0" lvl="0" indent="0" algn="l" rtl="0">
              <a:lnSpc>
                <a:spcPct val="100000"/>
              </a:lnSpc>
              <a:spcBef>
                <a:spcPts val="0"/>
              </a:spcBef>
              <a:spcAft>
                <a:spcPts val="0"/>
              </a:spcAft>
              <a:buNone/>
            </a:pPr>
            <a:r>
              <a:rPr lang="en-US" sz="1600" dirty="0">
                <a:sym typeface="Calibri"/>
              </a:rPr>
              <a:t>It meets learning </a:t>
            </a:r>
            <a:r>
              <a:rPr lang="en-US" sz="1600" b="1" dirty="0">
                <a:sym typeface="Calibri"/>
              </a:rPr>
              <a:t>OBJECTIVES</a:t>
            </a:r>
            <a:endParaRPr sz="1600" b="1" dirty="0"/>
          </a:p>
          <a:p>
            <a:pPr marL="0" marR="0" lvl="0" indent="0" algn="l" rtl="0">
              <a:lnSpc>
                <a:spcPct val="100000"/>
              </a:lnSpc>
              <a:spcBef>
                <a:spcPts val="0"/>
              </a:spcBef>
              <a:spcAft>
                <a:spcPts val="0"/>
              </a:spcAft>
              <a:buNone/>
            </a:pPr>
            <a:endParaRPr sz="1600" dirty="0">
              <a:sym typeface="Calibri"/>
            </a:endParaRPr>
          </a:p>
          <a:p>
            <a:pPr marL="0" marR="0" lvl="0" indent="0" algn="l" rtl="0">
              <a:lnSpc>
                <a:spcPct val="100000"/>
              </a:lnSpc>
              <a:spcBef>
                <a:spcPts val="0"/>
              </a:spcBef>
              <a:spcAft>
                <a:spcPts val="0"/>
              </a:spcAft>
              <a:buNone/>
            </a:pPr>
            <a:r>
              <a:rPr lang="en-US" sz="1600" b="1" dirty="0">
                <a:sym typeface="Calibri"/>
              </a:rPr>
              <a:t>LEARNING</a:t>
            </a:r>
            <a:r>
              <a:rPr lang="en-US" sz="1600" dirty="0">
                <a:sym typeface="Calibri"/>
              </a:rPr>
              <a:t> is the result of playing the game</a:t>
            </a:r>
            <a:endParaRPr sz="1600" dirty="0"/>
          </a:p>
          <a:p>
            <a:pPr marL="0" marR="0" lvl="0" indent="0" algn="l" rtl="0">
              <a:lnSpc>
                <a:spcPct val="100000"/>
              </a:lnSpc>
              <a:spcBef>
                <a:spcPts val="0"/>
              </a:spcBef>
              <a:spcAft>
                <a:spcPts val="0"/>
              </a:spcAft>
              <a:buNone/>
            </a:pPr>
            <a:endParaRPr sz="1600" dirty="0">
              <a:sym typeface="Calibri"/>
            </a:endParaRPr>
          </a:p>
          <a:p>
            <a:pPr marL="0" marR="0" lvl="0" indent="0" algn="l" rtl="0">
              <a:lnSpc>
                <a:spcPct val="100000"/>
              </a:lnSpc>
              <a:spcBef>
                <a:spcPts val="0"/>
              </a:spcBef>
              <a:spcAft>
                <a:spcPts val="0"/>
              </a:spcAft>
              <a:buNone/>
            </a:pPr>
            <a:r>
              <a:rPr lang="en-US" sz="1600" dirty="0">
                <a:sym typeface="Calibri"/>
              </a:rPr>
              <a:t>It can be achieved using </a:t>
            </a:r>
            <a:r>
              <a:rPr lang="en-US" sz="1600" b="1" dirty="0">
                <a:sym typeface="Calibri"/>
              </a:rPr>
              <a:t>customized </a:t>
            </a:r>
            <a:r>
              <a:rPr lang="en-US" sz="1600" dirty="0">
                <a:sym typeface="Calibri"/>
              </a:rPr>
              <a:t>or off-the-shelf </a:t>
            </a:r>
            <a:r>
              <a:rPr lang="en-US" sz="1600" b="1" dirty="0">
                <a:sym typeface="Calibri"/>
              </a:rPr>
              <a:t>GAMES</a:t>
            </a:r>
            <a:r>
              <a:rPr lang="en-US" sz="1600" dirty="0">
                <a:sym typeface="Calibri"/>
              </a:rPr>
              <a:t> </a:t>
            </a:r>
            <a:endParaRPr sz="1600" dirty="0"/>
          </a:p>
          <a:p>
            <a:pPr marL="0" marR="0" lvl="0" indent="0" algn="l" rtl="0">
              <a:lnSpc>
                <a:spcPct val="100000"/>
              </a:lnSpc>
              <a:spcBef>
                <a:spcPts val="0"/>
              </a:spcBef>
              <a:spcAft>
                <a:spcPts val="0"/>
              </a:spcAft>
              <a:buNone/>
            </a:pPr>
            <a:endParaRPr sz="1600" b="1" dirty="0">
              <a:sym typeface="Calibri"/>
            </a:endParaRPr>
          </a:p>
          <a:p>
            <a:pPr marL="0" marR="0" lvl="0" indent="0" algn="l" rtl="0">
              <a:lnSpc>
                <a:spcPct val="100000"/>
              </a:lnSpc>
              <a:spcBef>
                <a:spcPts val="0"/>
              </a:spcBef>
              <a:spcAft>
                <a:spcPts val="0"/>
              </a:spcAft>
              <a:buNone/>
            </a:pPr>
            <a:r>
              <a:rPr lang="en-US" sz="1600" b="1" dirty="0">
                <a:sym typeface="Calibri"/>
              </a:rPr>
              <a:t>PROBLEM SOLVING </a:t>
            </a:r>
            <a:r>
              <a:rPr lang="en-US" sz="1600" dirty="0">
                <a:sym typeface="Calibri"/>
              </a:rPr>
              <a:t>and critical thinking oriented</a:t>
            </a:r>
            <a:endParaRPr sz="1600" dirty="0"/>
          </a:p>
          <a:p>
            <a:pPr marL="0" marR="0" lvl="0" indent="0" algn="l" rtl="0">
              <a:lnSpc>
                <a:spcPct val="100000"/>
              </a:lnSpc>
              <a:spcBef>
                <a:spcPts val="0"/>
              </a:spcBef>
              <a:spcAft>
                <a:spcPts val="0"/>
              </a:spcAft>
              <a:buNone/>
            </a:pPr>
            <a:endParaRPr sz="1600" dirty="0">
              <a:sym typeface="Calibri"/>
            </a:endParaRPr>
          </a:p>
          <a:p>
            <a:pPr marL="0" marR="0" lvl="0" indent="0" algn="l" rtl="0">
              <a:lnSpc>
                <a:spcPct val="100000"/>
              </a:lnSpc>
              <a:spcBef>
                <a:spcPts val="0"/>
              </a:spcBef>
              <a:spcAft>
                <a:spcPts val="0"/>
              </a:spcAft>
              <a:buNone/>
            </a:pPr>
            <a:r>
              <a:rPr lang="en-US" sz="1600" dirty="0">
                <a:sym typeface="Calibri"/>
              </a:rPr>
              <a:t>It can be accomplished with </a:t>
            </a:r>
            <a:r>
              <a:rPr lang="en-US" sz="1600" b="1" dirty="0">
                <a:sym typeface="Calibri"/>
              </a:rPr>
              <a:t>TACTILE OR DIGITAL GAMES</a:t>
            </a:r>
            <a:endParaRPr sz="1600" b="1" dirty="0"/>
          </a:p>
          <a:p>
            <a:pPr marL="0" marR="0" lvl="0" indent="0" algn="l" rtl="0">
              <a:lnSpc>
                <a:spcPct val="100000"/>
              </a:lnSpc>
              <a:spcBef>
                <a:spcPts val="0"/>
              </a:spcBef>
              <a:spcAft>
                <a:spcPts val="0"/>
              </a:spcAft>
              <a:buNone/>
            </a:pPr>
            <a:endParaRPr sz="1600" dirty="0">
              <a:sym typeface="Calibri"/>
            </a:endParaRPr>
          </a:p>
          <a:p>
            <a:pPr marL="0" marR="0" lvl="0" indent="0" algn="l" rtl="0">
              <a:lnSpc>
                <a:spcPct val="100000"/>
              </a:lnSpc>
              <a:spcBef>
                <a:spcPts val="0"/>
              </a:spcBef>
              <a:spcAft>
                <a:spcPts val="0"/>
              </a:spcAft>
              <a:buNone/>
            </a:pPr>
            <a:r>
              <a:rPr lang="en-US" sz="1600" dirty="0">
                <a:sym typeface="Calibri"/>
              </a:rPr>
              <a:t>It could include </a:t>
            </a:r>
            <a:r>
              <a:rPr lang="en-US" sz="1600" b="1" dirty="0">
                <a:sym typeface="Calibri"/>
              </a:rPr>
              <a:t>SIMULATIONS</a:t>
            </a:r>
            <a:r>
              <a:rPr lang="en-US" sz="1600" dirty="0">
                <a:sym typeface="Calibri"/>
              </a:rPr>
              <a:t> to allow learners to experience the learning</a:t>
            </a:r>
            <a:endParaRPr sz="1600" dirty="0"/>
          </a:p>
        </p:txBody>
      </p:sp>
      <p:grpSp>
        <p:nvGrpSpPr>
          <p:cNvPr id="7" name="Google Shape;195;p22">
            <a:extLst>
              <a:ext uri="{FF2B5EF4-FFF2-40B4-BE49-F238E27FC236}">
                <a16:creationId xmlns:a16="http://schemas.microsoft.com/office/drawing/2014/main" id="{C1AC57A3-1C1C-4B0D-914D-2B0725E107BD}"/>
              </a:ext>
            </a:extLst>
          </p:cNvPr>
          <p:cNvGrpSpPr/>
          <p:nvPr/>
        </p:nvGrpSpPr>
        <p:grpSpPr>
          <a:xfrm>
            <a:off x="1110242" y="1595105"/>
            <a:ext cx="674544" cy="4115011"/>
            <a:chOff x="750157" y="1764498"/>
            <a:chExt cx="674544" cy="4115011"/>
          </a:xfrm>
        </p:grpSpPr>
        <p:pic>
          <p:nvPicPr>
            <p:cNvPr id="8" name="Google Shape;196;p22">
              <a:extLst>
                <a:ext uri="{FF2B5EF4-FFF2-40B4-BE49-F238E27FC236}">
                  <a16:creationId xmlns:a16="http://schemas.microsoft.com/office/drawing/2014/main" id="{6725DA3D-193C-467E-91DD-D194C09E5012}"/>
                </a:ext>
              </a:extLst>
            </p:cNvPr>
            <p:cNvPicPr preferRelativeResize="0"/>
            <p:nvPr/>
          </p:nvPicPr>
          <p:blipFill rotWithShape="1">
            <a:blip r:embed="rId3" cstate="print">
              <a:alphaModFix/>
            </a:blip>
            <a:srcRect/>
            <a:stretch/>
          </p:blipFill>
          <p:spPr>
            <a:xfrm>
              <a:off x="860734" y="1764498"/>
              <a:ext cx="541028" cy="624887"/>
            </a:xfrm>
            <a:prstGeom prst="rect">
              <a:avLst/>
            </a:prstGeom>
            <a:noFill/>
            <a:ln>
              <a:noFill/>
            </a:ln>
          </p:spPr>
        </p:pic>
        <p:pic>
          <p:nvPicPr>
            <p:cNvPr id="9" name="Google Shape;197;p22">
              <a:extLst>
                <a:ext uri="{FF2B5EF4-FFF2-40B4-BE49-F238E27FC236}">
                  <a16:creationId xmlns:a16="http://schemas.microsoft.com/office/drawing/2014/main" id="{9A98B818-162A-4BF0-A960-56AACE5FC7D8}"/>
                </a:ext>
              </a:extLst>
            </p:cNvPr>
            <p:cNvPicPr preferRelativeResize="0"/>
            <p:nvPr/>
          </p:nvPicPr>
          <p:blipFill rotWithShape="1">
            <a:blip r:embed="rId4" cstate="print">
              <a:alphaModFix/>
            </a:blip>
            <a:srcRect/>
            <a:stretch/>
          </p:blipFill>
          <p:spPr>
            <a:xfrm>
              <a:off x="782559" y="2493893"/>
              <a:ext cx="576200" cy="664603"/>
            </a:xfrm>
            <a:prstGeom prst="rect">
              <a:avLst/>
            </a:prstGeom>
            <a:noFill/>
            <a:ln>
              <a:noFill/>
            </a:ln>
          </p:spPr>
        </p:pic>
        <p:pic>
          <p:nvPicPr>
            <p:cNvPr id="10" name="Google Shape;198;p22">
              <a:extLst>
                <a:ext uri="{FF2B5EF4-FFF2-40B4-BE49-F238E27FC236}">
                  <a16:creationId xmlns:a16="http://schemas.microsoft.com/office/drawing/2014/main" id="{339C8B97-D471-4B15-AB7E-0BF94235F5AF}"/>
                </a:ext>
              </a:extLst>
            </p:cNvPr>
            <p:cNvPicPr preferRelativeResize="0"/>
            <p:nvPr/>
          </p:nvPicPr>
          <p:blipFill rotWithShape="1">
            <a:blip r:embed="rId5" cstate="print">
              <a:alphaModFix/>
            </a:blip>
            <a:srcRect/>
            <a:stretch/>
          </p:blipFill>
          <p:spPr>
            <a:xfrm>
              <a:off x="851472" y="3263004"/>
              <a:ext cx="438373" cy="720393"/>
            </a:xfrm>
            <a:prstGeom prst="rect">
              <a:avLst/>
            </a:prstGeom>
            <a:noFill/>
            <a:ln>
              <a:noFill/>
            </a:ln>
          </p:spPr>
        </p:pic>
        <p:pic>
          <p:nvPicPr>
            <p:cNvPr id="11" name="Google Shape;199;p22">
              <a:extLst>
                <a:ext uri="{FF2B5EF4-FFF2-40B4-BE49-F238E27FC236}">
                  <a16:creationId xmlns:a16="http://schemas.microsoft.com/office/drawing/2014/main" id="{71173621-F8F0-4645-B023-56703FAE02C2}"/>
                </a:ext>
              </a:extLst>
            </p:cNvPr>
            <p:cNvPicPr preferRelativeResize="0"/>
            <p:nvPr/>
          </p:nvPicPr>
          <p:blipFill rotWithShape="1">
            <a:blip r:embed="rId6" cstate="print">
              <a:alphaModFix/>
            </a:blip>
            <a:srcRect/>
            <a:stretch/>
          </p:blipFill>
          <p:spPr>
            <a:xfrm>
              <a:off x="898643" y="4087905"/>
              <a:ext cx="344030" cy="749984"/>
            </a:xfrm>
            <a:prstGeom prst="rect">
              <a:avLst/>
            </a:prstGeom>
            <a:noFill/>
            <a:ln>
              <a:noFill/>
            </a:ln>
          </p:spPr>
        </p:pic>
        <p:pic>
          <p:nvPicPr>
            <p:cNvPr id="12" name="Google Shape;200;p22">
              <a:extLst>
                <a:ext uri="{FF2B5EF4-FFF2-40B4-BE49-F238E27FC236}">
                  <a16:creationId xmlns:a16="http://schemas.microsoft.com/office/drawing/2014/main" id="{FA1FDE48-1903-426B-83D6-61B9F90C342C}"/>
                </a:ext>
              </a:extLst>
            </p:cNvPr>
            <p:cNvPicPr preferRelativeResize="0"/>
            <p:nvPr/>
          </p:nvPicPr>
          <p:blipFill rotWithShape="1">
            <a:blip r:embed="rId7" cstate="print">
              <a:alphaModFix/>
            </a:blip>
            <a:srcRect/>
            <a:stretch/>
          </p:blipFill>
          <p:spPr>
            <a:xfrm>
              <a:off x="750157" y="4942397"/>
              <a:ext cx="674544" cy="431708"/>
            </a:xfrm>
            <a:prstGeom prst="rect">
              <a:avLst/>
            </a:prstGeom>
            <a:noFill/>
            <a:ln>
              <a:noFill/>
            </a:ln>
          </p:spPr>
        </p:pic>
        <p:pic>
          <p:nvPicPr>
            <p:cNvPr id="13" name="Google Shape;201;p22">
              <a:extLst>
                <a:ext uri="{FF2B5EF4-FFF2-40B4-BE49-F238E27FC236}">
                  <a16:creationId xmlns:a16="http://schemas.microsoft.com/office/drawing/2014/main" id="{DE2F8460-3AAF-4D2B-893B-3DE10387E026}"/>
                </a:ext>
              </a:extLst>
            </p:cNvPr>
            <p:cNvPicPr preferRelativeResize="0"/>
            <p:nvPr/>
          </p:nvPicPr>
          <p:blipFill rotWithShape="1">
            <a:blip r:embed="rId8" cstate="print">
              <a:alphaModFix/>
            </a:blip>
            <a:srcRect/>
            <a:stretch/>
          </p:blipFill>
          <p:spPr>
            <a:xfrm>
              <a:off x="851472" y="5476936"/>
              <a:ext cx="480482" cy="402573"/>
            </a:xfrm>
            <a:prstGeom prst="rect">
              <a:avLst/>
            </a:prstGeom>
            <a:noFill/>
            <a:ln>
              <a:noFill/>
            </a:ln>
          </p:spPr>
        </p:pic>
      </p:grpSp>
      <p:grpSp>
        <p:nvGrpSpPr>
          <p:cNvPr id="14" name="Google Shape;202;p22">
            <a:extLst>
              <a:ext uri="{FF2B5EF4-FFF2-40B4-BE49-F238E27FC236}">
                <a16:creationId xmlns:a16="http://schemas.microsoft.com/office/drawing/2014/main" id="{BEF8F584-427F-4C8A-A786-4567FF6B5225}"/>
              </a:ext>
            </a:extLst>
          </p:cNvPr>
          <p:cNvGrpSpPr/>
          <p:nvPr/>
        </p:nvGrpSpPr>
        <p:grpSpPr>
          <a:xfrm>
            <a:off x="6405053" y="1601015"/>
            <a:ext cx="713973" cy="4124597"/>
            <a:chOff x="6847805" y="1812419"/>
            <a:chExt cx="713973" cy="4124597"/>
          </a:xfrm>
        </p:grpSpPr>
        <p:pic>
          <p:nvPicPr>
            <p:cNvPr id="15" name="Google Shape;203;p22">
              <a:extLst>
                <a:ext uri="{FF2B5EF4-FFF2-40B4-BE49-F238E27FC236}">
                  <a16:creationId xmlns:a16="http://schemas.microsoft.com/office/drawing/2014/main" id="{2F8324E2-9B91-49B3-88B6-B7B2D823C472}"/>
                </a:ext>
              </a:extLst>
            </p:cNvPr>
            <p:cNvPicPr preferRelativeResize="0"/>
            <p:nvPr/>
          </p:nvPicPr>
          <p:blipFill rotWithShape="1">
            <a:blip r:embed="rId9" cstate="print">
              <a:alphaModFix/>
            </a:blip>
            <a:srcRect/>
            <a:stretch/>
          </p:blipFill>
          <p:spPr>
            <a:xfrm>
              <a:off x="6917176" y="1812419"/>
              <a:ext cx="481807" cy="571744"/>
            </a:xfrm>
            <a:prstGeom prst="rect">
              <a:avLst/>
            </a:prstGeom>
            <a:noFill/>
            <a:ln>
              <a:noFill/>
            </a:ln>
          </p:spPr>
        </p:pic>
        <p:pic>
          <p:nvPicPr>
            <p:cNvPr id="16" name="Google Shape;204;p22" descr="Book | Free Icon">
              <a:extLst>
                <a:ext uri="{FF2B5EF4-FFF2-40B4-BE49-F238E27FC236}">
                  <a16:creationId xmlns:a16="http://schemas.microsoft.com/office/drawing/2014/main" id="{8A251916-3D10-4597-B72D-A26D6D310048}"/>
                </a:ext>
              </a:extLst>
            </p:cNvPr>
            <p:cNvPicPr preferRelativeResize="0"/>
            <p:nvPr/>
          </p:nvPicPr>
          <p:blipFill rotWithShape="1">
            <a:blip r:embed="rId10" cstate="print">
              <a:alphaModFix/>
            </a:blip>
            <a:srcRect/>
            <a:stretch/>
          </p:blipFill>
          <p:spPr>
            <a:xfrm>
              <a:off x="6908374" y="2475980"/>
              <a:ext cx="595899" cy="595899"/>
            </a:xfrm>
            <a:prstGeom prst="rect">
              <a:avLst/>
            </a:prstGeom>
            <a:noFill/>
            <a:ln>
              <a:noFill/>
            </a:ln>
          </p:spPr>
        </p:pic>
        <p:pic>
          <p:nvPicPr>
            <p:cNvPr id="17" name="Google Shape;205;p22">
              <a:extLst>
                <a:ext uri="{FF2B5EF4-FFF2-40B4-BE49-F238E27FC236}">
                  <a16:creationId xmlns:a16="http://schemas.microsoft.com/office/drawing/2014/main" id="{1651B9B5-DF70-4A7B-8F56-38F19FF90507}"/>
                </a:ext>
              </a:extLst>
            </p:cNvPr>
            <p:cNvPicPr preferRelativeResize="0"/>
            <p:nvPr/>
          </p:nvPicPr>
          <p:blipFill rotWithShape="1">
            <a:blip r:embed="rId11" cstate="print">
              <a:alphaModFix/>
            </a:blip>
            <a:srcRect/>
            <a:stretch/>
          </p:blipFill>
          <p:spPr>
            <a:xfrm>
              <a:off x="7036126" y="3195163"/>
              <a:ext cx="337333" cy="788234"/>
            </a:xfrm>
            <a:prstGeom prst="rect">
              <a:avLst/>
            </a:prstGeom>
            <a:noFill/>
            <a:ln>
              <a:noFill/>
            </a:ln>
          </p:spPr>
        </p:pic>
        <p:pic>
          <p:nvPicPr>
            <p:cNvPr id="18" name="Google Shape;206;p22">
              <a:extLst>
                <a:ext uri="{FF2B5EF4-FFF2-40B4-BE49-F238E27FC236}">
                  <a16:creationId xmlns:a16="http://schemas.microsoft.com/office/drawing/2014/main" id="{3BA27020-E913-4944-AC1B-17ACAC420082}"/>
                </a:ext>
              </a:extLst>
            </p:cNvPr>
            <p:cNvPicPr preferRelativeResize="0"/>
            <p:nvPr/>
          </p:nvPicPr>
          <p:blipFill rotWithShape="1">
            <a:blip r:embed="rId12" cstate="print">
              <a:alphaModFix/>
            </a:blip>
            <a:srcRect/>
            <a:stretch/>
          </p:blipFill>
          <p:spPr>
            <a:xfrm>
              <a:off x="7010601" y="4071382"/>
              <a:ext cx="388382" cy="581926"/>
            </a:xfrm>
            <a:prstGeom prst="rect">
              <a:avLst/>
            </a:prstGeom>
            <a:noFill/>
            <a:ln>
              <a:noFill/>
            </a:ln>
          </p:spPr>
        </p:pic>
        <p:pic>
          <p:nvPicPr>
            <p:cNvPr id="19" name="Google Shape;207;p22">
              <a:extLst>
                <a:ext uri="{FF2B5EF4-FFF2-40B4-BE49-F238E27FC236}">
                  <a16:creationId xmlns:a16="http://schemas.microsoft.com/office/drawing/2014/main" id="{6AF746FC-EDDF-48C5-BAA0-C59A8AFB8FDF}"/>
                </a:ext>
              </a:extLst>
            </p:cNvPr>
            <p:cNvPicPr preferRelativeResize="0"/>
            <p:nvPr/>
          </p:nvPicPr>
          <p:blipFill rotWithShape="1">
            <a:blip r:embed="rId13" cstate="print">
              <a:alphaModFix/>
            </a:blip>
            <a:srcRect/>
            <a:stretch/>
          </p:blipFill>
          <p:spPr>
            <a:xfrm>
              <a:off x="6847805" y="4837840"/>
              <a:ext cx="713973" cy="454563"/>
            </a:xfrm>
            <a:prstGeom prst="rect">
              <a:avLst/>
            </a:prstGeom>
            <a:noFill/>
            <a:ln>
              <a:noFill/>
            </a:ln>
          </p:spPr>
        </p:pic>
        <p:pic>
          <p:nvPicPr>
            <p:cNvPr id="20" name="Google Shape;208;p22">
              <a:extLst>
                <a:ext uri="{FF2B5EF4-FFF2-40B4-BE49-F238E27FC236}">
                  <a16:creationId xmlns:a16="http://schemas.microsoft.com/office/drawing/2014/main" id="{EC03B491-08F2-4A7F-BF2C-D82BE31C065C}"/>
                </a:ext>
              </a:extLst>
            </p:cNvPr>
            <p:cNvPicPr preferRelativeResize="0"/>
            <p:nvPr/>
          </p:nvPicPr>
          <p:blipFill rotWithShape="1">
            <a:blip r:embed="rId14" cstate="print">
              <a:alphaModFix/>
            </a:blip>
            <a:srcRect/>
            <a:stretch/>
          </p:blipFill>
          <p:spPr>
            <a:xfrm>
              <a:off x="6917176" y="5476936"/>
              <a:ext cx="554313" cy="460080"/>
            </a:xfrm>
            <a:prstGeom prst="rect">
              <a:avLst/>
            </a:prstGeom>
            <a:noFill/>
            <a:ln>
              <a:noFill/>
            </a:ln>
          </p:spPr>
        </p:pic>
      </p:grpSp>
      <p:sp>
        <p:nvSpPr>
          <p:cNvPr id="22" name="Titolo 1">
            <a:extLst>
              <a:ext uri="{FF2B5EF4-FFF2-40B4-BE49-F238E27FC236}">
                <a16:creationId xmlns:a16="http://schemas.microsoft.com/office/drawing/2014/main" id="{5E69461B-7588-48B0-BC8F-D94953575C65}"/>
              </a:ext>
            </a:extLst>
          </p:cNvPr>
          <p:cNvSpPr txBox="1">
            <a:spLocks/>
          </p:cNvSpPr>
          <p:nvPr/>
        </p:nvSpPr>
        <p:spPr>
          <a:xfrm>
            <a:off x="8031" y="0"/>
            <a:ext cx="9753600" cy="703006"/>
          </a:xfrm>
          <a:prstGeom prst="rect">
            <a:avLst/>
          </a:prstGeom>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it-IT" b="1" dirty="0" err="1">
                <a:solidFill>
                  <a:schemeClr val="accent2"/>
                </a:solidFill>
              </a:rPr>
              <a:t>Gamification</a:t>
            </a:r>
            <a:r>
              <a:rPr lang="it-IT" b="1" dirty="0">
                <a:solidFill>
                  <a:schemeClr val="accent2"/>
                </a:solidFill>
              </a:rPr>
              <a:t> VS Game-</a:t>
            </a:r>
            <a:r>
              <a:rPr lang="it-IT" b="1" dirty="0" err="1">
                <a:solidFill>
                  <a:schemeClr val="accent2"/>
                </a:solidFill>
              </a:rPr>
              <a:t>based</a:t>
            </a:r>
            <a:r>
              <a:rPr lang="it-IT" b="1" dirty="0">
                <a:solidFill>
                  <a:schemeClr val="accent2"/>
                </a:solidFill>
              </a:rPr>
              <a:t> learning</a:t>
            </a:r>
            <a:endParaRPr lang="it-IT" dirty="0"/>
          </a:p>
        </p:txBody>
      </p:sp>
    </p:spTree>
    <p:extLst>
      <p:ext uri="{BB962C8B-B14F-4D97-AF65-F5344CB8AC3E}">
        <p14:creationId xmlns:p14="http://schemas.microsoft.com/office/powerpoint/2010/main" val="307076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20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20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2000"/>
                                        <p:tgtEl>
                                          <p:spTgt spid="5">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fade">
                                      <p:cBhvr>
                                        <p:cTn id="39" dur="2000"/>
                                        <p:tgtEl>
                                          <p:spTgt spid="5">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xEl>
                                              <p:pRg st="12" end="12"/>
                                            </p:txEl>
                                          </p:spTgt>
                                        </p:tgtEl>
                                        <p:attrNameLst>
                                          <p:attrName>style.visibility</p:attrName>
                                        </p:attrNameLst>
                                      </p:cBhvr>
                                      <p:to>
                                        <p:strVal val="visible"/>
                                      </p:to>
                                    </p:set>
                                    <p:animEffect transition="in" filter="fade">
                                      <p:cBhvr>
                                        <p:cTn id="44" dur="2000"/>
                                        <p:tgtEl>
                                          <p:spTgt spid="5">
                                            <p:txEl>
                                              <p:pRg st="12" end="1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Effect transition="in" filter="fade">
                                      <p:cBhvr>
                                        <p:cTn id="56" dur="2000"/>
                                        <p:tgtEl>
                                          <p:spTgt spid="6">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Effect transition="in" filter="fade">
                                      <p:cBhvr>
                                        <p:cTn id="61" dur="2000"/>
                                        <p:tgtEl>
                                          <p:spTgt spid="6">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
                                            <p:txEl>
                                              <p:pRg st="5" end="5"/>
                                            </p:txEl>
                                          </p:spTgt>
                                        </p:tgtEl>
                                        <p:attrNameLst>
                                          <p:attrName>style.visibility</p:attrName>
                                        </p:attrNameLst>
                                      </p:cBhvr>
                                      <p:to>
                                        <p:strVal val="visible"/>
                                      </p:to>
                                    </p:set>
                                    <p:animEffect transition="in" filter="fade">
                                      <p:cBhvr>
                                        <p:cTn id="66" dur="2000"/>
                                        <p:tgtEl>
                                          <p:spTgt spid="6">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animEffect transition="in" filter="fade">
                                      <p:cBhvr>
                                        <p:cTn id="71" dur="2000"/>
                                        <p:tgtEl>
                                          <p:spTgt spid="6">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
                                            <p:txEl>
                                              <p:pRg st="9" end="9"/>
                                            </p:txEl>
                                          </p:spTgt>
                                        </p:tgtEl>
                                        <p:attrNameLst>
                                          <p:attrName>style.visibility</p:attrName>
                                        </p:attrNameLst>
                                      </p:cBhvr>
                                      <p:to>
                                        <p:strVal val="visible"/>
                                      </p:to>
                                    </p:set>
                                    <p:animEffect transition="in" filter="fade">
                                      <p:cBhvr>
                                        <p:cTn id="76" dur="2000"/>
                                        <p:tgtEl>
                                          <p:spTgt spid="6">
                                            <p:txEl>
                                              <p:pRg st="9" end="9"/>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
                                            <p:txEl>
                                              <p:pRg st="11" end="11"/>
                                            </p:txEl>
                                          </p:spTgt>
                                        </p:tgtEl>
                                        <p:attrNameLst>
                                          <p:attrName>style.visibility</p:attrName>
                                        </p:attrNameLst>
                                      </p:cBhvr>
                                      <p:to>
                                        <p:strVal val="visible"/>
                                      </p:to>
                                    </p:set>
                                    <p:animEffect transition="in" filter="fade">
                                      <p:cBhvr>
                                        <p:cTn id="81" dur="2000"/>
                                        <p:tgtEl>
                                          <p:spTgt spid="6">
                                            <p:txEl>
                                              <p:pRg st="11" end="1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
                                            <p:txEl>
                                              <p:pRg st="13" end="13"/>
                                            </p:txEl>
                                          </p:spTgt>
                                        </p:tgtEl>
                                        <p:attrNameLst>
                                          <p:attrName>style.visibility</p:attrName>
                                        </p:attrNameLst>
                                      </p:cBhvr>
                                      <p:to>
                                        <p:strVal val="visible"/>
                                      </p:to>
                                    </p:set>
                                    <p:animEffect transition="in" filter="fade">
                                      <p:cBhvr>
                                        <p:cTn id="86" dur="20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F9200D2B-B98E-49A4-A79A-F55C37661C99}"/>
              </a:ext>
            </a:extLst>
          </p:cNvPr>
          <p:cNvSpPr>
            <a:spLocks noGrp="1"/>
          </p:cNvSpPr>
          <p:nvPr>
            <p:ph type="ftr" sz="quarter" idx="11"/>
          </p:nvPr>
        </p:nvSpPr>
        <p:spPr/>
        <p:txBody>
          <a:bodyPr/>
          <a:lstStyle/>
          <a:p>
            <a:r>
              <a:rPr lang="ro-RO" i="1"/>
              <a:t>Blockchain for Entrepreneurs - a non-traditional Industry 4.0 curriculum for Higher Education - </a:t>
            </a:r>
            <a:r>
              <a:rPr lang="ro-RO"/>
              <a:t>2018-1-RO01-KA203-049510</a:t>
            </a:r>
            <a:endParaRPr lang="en-US" dirty="0"/>
          </a:p>
        </p:txBody>
      </p:sp>
      <p:pic>
        <p:nvPicPr>
          <p:cNvPr id="7" name="Google Shape;237;p24">
            <a:extLst>
              <a:ext uri="{FF2B5EF4-FFF2-40B4-BE49-F238E27FC236}">
                <a16:creationId xmlns:a16="http://schemas.microsoft.com/office/drawing/2014/main" id="{99F78F1C-1CEF-4347-87F8-1080A307F0CF}"/>
              </a:ext>
            </a:extLst>
          </p:cNvPr>
          <p:cNvPicPr preferRelativeResize="0"/>
          <p:nvPr/>
        </p:nvPicPr>
        <p:blipFill rotWithShape="1">
          <a:blip r:embed="rId3" cstate="print">
            <a:alphaModFix/>
          </a:blip>
          <a:srcRect/>
          <a:stretch/>
        </p:blipFill>
        <p:spPr>
          <a:xfrm>
            <a:off x="1777863" y="2575658"/>
            <a:ext cx="516883" cy="857614"/>
          </a:xfrm>
          <a:prstGeom prst="rect">
            <a:avLst/>
          </a:prstGeom>
          <a:noFill/>
          <a:ln>
            <a:noFill/>
          </a:ln>
        </p:spPr>
      </p:pic>
      <p:pic>
        <p:nvPicPr>
          <p:cNvPr id="8" name="Google Shape;238;p24">
            <a:extLst>
              <a:ext uri="{FF2B5EF4-FFF2-40B4-BE49-F238E27FC236}">
                <a16:creationId xmlns:a16="http://schemas.microsoft.com/office/drawing/2014/main" id="{E623D543-F4CA-4920-9BA8-50DAE38870A5}"/>
              </a:ext>
            </a:extLst>
          </p:cNvPr>
          <p:cNvPicPr preferRelativeResize="0"/>
          <p:nvPr/>
        </p:nvPicPr>
        <p:blipFill rotWithShape="1">
          <a:blip r:embed="rId4" cstate="print">
            <a:alphaModFix/>
          </a:blip>
          <a:srcRect/>
          <a:stretch/>
        </p:blipFill>
        <p:spPr>
          <a:xfrm>
            <a:off x="1777863" y="4019411"/>
            <a:ext cx="489956" cy="692094"/>
          </a:xfrm>
          <a:prstGeom prst="rect">
            <a:avLst/>
          </a:prstGeom>
          <a:noFill/>
          <a:ln>
            <a:noFill/>
          </a:ln>
        </p:spPr>
      </p:pic>
      <p:pic>
        <p:nvPicPr>
          <p:cNvPr id="9" name="Google Shape;239;p24" descr="Many People Have Had The Same Credit Card For Years, - Poor Credit Score  Icon Transparent PNG - 580x300 - Free Download on NicePNG">
            <a:extLst>
              <a:ext uri="{FF2B5EF4-FFF2-40B4-BE49-F238E27FC236}">
                <a16:creationId xmlns:a16="http://schemas.microsoft.com/office/drawing/2014/main" id="{7A33C470-2A5A-4ACA-A508-20A2385C55DE}"/>
              </a:ext>
            </a:extLst>
          </p:cNvPr>
          <p:cNvPicPr preferRelativeResize="0"/>
          <p:nvPr/>
        </p:nvPicPr>
        <p:blipFill rotWithShape="1">
          <a:blip r:embed="rId5" cstate="print">
            <a:alphaModFix/>
          </a:blip>
          <a:srcRect l="16757" t="13018" r="16050" b="10327"/>
          <a:stretch/>
        </p:blipFill>
        <p:spPr>
          <a:xfrm>
            <a:off x="1497195" y="5178518"/>
            <a:ext cx="1095609" cy="568741"/>
          </a:xfrm>
          <a:prstGeom prst="rect">
            <a:avLst/>
          </a:prstGeom>
          <a:noFill/>
          <a:ln>
            <a:noFill/>
          </a:ln>
        </p:spPr>
      </p:pic>
      <p:sp>
        <p:nvSpPr>
          <p:cNvPr id="10" name="Google Shape;240;p24">
            <a:extLst>
              <a:ext uri="{FF2B5EF4-FFF2-40B4-BE49-F238E27FC236}">
                <a16:creationId xmlns:a16="http://schemas.microsoft.com/office/drawing/2014/main" id="{C9AEFC8D-E647-4928-A05E-7302050495EA}"/>
              </a:ext>
            </a:extLst>
          </p:cNvPr>
          <p:cNvSpPr/>
          <p:nvPr/>
        </p:nvSpPr>
        <p:spPr>
          <a:xfrm>
            <a:off x="2625313" y="5233971"/>
            <a:ext cx="8422441" cy="769401"/>
          </a:xfrm>
          <a:prstGeom prst="rect">
            <a:avLst/>
          </a:prstGeom>
          <a:noFill/>
          <a:ln>
            <a:noFill/>
          </a:ln>
        </p:spPr>
        <p:txBody>
          <a:bodyPr spcFirstLastPara="1" wrap="square" lIns="91425" tIns="45700" rIns="91425" bIns="45700" anchor="t" anchorCtr="0">
            <a:spAutoFit/>
          </a:bodyPr>
          <a:lstStyle/>
          <a:p>
            <a:pPr marL="0" lvl="3" algn="just"/>
            <a:r>
              <a:rPr lang="en-US" sz="2200" b="1" dirty="0">
                <a:effectLst>
                  <a:outerShdw blurRad="38100" dist="38100" dir="2700000" algn="tl">
                    <a:srgbClr val="000000">
                      <a:alpha val="43137"/>
                    </a:srgbClr>
                  </a:outerShdw>
                </a:effectLst>
                <a:sym typeface="Calibri"/>
              </a:rPr>
              <a:t>Scores: </a:t>
            </a:r>
            <a:r>
              <a:rPr lang="en-US" sz="2200" dirty="0">
                <a:sym typeface="Calibri"/>
              </a:rPr>
              <a:t>these help learners get a feeling of achievement and as they view other’s scores, it brings in healthy competition</a:t>
            </a:r>
            <a:endParaRPr sz="2200" dirty="0">
              <a:sym typeface="Arial"/>
            </a:endParaRPr>
          </a:p>
        </p:txBody>
      </p:sp>
      <p:sp>
        <p:nvSpPr>
          <p:cNvPr id="11" name="Google Shape;241;p24">
            <a:extLst>
              <a:ext uri="{FF2B5EF4-FFF2-40B4-BE49-F238E27FC236}">
                <a16:creationId xmlns:a16="http://schemas.microsoft.com/office/drawing/2014/main" id="{B9B6F036-457A-4D32-9D1B-48525314586C}"/>
              </a:ext>
            </a:extLst>
          </p:cNvPr>
          <p:cNvSpPr/>
          <p:nvPr/>
        </p:nvSpPr>
        <p:spPr>
          <a:xfrm>
            <a:off x="2625313" y="1375138"/>
            <a:ext cx="8557353" cy="1107955"/>
          </a:xfrm>
          <a:prstGeom prst="rect">
            <a:avLst/>
          </a:prstGeom>
          <a:noFill/>
          <a:ln>
            <a:noFill/>
          </a:ln>
        </p:spPr>
        <p:txBody>
          <a:bodyPr spcFirstLastPara="1" wrap="square" lIns="91425" tIns="45700" rIns="91425" bIns="45700" anchor="t" anchorCtr="0">
            <a:spAutoFit/>
          </a:bodyPr>
          <a:lstStyle/>
          <a:p>
            <a:pPr marL="0" marR="0" lvl="3" indent="0" algn="just" rtl="0">
              <a:lnSpc>
                <a:spcPct val="100000"/>
              </a:lnSpc>
              <a:spcBef>
                <a:spcPts val="0"/>
              </a:spcBef>
              <a:spcAft>
                <a:spcPts val="0"/>
              </a:spcAft>
              <a:buNone/>
            </a:pPr>
            <a:r>
              <a:rPr lang="en-US" sz="2200" b="1" dirty="0">
                <a:effectLst>
                  <a:outerShdw blurRad="38100" dist="38100" dir="2700000" algn="tl">
                    <a:srgbClr val="000000">
                      <a:alpha val="43137"/>
                    </a:srgbClr>
                  </a:outerShdw>
                </a:effectLst>
                <a:sym typeface="Calibri"/>
              </a:rPr>
              <a:t>Points / rewards or experience systems: </a:t>
            </a:r>
            <a:r>
              <a:rPr lang="en-US" sz="2200" dirty="0">
                <a:sym typeface="Calibri"/>
              </a:rPr>
              <a:t>similar to conventional grading schemes, game points or experience (XP) systems reward students for completing various tasks, assignments, or assessments.</a:t>
            </a:r>
            <a:endParaRPr sz="2200" dirty="0"/>
          </a:p>
        </p:txBody>
      </p:sp>
      <p:sp>
        <p:nvSpPr>
          <p:cNvPr id="12" name="Google Shape;242;p24">
            <a:extLst>
              <a:ext uri="{FF2B5EF4-FFF2-40B4-BE49-F238E27FC236}">
                <a16:creationId xmlns:a16="http://schemas.microsoft.com/office/drawing/2014/main" id="{216F908C-7294-406D-BAA3-7446FB464388}"/>
              </a:ext>
            </a:extLst>
          </p:cNvPr>
          <p:cNvSpPr/>
          <p:nvPr/>
        </p:nvSpPr>
        <p:spPr>
          <a:xfrm>
            <a:off x="2625314" y="2751937"/>
            <a:ext cx="8452422" cy="769401"/>
          </a:xfrm>
          <a:prstGeom prst="rect">
            <a:avLst/>
          </a:prstGeom>
          <a:noFill/>
          <a:ln>
            <a:noFill/>
          </a:ln>
        </p:spPr>
        <p:txBody>
          <a:bodyPr spcFirstLastPara="1" wrap="square" lIns="91425" tIns="45700" rIns="91425" bIns="45700" anchor="t" anchorCtr="0">
            <a:spAutoFit/>
          </a:bodyPr>
          <a:lstStyle/>
          <a:p>
            <a:pPr marL="0" lvl="3" algn="just"/>
            <a:r>
              <a:rPr lang="en-US" sz="2200" b="1" dirty="0">
                <a:effectLst>
                  <a:outerShdw blurRad="38100" dist="38100" dir="2700000" algn="tl">
                    <a:srgbClr val="000000">
                      <a:alpha val="43137"/>
                    </a:srgbClr>
                  </a:outerShdw>
                </a:effectLst>
                <a:sym typeface="Calibri"/>
              </a:rPr>
              <a:t>Badges: </a:t>
            </a:r>
            <a:r>
              <a:rPr lang="en-US" sz="2200" dirty="0">
                <a:sym typeface="Calibri"/>
              </a:rPr>
              <a:t>digital way to award significant achievements. Badges may be displayed to encourage competition.</a:t>
            </a:r>
            <a:endParaRPr sz="2200" dirty="0"/>
          </a:p>
        </p:txBody>
      </p:sp>
      <p:sp>
        <p:nvSpPr>
          <p:cNvPr id="13" name="Google Shape;243;p24">
            <a:extLst>
              <a:ext uri="{FF2B5EF4-FFF2-40B4-BE49-F238E27FC236}">
                <a16:creationId xmlns:a16="http://schemas.microsoft.com/office/drawing/2014/main" id="{38EB8697-7FFA-4723-9217-9966D227F41B}"/>
              </a:ext>
            </a:extLst>
          </p:cNvPr>
          <p:cNvSpPr/>
          <p:nvPr/>
        </p:nvSpPr>
        <p:spPr>
          <a:xfrm>
            <a:off x="2625313" y="3856665"/>
            <a:ext cx="8407452" cy="1107955"/>
          </a:xfrm>
          <a:prstGeom prst="rect">
            <a:avLst/>
          </a:prstGeom>
          <a:noFill/>
          <a:ln>
            <a:noFill/>
          </a:ln>
        </p:spPr>
        <p:txBody>
          <a:bodyPr spcFirstLastPara="1" wrap="square" lIns="91425" tIns="45700" rIns="91425" bIns="45700" anchor="t" anchorCtr="0">
            <a:spAutoFit/>
          </a:bodyPr>
          <a:lstStyle/>
          <a:p>
            <a:pPr marL="0" marR="0" lvl="3" indent="0" algn="just">
              <a:lnSpc>
                <a:spcPct val="100000"/>
              </a:lnSpc>
              <a:spcBef>
                <a:spcPts val="0"/>
              </a:spcBef>
              <a:spcAft>
                <a:spcPts val="0"/>
              </a:spcAft>
              <a:buNone/>
            </a:pPr>
            <a:r>
              <a:rPr lang="en-US" sz="2200" b="1" dirty="0">
                <a:effectLst>
                  <a:outerShdw blurRad="38100" dist="38100" dir="2700000" algn="tl">
                    <a:srgbClr val="000000">
                      <a:alpha val="43137"/>
                    </a:srgbClr>
                  </a:outerShdw>
                </a:effectLst>
                <a:sym typeface="Calibri"/>
              </a:rPr>
              <a:t>Leaderboards: </a:t>
            </a:r>
            <a:r>
              <a:rPr lang="en-US" sz="2200" dirty="0">
                <a:sym typeface="Calibri"/>
              </a:rPr>
              <a:t>competition can motivate students and can be leveraged by analytics elements that give learners a clear view of their progress as well as how they are performing against others</a:t>
            </a:r>
            <a:endParaRPr sz="2200" dirty="0"/>
          </a:p>
        </p:txBody>
      </p:sp>
      <p:grpSp>
        <p:nvGrpSpPr>
          <p:cNvPr id="14" name="Google Shape;244;p24">
            <a:extLst>
              <a:ext uri="{FF2B5EF4-FFF2-40B4-BE49-F238E27FC236}">
                <a16:creationId xmlns:a16="http://schemas.microsoft.com/office/drawing/2014/main" id="{5501D058-B7AF-488D-AB9D-390567E903DE}"/>
              </a:ext>
            </a:extLst>
          </p:cNvPr>
          <p:cNvGrpSpPr/>
          <p:nvPr/>
        </p:nvGrpSpPr>
        <p:grpSpPr>
          <a:xfrm>
            <a:off x="1497195" y="1457036"/>
            <a:ext cx="992391" cy="608888"/>
            <a:chOff x="468922" y="2129330"/>
            <a:chExt cx="861824" cy="604903"/>
          </a:xfrm>
        </p:grpSpPr>
        <p:grpSp>
          <p:nvGrpSpPr>
            <p:cNvPr id="15" name="Google Shape;245;p24">
              <a:extLst>
                <a:ext uri="{FF2B5EF4-FFF2-40B4-BE49-F238E27FC236}">
                  <a16:creationId xmlns:a16="http://schemas.microsoft.com/office/drawing/2014/main" id="{76988150-5E66-4BB6-913C-394029F8A05C}"/>
                </a:ext>
              </a:extLst>
            </p:cNvPr>
            <p:cNvGrpSpPr/>
            <p:nvPr/>
          </p:nvGrpSpPr>
          <p:grpSpPr>
            <a:xfrm>
              <a:off x="468922" y="2160140"/>
              <a:ext cx="861824" cy="574093"/>
              <a:chOff x="2812625" y="1791383"/>
              <a:chExt cx="861824" cy="574093"/>
            </a:xfrm>
          </p:grpSpPr>
          <p:pic>
            <p:nvPicPr>
              <p:cNvPr id="17" name="Google Shape;246;p24">
                <a:extLst>
                  <a:ext uri="{FF2B5EF4-FFF2-40B4-BE49-F238E27FC236}">
                    <a16:creationId xmlns:a16="http://schemas.microsoft.com/office/drawing/2014/main" id="{421D1870-823A-4FD5-9CF7-1FB598761A6F}"/>
                  </a:ext>
                </a:extLst>
              </p:cNvPr>
              <p:cNvPicPr preferRelativeResize="0"/>
              <p:nvPr/>
            </p:nvPicPr>
            <p:blipFill rotWithShape="1">
              <a:blip r:embed="rId6" cstate="print">
                <a:alphaModFix/>
              </a:blip>
              <a:srcRect/>
              <a:stretch/>
            </p:blipFill>
            <p:spPr>
              <a:xfrm>
                <a:off x="2812625" y="1946732"/>
                <a:ext cx="329712" cy="418744"/>
              </a:xfrm>
              <a:prstGeom prst="rect">
                <a:avLst/>
              </a:prstGeom>
              <a:noFill/>
              <a:ln>
                <a:noFill/>
              </a:ln>
            </p:spPr>
          </p:pic>
          <p:pic>
            <p:nvPicPr>
              <p:cNvPr id="18" name="Google Shape;247;p24">
                <a:extLst>
                  <a:ext uri="{FF2B5EF4-FFF2-40B4-BE49-F238E27FC236}">
                    <a16:creationId xmlns:a16="http://schemas.microsoft.com/office/drawing/2014/main" id="{9BB1A70E-C2D8-4037-B084-E193ECA893C9}"/>
                  </a:ext>
                </a:extLst>
              </p:cNvPr>
              <p:cNvPicPr preferRelativeResize="0"/>
              <p:nvPr/>
            </p:nvPicPr>
            <p:blipFill rotWithShape="1">
              <a:blip r:embed="rId7" cstate="print">
                <a:alphaModFix/>
              </a:blip>
              <a:srcRect/>
              <a:stretch/>
            </p:blipFill>
            <p:spPr>
              <a:xfrm>
                <a:off x="3344737" y="1791383"/>
                <a:ext cx="329712" cy="418744"/>
              </a:xfrm>
              <a:prstGeom prst="rect">
                <a:avLst/>
              </a:prstGeom>
              <a:noFill/>
              <a:ln>
                <a:noFill/>
              </a:ln>
            </p:spPr>
          </p:pic>
        </p:grpSp>
        <p:pic>
          <p:nvPicPr>
            <p:cNvPr id="16" name="Google Shape;248;p24">
              <a:extLst>
                <a:ext uri="{FF2B5EF4-FFF2-40B4-BE49-F238E27FC236}">
                  <a16:creationId xmlns:a16="http://schemas.microsoft.com/office/drawing/2014/main" id="{C4F51F81-1763-49AB-B5D6-B0472C25B2A1}"/>
                </a:ext>
              </a:extLst>
            </p:cNvPr>
            <p:cNvPicPr preferRelativeResize="0"/>
            <p:nvPr/>
          </p:nvPicPr>
          <p:blipFill rotWithShape="1">
            <a:blip r:embed="rId8" cstate="print">
              <a:alphaModFix/>
            </a:blip>
            <a:srcRect/>
            <a:stretch/>
          </p:blipFill>
          <p:spPr>
            <a:xfrm>
              <a:off x="674459" y="2129330"/>
              <a:ext cx="393969" cy="472107"/>
            </a:xfrm>
            <a:prstGeom prst="rect">
              <a:avLst/>
            </a:prstGeom>
            <a:noFill/>
            <a:ln>
              <a:noFill/>
            </a:ln>
          </p:spPr>
        </p:pic>
      </p:grpSp>
      <p:sp>
        <p:nvSpPr>
          <p:cNvPr id="19" name="Titolo 1">
            <a:extLst>
              <a:ext uri="{FF2B5EF4-FFF2-40B4-BE49-F238E27FC236}">
                <a16:creationId xmlns:a16="http://schemas.microsoft.com/office/drawing/2014/main" id="{E00F9022-E7E4-4D61-B9A6-6EC174B53D3A}"/>
              </a:ext>
            </a:extLst>
          </p:cNvPr>
          <p:cNvSpPr txBox="1">
            <a:spLocks/>
          </p:cNvSpPr>
          <p:nvPr/>
        </p:nvSpPr>
        <p:spPr>
          <a:xfrm>
            <a:off x="0" y="0"/>
            <a:ext cx="9753600" cy="703006"/>
          </a:xfrm>
          <a:prstGeom prst="rect">
            <a:avLst/>
          </a:prstGeom>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b="1" dirty="0">
                <a:solidFill>
                  <a:schemeClr val="accent2"/>
                </a:solidFill>
              </a:rPr>
              <a:t>The Pedagogical Role of Game Elements</a:t>
            </a:r>
            <a:endParaRPr lang="it-IT" dirty="0"/>
          </a:p>
        </p:txBody>
      </p:sp>
    </p:spTree>
    <p:extLst>
      <p:ext uri="{BB962C8B-B14F-4D97-AF65-F5344CB8AC3E}">
        <p14:creationId xmlns:p14="http://schemas.microsoft.com/office/powerpoint/2010/main" val="79688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928BB61E-DC1F-46DC-A2E5-EC1DDBDF2150}"/>
              </a:ext>
            </a:extLst>
          </p:cNvPr>
          <p:cNvSpPr>
            <a:spLocks noGrp="1"/>
          </p:cNvSpPr>
          <p:nvPr>
            <p:ph type="ftr" sz="quarter" idx="11"/>
          </p:nvPr>
        </p:nvSpPr>
        <p:spPr/>
        <p:txBody>
          <a:bodyPr/>
          <a:lstStyle/>
          <a:p>
            <a:r>
              <a:rPr lang="ro-RO" i="1"/>
              <a:t>Blockchain for Entrepreneurs - a non-traditional Industry 4.0 curriculum for Higher Education - </a:t>
            </a:r>
            <a:r>
              <a:rPr lang="ro-RO"/>
              <a:t>2018-1-RO01-KA203-049510</a:t>
            </a:r>
            <a:endParaRPr lang="en-US" dirty="0"/>
          </a:p>
        </p:txBody>
      </p:sp>
      <p:sp>
        <p:nvSpPr>
          <p:cNvPr id="5" name="Google Shape;262;p25">
            <a:extLst>
              <a:ext uri="{FF2B5EF4-FFF2-40B4-BE49-F238E27FC236}">
                <a16:creationId xmlns:a16="http://schemas.microsoft.com/office/drawing/2014/main" id="{7BA8C8BB-AAF4-4D91-9CF5-CEEBC86CA0D7}"/>
              </a:ext>
            </a:extLst>
          </p:cNvPr>
          <p:cNvSpPr/>
          <p:nvPr/>
        </p:nvSpPr>
        <p:spPr>
          <a:xfrm>
            <a:off x="2316665" y="5019723"/>
            <a:ext cx="8371322" cy="7694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200" b="1" dirty="0">
                <a:effectLst>
                  <a:outerShdw blurRad="38100" dist="38100" dir="2700000" algn="tl">
                    <a:srgbClr val="000000">
                      <a:alpha val="43137"/>
                    </a:srgbClr>
                  </a:outerShdw>
                </a:effectLst>
                <a:sym typeface="Calibri"/>
              </a:rPr>
              <a:t>Instant feedback: </a:t>
            </a:r>
            <a:r>
              <a:rPr lang="en-US" sz="2200" dirty="0">
                <a:sym typeface="Calibri"/>
              </a:rPr>
              <a:t>this aids the learners’ progress and provides them with a clear view on where they stand</a:t>
            </a:r>
            <a:endParaRPr sz="2200" dirty="0">
              <a:sym typeface="Calibri"/>
            </a:endParaRPr>
          </a:p>
        </p:txBody>
      </p:sp>
      <p:sp>
        <p:nvSpPr>
          <p:cNvPr id="6" name="Google Shape;263;p25">
            <a:extLst>
              <a:ext uri="{FF2B5EF4-FFF2-40B4-BE49-F238E27FC236}">
                <a16:creationId xmlns:a16="http://schemas.microsoft.com/office/drawing/2014/main" id="{E4B287AE-1F5D-41F6-A947-DCA7CE39628C}"/>
              </a:ext>
            </a:extLst>
          </p:cNvPr>
          <p:cNvSpPr/>
          <p:nvPr/>
        </p:nvSpPr>
        <p:spPr>
          <a:xfrm>
            <a:off x="2288531" y="4285009"/>
            <a:ext cx="7455076" cy="430847"/>
          </a:xfrm>
          <a:prstGeom prst="rect">
            <a:avLst/>
          </a:prstGeom>
          <a:noFill/>
          <a:ln>
            <a:noFill/>
          </a:ln>
        </p:spPr>
        <p:txBody>
          <a:bodyPr spcFirstLastPara="1" wrap="square" lIns="91425" tIns="45700" rIns="91425" bIns="45700" anchor="t" anchorCtr="0">
            <a:spAutoFit/>
          </a:bodyPr>
          <a:lstStyle/>
          <a:p>
            <a:r>
              <a:rPr lang="en-US" sz="2200" b="1" dirty="0">
                <a:effectLst>
                  <a:outerShdw blurRad="38100" dist="38100" dir="2700000" algn="tl">
                    <a:srgbClr val="000000">
                      <a:alpha val="43137"/>
                    </a:srgbClr>
                  </a:outerShdw>
                </a:effectLst>
                <a:sym typeface="Calibri"/>
              </a:rPr>
              <a:t>Challenges: </a:t>
            </a:r>
            <a:r>
              <a:rPr lang="en-US" sz="2200" dirty="0">
                <a:sym typeface="Calibri"/>
              </a:rPr>
              <a:t>these map to the learning goals</a:t>
            </a:r>
            <a:endParaRPr sz="2200" dirty="0">
              <a:sym typeface="Calibri"/>
            </a:endParaRPr>
          </a:p>
        </p:txBody>
      </p:sp>
      <p:sp>
        <p:nvSpPr>
          <p:cNvPr id="7" name="Google Shape;265;p25">
            <a:extLst>
              <a:ext uri="{FF2B5EF4-FFF2-40B4-BE49-F238E27FC236}">
                <a16:creationId xmlns:a16="http://schemas.microsoft.com/office/drawing/2014/main" id="{F74255B1-1B4B-4B94-AA36-292CF27659FD}"/>
              </a:ext>
            </a:extLst>
          </p:cNvPr>
          <p:cNvSpPr/>
          <p:nvPr/>
        </p:nvSpPr>
        <p:spPr>
          <a:xfrm>
            <a:off x="2358870" y="1534248"/>
            <a:ext cx="8419057" cy="7694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200" b="1" dirty="0">
                <a:effectLst>
                  <a:outerShdw blurRad="38100" dist="38100" dir="2700000" algn="tl">
                    <a:srgbClr val="000000">
                      <a:alpha val="43137"/>
                    </a:srgbClr>
                  </a:outerShdw>
                </a:effectLst>
                <a:sym typeface="Calibri"/>
              </a:rPr>
              <a:t>A master story: </a:t>
            </a:r>
            <a:r>
              <a:rPr lang="en-US" sz="2200" dirty="0">
                <a:sym typeface="Calibri"/>
              </a:rPr>
              <a:t>this maps to the objective of the learning journey, and the narrative makes it real and relatable to the learners</a:t>
            </a:r>
            <a:endParaRPr sz="2200" dirty="0">
              <a:sym typeface="Calibri"/>
            </a:endParaRPr>
          </a:p>
        </p:txBody>
      </p:sp>
      <p:pic>
        <p:nvPicPr>
          <p:cNvPr id="8" name="Google Shape;267;p25">
            <a:extLst>
              <a:ext uri="{FF2B5EF4-FFF2-40B4-BE49-F238E27FC236}">
                <a16:creationId xmlns:a16="http://schemas.microsoft.com/office/drawing/2014/main" id="{83AC38F3-10EB-4E2B-A1CB-362CA69C7075}"/>
              </a:ext>
            </a:extLst>
          </p:cNvPr>
          <p:cNvPicPr preferRelativeResize="0"/>
          <p:nvPr/>
        </p:nvPicPr>
        <p:blipFill rotWithShape="1">
          <a:blip r:embed="rId3" cstate="print">
            <a:alphaModFix/>
          </a:blip>
          <a:srcRect/>
          <a:stretch/>
        </p:blipFill>
        <p:spPr>
          <a:xfrm>
            <a:off x="1480005" y="1355725"/>
            <a:ext cx="634545" cy="831118"/>
          </a:xfrm>
          <a:prstGeom prst="rect">
            <a:avLst/>
          </a:prstGeom>
          <a:noFill/>
          <a:ln>
            <a:noFill/>
          </a:ln>
        </p:spPr>
      </p:pic>
      <p:pic>
        <p:nvPicPr>
          <p:cNvPr id="9" name="Google Shape;268;p25">
            <a:extLst>
              <a:ext uri="{FF2B5EF4-FFF2-40B4-BE49-F238E27FC236}">
                <a16:creationId xmlns:a16="http://schemas.microsoft.com/office/drawing/2014/main" id="{1713501E-C408-4430-A35C-F91CB1994FBC}"/>
              </a:ext>
            </a:extLst>
          </p:cNvPr>
          <p:cNvPicPr preferRelativeResize="0"/>
          <p:nvPr/>
        </p:nvPicPr>
        <p:blipFill rotWithShape="1">
          <a:blip r:embed="rId4" cstate="print">
            <a:alphaModFix/>
          </a:blip>
          <a:srcRect/>
          <a:stretch/>
        </p:blipFill>
        <p:spPr>
          <a:xfrm>
            <a:off x="1518357" y="4043281"/>
            <a:ext cx="539043" cy="731382"/>
          </a:xfrm>
          <a:prstGeom prst="rect">
            <a:avLst/>
          </a:prstGeom>
          <a:noFill/>
          <a:ln>
            <a:noFill/>
          </a:ln>
        </p:spPr>
      </p:pic>
      <p:pic>
        <p:nvPicPr>
          <p:cNvPr id="10" name="Google Shape;269;p25">
            <a:extLst>
              <a:ext uri="{FF2B5EF4-FFF2-40B4-BE49-F238E27FC236}">
                <a16:creationId xmlns:a16="http://schemas.microsoft.com/office/drawing/2014/main" id="{A9FC51C0-FCB8-48A6-9079-866466762C8D}"/>
              </a:ext>
            </a:extLst>
          </p:cNvPr>
          <p:cNvPicPr preferRelativeResize="0"/>
          <p:nvPr/>
        </p:nvPicPr>
        <p:blipFill rotWithShape="1">
          <a:blip r:embed="rId5" cstate="print">
            <a:alphaModFix/>
          </a:blip>
          <a:srcRect/>
          <a:stretch/>
        </p:blipFill>
        <p:spPr>
          <a:xfrm>
            <a:off x="1611824" y="2356520"/>
            <a:ext cx="559875" cy="699054"/>
          </a:xfrm>
          <a:prstGeom prst="rect">
            <a:avLst/>
          </a:prstGeom>
          <a:noFill/>
          <a:ln>
            <a:noFill/>
          </a:ln>
        </p:spPr>
      </p:pic>
      <p:pic>
        <p:nvPicPr>
          <p:cNvPr id="11" name="Google Shape;270;p25" descr="Collaboration - Free education icons">
            <a:extLst>
              <a:ext uri="{FF2B5EF4-FFF2-40B4-BE49-F238E27FC236}">
                <a16:creationId xmlns:a16="http://schemas.microsoft.com/office/drawing/2014/main" id="{87CC9F5C-59C9-4032-9399-CD79560222DF}"/>
              </a:ext>
            </a:extLst>
          </p:cNvPr>
          <p:cNvPicPr preferRelativeResize="0"/>
          <p:nvPr/>
        </p:nvPicPr>
        <p:blipFill rotWithShape="1">
          <a:blip r:embed="rId6" cstate="print">
            <a:alphaModFix/>
          </a:blip>
          <a:srcRect/>
          <a:stretch/>
        </p:blipFill>
        <p:spPr>
          <a:xfrm rot="21266864">
            <a:off x="1426222" y="3268253"/>
            <a:ext cx="639258" cy="621971"/>
          </a:xfrm>
          <a:prstGeom prst="rect">
            <a:avLst/>
          </a:prstGeom>
          <a:noFill/>
          <a:ln>
            <a:noFill/>
          </a:ln>
        </p:spPr>
      </p:pic>
      <p:pic>
        <p:nvPicPr>
          <p:cNvPr id="12" name="Google Shape;271;p25">
            <a:extLst>
              <a:ext uri="{FF2B5EF4-FFF2-40B4-BE49-F238E27FC236}">
                <a16:creationId xmlns:a16="http://schemas.microsoft.com/office/drawing/2014/main" id="{635ABE15-FA63-41FF-9181-C0F78CDE8F85}"/>
              </a:ext>
            </a:extLst>
          </p:cNvPr>
          <p:cNvPicPr preferRelativeResize="0"/>
          <p:nvPr/>
        </p:nvPicPr>
        <p:blipFill rotWithShape="1">
          <a:blip r:embed="rId7" cstate="print">
            <a:alphaModFix/>
          </a:blip>
          <a:srcRect/>
          <a:stretch/>
        </p:blipFill>
        <p:spPr>
          <a:xfrm>
            <a:off x="1545240" y="5003611"/>
            <a:ext cx="555798" cy="581326"/>
          </a:xfrm>
          <a:prstGeom prst="rect">
            <a:avLst/>
          </a:prstGeom>
          <a:noFill/>
          <a:ln>
            <a:noFill/>
          </a:ln>
        </p:spPr>
      </p:pic>
      <p:sp>
        <p:nvSpPr>
          <p:cNvPr id="13" name="Google Shape;264;p25">
            <a:extLst>
              <a:ext uri="{FF2B5EF4-FFF2-40B4-BE49-F238E27FC236}">
                <a16:creationId xmlns:a16="http://schemas.microsoft.com/office/drawing/2014/main" id="{37B81786-D1C2-4852-947B-1D14B4BFF2D0}"/>
              </a:ext>
            </a:extLst>
          </p:cNvPr>
          <p:cNvSpPr/>
          <p:nvPr/>
        </p:nvSpPr>
        <p:spPr>
          <a:xfrm>
            <a:off x="2302599" y="2482531"/>
            <a:ext cx="8370398" cy="7694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200" b="1" dirty="0">
                <a:effectLst>
                  <a:outerShdw blurRad="38100" dist="38100" dir="2700000" algn="tl">
                    <a:srgbClr val="000000">
                      <a:alpha val="43137"/>
                    </a:srgbClr>
                  </a:outerShdw>
                </a:effectLst>
                <a:sym typeface="Calibri"/>
              </a:rPr>
              <a:t>Levels: </a:t>
            </a:r>
            <a:r>
              <a:rPr lang="en-US" sz="2200" dirty="0">
                <a:sym typeface="Calibri"/>
              </a:rPr>
              <a:t>these form the learning path and map to various proficiency levels </a:t>
            </a:r>
            <a:endParaRPr sz="2200" dirty="0">
              <a:sym typeface="Calibri"/>
            </a:endParaRPr>
          </a:p>
        </p:txBody>
      </p:sp>
      <p:sp>
        <p:nvSpPr>
          <p:cNvPr id="14" name="Google Shape;266;p25">
            <a:extLst>
              <a:ext uri="{FF2B5EF4-FFF2-40B4-BE49-F238E27FC236}">
                <a16:creationId xmlns:a16="http://schemas.microsoft.com/office/drawing/2014/main" id="{5A67094A-FC16-4B42-92E8-1013E158F926}"/>
              </a:ext>
            </a:extLst>
          </p:cNvPr>
          <p:cNvSpPr/>
          <p:nvPr/>
        </p:nvSpPr>
        <p:spPr>
          <a:xfrm>
            <a:off x="2288531" y="3184593"/>
            <a:ext cx="8384466" cy="11079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200" b="1" dirty="0">
                <a:effectLst>
                  <a:outerShdw blurRad="38100" dist="38100" dir="2700000" algn="tl">
                    <a:srgbClr val="000000">
                      <a:alpha val="43137"/>
                    </a:srgbClr>
                  </a:outerShdw>
                </a:effectLst>
                <a:sym typeface="Calibri"/>
              </a:rPr>
              <a:t>Collaboration tasks: </a:t>
            </a:r>
            <a:r>
              <a:rPr lang="en-US" sz="2200" dirty="0">
                <a:sym typeface="Calibri"/>
              </a:rPr>
              <a:t>these elements can be used when you have team-based approach in Gamification to facilitate collaboration within a team</a:t>
            </a:r>
            <a:endParaRPr sz="2200" dirty="0">
              <a:sym typeface="Arial"/>
            </a:endParaRPr>
          </a:p>
        </p:txBody>
      </p:sp>
      <p:sp>
        <p:nvSpPr>
          <p:cNvPr id="16" name="Titolo 1">
            <a:extLst>
              <a:ext uri="{FF2B5EF4-FFF2-40B4-BE49-F238E27FC236}">
                <a16:creationId xmlns:a16="http://schemas.microsoft.com/office/drawing/2014/main" id="{CA97F4E9-1034-479D-BB28-41214475D07E}"/>
              </a:ext>
            </a:extLst>
          </p:cNvPr>
          <p:cNvSpPr txBox="1">
            <a:spLocks/>
          </p:cNvSpPr>
          <p:nvPr/>
        </p:nvSpPr>
        <p:spPr>
          <a:xfrm>
            <a:off x="0" y="736"/>
            <a:ext cx="9753600" cy="703006"/>
          </a:xfrm>
          <a:prstGeom prst="rect">
            <a:avLst/>
          </a:prstGeom>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b="1" dirty="0">
                <a:solidFill>
                  <a:schemeClr val="accent2"/>
                </a:solidFill>
              </a:rPr>
              <a:t>The Pedagogical Role of Game Elements</a:t>
            </a:r>
            <a:endParaRPr lang="it-IT" dirty="0"/>
          </a:p>
        </p:txBody>
      </p:sp>
    </p:spTree>
    <p:extLst>
      <p:ext uri="{BB962C8B-B14F-4D97-AF65-F5344CB8AC3E}">
        <p14:creationId xmlns:p14="http://schemas.microsoft.com/office/powerpoint/2010/main" val="373853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E2D9476-9295-402F-87C5-0926D98DD397}"/>
              </a:ext>
            </a:extLst>
          </p:cNvPr>
          <p:cNvSpPr>
            <a:spLocks noGrp="1"/>
          </p:cNvSpPr>
          <p:nvPr>
            <p:ph idx="1"/>
          </p:nvPr>
        </p:nvSpPr>
        <p:spPr>
          <a:xfrm>
            <a:off x="621175" y="1364174"/>
            <a:ext cx="10350038" cy="1200329"/>
          </a:xfrm>
        </p:spPr>
        <p:txBody>
          <a:bodyPr>
            <a:normAutofit/>
          </a:bodyPr>
          <a:lstStyle/>
          <a:p>
            <a:pPr marL="0" indent="0">
              <a:buNone/>
            </a:pPr>
            <a:r>
              <a:rPr lang="en-US" dirty="0"/>
              <a:t>Why Gamification is important to Blockchain?</a:t>
            </a:r>
          </a:p>
          <a:p>
            <a:r>
              <a:rPr lang="en-US" dirty="0"/>
              <a:t>Increase attractiveness and participation</a:t>
            </a:r>
          </a:p>
        </p:txBody>
      </p:sp>
      <p:sp>
        <p:nvSpPr>
          <p:cNvPr id="4" name="Segnaposto piè di pagina 3">
            <a:extLst>
              <a:ext uri="{FF2B5EF4-FFF2-40B4-BE49-F238E27FC236}">
                <a16:creationId xmlns:a16="http://schemas.microsoft.com/office/drawing/2014/main" id="{C8FF3D83-294E-498D-993A-CE01EDE36F21}"/>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sp>
        <p:nvSpPr>
          <p:cNvPr id="5" name="Titolo 1">
            <a:extLst>
              <a:ext uri="{FF2B5EF4-FFF2-40B4-BE49-F238E27FC236}">
                <a16:creationId xmlns:a16="http://schemas.microsoft.com/office/drawing/2014/main" id="{B4652FD2-283A-44CC-A59C-39515C1BA6F4}"/>
              </a:ext>
            </a:extLst>
          </p:cNvPr>
          <p:cNvSpPr txBox="1">
            <a:spLocks/>
          </p:cNvSpPr>
          <p:nvPr/>
        </p:nvSpPr>
        <p:spPr>
          <a:xfrm>
            <a:off x="0" y="0"/>
            <a:ext cx="9753600" cy="703006"/>
          </a:xfrm>
          <a:prstGeom prst="rect">
            <a:avLst/>
          </a:prstGeom>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b="1" dirty="0">
                <a:solidFill>
                  <a:schemeClr val="accent2"/>
                </a:solidFill>
              </a:rPr>
              <a:t>Gamification &amp; Blockchain 4 Education</a:t>
            </a:r>
            <a:endParaRPr lang="it-IT" dirty="0"/>
          </a:p>
        </p:txBody>
      </p:sp>
      <p:sp>
        <p:nvSpPr>
          <p:cNvPr id="2" name="Rettangolo 1">
            <a:extLst>
              <a:ext uri="{FF2B5EF4-FFF2-40B4-BE49-F238E27FC236}">
                <a16:creationId xmlns:a16="http://schemas.microsoft.com/office/drawing/2014/main" id="{C4211898-E6F3-4E2B-8640-3734515895E7}"/>
              </a:ext>
            </a:extLst>
          </p:cNvPr>
          <p:cNvSpPr/>
          <p:nvPr/>
        </p:nvSpPr>
        <p:spPr>
          <a:xfrm>
            <a:off x="1649309" y="2740554"/>
            <a:ext cx="8904956" cy="1384995"/>
          </a:xfrm>
          <a:prstGeom prst="rect">
            <a:avLst/>
          </a:prstGeom>
        </p:spPr>
        <p:txBody>
          <a:bodyPr wrap="square">
            <a:spAutoFit/>
          </a:bodyPr>
          <a:lstStyle/>
          <a:p>
            <a:pPr algn="just"/>
            <a:r>
              <a:rPr lang="en-US" sz="2800" b="1" i="1" dirty="0"/>
              <a:t>"Distributed ledger technology is not the most user friendly or easy to grasp. </a:t>
            </a:r>
            <a:r>
              <a:rPr lang="en-US" sz="2800" b="1" i="1" dirty="0" err="1"/>
              <a:t>Blockchain</a:t>
            </a:r>
            <a:r>
              <a:rPr lang="en-US" sz="2800" b="1" i="1" dirty="0"/>
              <a:t> </a:t>
            </a:r>
            <a:r>
              <a:rPr lang="en-US" sz="2800" b="1" i="1" dirty="0" err="1"/>
              <a:t>gamification</a:t>
            </a:r>
            <a:r>
              <a:rPr lang="en-US" sz="2800" b="1" i="1" dirty="0"/>
              <a:t> is one way to bridge this user gap."</a:t>
            </a:r>
          </a:p>
        </p:txBody>
      </p:sp>
      <p:sp>
        <p:nvSpPr>
          <p:cNvPr id="6" name="Rettangolo 5">
            <a:extLst>
              <a:ext uri="{FF2B5EF4-FFF2-40B4-BE49-F238E27FC236}">
                <a16:creationId xmlns:a16="http://schemas.microsoft.com/office/drawing/2014/main" id="{BEB2F872-D13B-43C3-9BDA-1A3FD4CF693F}"/>
              </a:ext>
            </a:extLst>
          </p:cNvPr>
          <p:cNvSpPr/>
          <p:nvPr/>
        </p:nvSpPr>
        <p:spPr>
          <a:xfrm>
            <a:off x="621175" y="4173675"/>
            <a:ext cx="11025393" cy="1815882"/>
          </a:xfrm>
          <a:prstGeom prst="rect">
            <a:avLst/>
          </a:prstGeom>
        </p:spPr>
        <p:txBody>
          <a:bodyPr wrap="square">
            <a:spAutoFit/>
          </a:bodyPr>
          <a:lstStyle/>
          <a:p>
            <a:pPr algn="just"/>
            <a:r>
              <a:rPr lang="en-US" sz="2800" dirty="0"/>
              <a:t>Marketing departments are now using gamification in their marketing activities to reduce customer churn.</a:t>
            </a:r>
          </a:p>
          <a:p>
            <a:pPr algn="just"/>
            <a:r>
              <a:rPr lang="en-US" sz="2800" b="1" dirty="0"/>
              <a:t>Starbucks</a:t>
            </a:r>
            <a:r>
              <a:rPr lang="en-US" sz="2800" dirty="0"/>
              <a:t>, for instance, has introduced a loyalty program that enables customers to receive better rewards the more they spend.</a:t>
            </a:r>
            <a:endParaRPr lang="it-IT" sz="2800" dirty="0"/>
          </a:p>
        </p:txBody>
      </p:sp>
    </p:spTree>
    <p:extLst>
      <p:ext uri="{BB962C8B-B14F-4D97-AF65-F5344CB8AC3E}">
        <p14:creationId xmlns:p14="http://schemas.microsoft.com/office/powerpoint/2010/main" val="284161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E2D9476-9295-402F-87C5-0926D98DD397}"/>
              </a:ext>
            </a:extLst>
          </p:cNvPr>
          <p:cNvSpPr>
            <a:spLocks noGrp="1"/>
          </p:cNvSpPr>
          <p:nvPr>
            <p:ph idx="1"/>
          </p:nvPr>
        </p:nvSpPr>
        <p:spPr>
          <a:xfrm>
            <a:off x="621175" y="1364174"/>
            <a:ext cx="10350038" cy="4616574"/>
          </a:xfrm>
        </p:spPr>
        <p:txBody>
          <a:bodyPr>
            <a:normAutofit/>
          </a:bodyPr>
          <a:lstStyle/>
          <a:p>
            <a:pPr marL="0" indent="0">
              <a:buNone/>
            </a:pPr>
            <a:r>
              <a:rPr lang="en-US" dirty="0"/>
              <a:t>Why Blockchain is important to Education?</a:t>
            </a:r>
          </a:p>
          <a:p>
            <a:r>
              <a:rPr lang="en-US" dirty="0"/>
              <a:t>Create a security layer for:</a:t>
            </a:r>
          </a:p>
          <a:p>
            <a:pPr lvl="1"/>
            <a:r>
              <a:rPr lang="en-US" dirty="0"/>
              <a:t>Consistency of information stored on the platform</a:t>
            </a:r>
          </a:p>
          <a:p>
            <a:pPr lvl="1"/>
            <a:r>
              <a:rPr lang="en-US" dirty="0"/>
              <a:t>Protect private information during online cooperation</a:t>
            </a:r>
          </a:p>
        </p:txBody>
      </p:sp>
      <p:sp>
        <p:nvSpPr>
          <p:cNvPr id="4" name="Segnaposto piè di pagina 3">
            <a:extLst>
              <a:ext uri="{FF2B5EF4-FFF2-40B4-BE49-F238E27FC236}">
                <a16:creationId xmlns:a16="http://schemas.microsoft.com/office/drawing/2014/main" id="{C8FF3D83-294E-498D-993A-CE01EDE36F21}"/>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sp>
        <p:nvSpPr>
          <p:cNvPr id="5" name="Titolo 1">
            <a:extLst>
              <a:ext uri="{FF2B5EF4-FFF2-40B4-BE49-F238E27FC236}">
                <a16:creationId xmlns:a16="http://schemas.microsoft.com/office/drawing/2014/main" id="{B4652FD2-283A-44CC-A59C-39515C1BA6F4}"/>
              </a:ext>
            </a:extLst>
          </p:cNvPr>
          <p:cNvSpPr txBox="1">
            <a:spLocks/>
          </p:cNvSpPr>
          <p:nvPr/>
        </p:nvSpPr>
        <p:spPr>
          <a:xfrm>
            <a:off x="0" y="0"/>
            <a:ext cx="9753600" cy="703006"/>
          </a:xfrm>
          <a:prstGeom prst="rect">
            <a:avLst/>
          </a:prstGeom>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b="1" dirty="0">
                <a:solidFill>
                  <a:schemeClr val="accent2"/>
                </a:solidFill>
              </a:rPr>
              <a:t>Gamification &amp; Blockchain 4 Education</a:t>
            </a:r>
            <a:endParaRPr lang="it-IT" dirty="0"/>
          </a:p>
        </p:txBody>
      </p:sp>
      <p:pic>
        <p:nvPicPr>
          <p:cNvPr id="6" name="Immagine 5">
            <a:extLst>
              <a:ext uri="{FF2B5EF4-FFF2-40B4-BE49-F238E27FC236}">
                <a16:creationId xmlns:a16="http://schemas.microsoft.com/office/drawing/2014/main" id="{8F581259-FE90-4A8C-AA03-6DA146807B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128" y="3743603"/>
            <a:ext cx="2088014" cy="2015513"/>
          </a:xfrm>
          <a:prstGeom prst="rect">
            <a:avLst/>
          </a:prstGeom>
        </p:spPr>
      </p:pic>
      <p:pic>
        <p:nvPicPr>
          <p:cNvPr id="8" name="Immagine 7">
            <a:extLst>
              <a:ext uri="{FF2B5EF4-FFF2-40B4-BE49-F238E27FC236}">
                <a16:creationId xmlns:a16="http://schemas.microsoft.com/office/drawing/2014/main" id="{F82761DC-A8E2-4348-9B61-C6ED0F525C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1509" y="3771212"/>
            <a:ext cx="2088014" cy="1987904"/>
          </a:xfrm>
          <a:prstGeom prst="rect">
            <a:avLst/>
          </a:prstGeom>
        </p:spPr>
      </p:pic>
      <p:pic>
        <p:nvPicPr>
          <p:cNvPr id="10" name="Immagine 9">
            <a:extLst>
              <a:ext uri="{FF2B5EF4-FFF2-40B4-BE49-F238E27FC236}">
                <a16:creationId xmlns:a16="http://schemas.microsoft.com/office/drawing/2014/main" id="{A23B364D-0F9F-4535-A4B8-007182AE89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6818" y="3672461"/>
            <a:ext cx="2088015" cy="2088015"/>
          </a:xfrm>
          <a:prstGeom prst="rect">
            <a:avLst/>
          </a:prstGeom>
        </p:spPr>
      </p:pic>
      <p:sp>
        <p:nvSpPr>
          <p:cNvPr id="11" name="Freccia a destra 10">
            <a:extLst>
              <a:ext uri="{FF2B5EF4-FFF2-40B4-BE49-F238E27FC236}">
                <a16:creationId xmlns:a16="http://schemas.microsoft.com/office/drawing/2014/main" id="{161C3ADE-01A7-4D17-99A7-CFF1F6FFF717}"/>
              </a:ext>
            </a:extLst>
          </p:cNvPr>
          <p:cNvSpPr/>
          <p:nvPr/>
        </p:nvSpPr>
        <p:spPr>
          <a:xfrm>
            <a:off x="3660142" y="4765164"/>
            <a:ext cx="950953" cy="336225"/>
          </a:xfrm>
          <a:prstGeom prst="rightArrow">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2" name="Freccia a destra 11">
            <a:extLst>
              <a:ext uri="{FF2B5EF4-FFF2-40B4-BE49-F238E27FC236}">
                <a16:creationId xmlns:a16="http://schemas.microsoft.com/office/drawing/2014/main" id="{56EA8BD4-FEED-4816-9D04-98471FE30FF1}"/>
              </a:ext>
            </a:extLst>
          </p:cNvPr>
          <p:cNvSpPr/>
          <p:nvPr/>
        </p:nvSpPr>
        <p:spPr>
          <a:xfrm>
            <a:off x="6991231" y="4765164"/>
            <a:ext cx="950953" cy="336225"/>
          </a:xfrm>
          <a:prstGeom prst="rightArrow">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87988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2000" fill="hold"/>
                                        <p:tgtEl>
                                          <p:spTgt spid="6"/>
                                        </p:tgtEl>
                                        <p:attrNameLst>
                                          <p:attrName>ppt_w</p:attrName>
                                        </p:attrNameLst>
                                      </p:cBhvr>
                                      <p:tavLst>
                                        <p:tav tm="0">
                                          <p:val>
                                            <p:fltVal val="0"/>
                                          </p:val>
                                        </p:tav>
                                        <p:tav tm="100000">
                                          <p:val>
                                            <p:strVal val="#ppt_w"/>
                                          </p:val>
                                        </p:tav>
                                      </p:tavLst>
                                    </p:anim>
                                    <p:anim calcmode="lin" valueType="num">
                                      <p:cBhvr>
                                        <p:cTn id="36" dur="2000" fill="hold"/>
                                        <p:tgtEl>
                                          <p:spTgt spid="6"/>
                                        </p:tgtEl>
                                        <p:attrNameLst>
                                          <p:attrName>ppt_h</p:attrName>
                                        </p:attrNameLst>
                                      </p:cBhvr>
                                      <p:tavLst>
                                        <p:tav tm="0">
                                          <p:val>
                                            <p:fltVal val="0"/>
                                          </p:val>
                                        </p:tav>
                                        <p:tav tm="100000">
                                          <p:val>
                                            <p:strVal val="#ppt_h"/>
                                          </p:val>
                                        </p:tav>
                                      </p:tavLst>
                                    </p:anim>
                                    <p:anim calcmode="lin" valueType="num">
                                      <p:cBhvr>
                                        <p:cTn id="37" dur="2000" fill="hold"/>
                                        <p:tgtEl>
                                          <p:spTgt spid="6"/>
                                        </p:tgtEl>
                                        <p:attrNameLst>
                                          <p:attrName>style.rotation</p:attrName>
                                        </p:attrNameLst>
                                      </p:cBhvr>
                                      <p:tavLst>
                                        <p:tav tm="0">
                                          <p:val>
                                            <p:fltVal val="360"/>
                                          </p:val>
                                        </p:tav>
                                        <p:tav tm="100000">
                                          <p:val>
                                            <p:fltVal val="0"/>
                                          </p:val>
                                        </p:tav>
                                      </p:tavLst>
                                    </p:anim>
                                    <p:animEffect transition="in" filter="fade">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2000" fill="hold"/>
                                        <p:tgtEl>
                                          <p:spTgt spid="11"/>
                                        </p:tgtEl>
                                        <p:attrNameLst>
                                          <p:attrName>ppt_w</p:attrName>
                                        </p:attrNameLst>
                                      </p:cBhvr>
                                      <p:tavLst>
                                        <p:tav tm="0">
                                          <p:val>
                                            <p:fltVal val="0"/>
                                          </p:val>
                                        </p:tav>
                                        <p:tav tm="100000">
                                          <p:val>
                                            <p:strVal val="#ppt_w"/>
                                          </p:val>
                                        </p:tav>
                                      </p:tavLst>
                                    </p:anim>
                                    <p:anim calcmode="lin" valueType="num">
                                      <p:cBhvr>
                                        <p:cTn id="44" dur="2000" fill="hold"/>
                                        <p:tgtEl>
                                          <p:spTgt spid="11"/>
                                        </p:tgtEl>
                                        <p:attrNameLst>
                                          <p:attrName>ppt_h</p:attrName>
                                        </p:attrNameLst>
                                      </p:cBhvr>
                                      <p:tavLst>
                                        <p:tav tm="0">
                                          <p:val>
                                            <p:fltVal val="0"/>
                                          </p:val>
                                        </p:tav>
                                        <p:tav tm="100000">
                                          <p:val>
                                            <p:strVal val="#ppt_h"/>
                                          </p:val>
                                        </p:tav>
                                      </p:tavLst>
                                    </p:anim>
                                    <p:anim calcmode="lin" valueType="num">
                                      <p:cBhvr>
                                        <p:cTn id="45" dur="2000" fill="hold"/>
                                        <p:tgtEl>
                                          <p:spTgt spid="11"/>
                                        </p:tgtEl>
                                        <p:attrNameLst>
                                          <p:attrName>style.rotation</p:attrName>
                                        </p:attrNameLst>
                                      </p:cBhvr>
                                      <p:tavLst>
                                        <p:tav tm="0">
                                          <p:val>
                                            <p:fltVal val="360"/>
                                          </p:val>
                                        </p:tav>
                                        <p:tav tm="100000">
                                          <p:val>
                                            <p:fltVal val="0"/>
                                          </p:val>
                                        </p:tav>
                                      </p:tavLst>
                                    </p:anim>
                                    <p:animEffect transition="in" filter="fade">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2000" fill="hold"/>
                                        <p:tgtEl>
                                          <p:spTgt spid="10"/>
                                        </p:tgtEl>
                                        <p:attrNameLst>
                                          <p:attrName>ppt_w</p:attrName>
                                        </p:attrNameLst>
                                      </p:cBhvr>
                                      <p:tavLst>
                                        <p:tav tm="0">
                                          <p:val>
                                            <p:fltVal val="0"/>
                                          </p:val>
                                        </p:tav>
                                        <p:tav tm="100000">
                                          <p:val>
                                            <p:strVal val="#ppt_w"/>
                                          </p:val>
                                        </p:tav>
                                      </p:tavLst>
                                    </p:anim>
                                    <p:anim calcmode="lin" valueType="num">
                                      <p:cBhvr>
                                        <p:cTn id="52" dur="2000" fill="hold"/>
                                        <p:tgtEl>
                                          <p:spTgt spid="10"/>
                                        </p:tgtEl>
                                        <p:attrNameLst>
                                          <p:attrName>ppt_h</p:attrName>
                                        </p:attrNameLst>
                                      </p:cBhvr>
                                      <p:tavLst>
                                        <p:tav tm="0">
                                          <p:val>
                                            <p:fltVal val="0"/>
                                          </p:val>
                                        </p:tav>
                                        <p:tav tm="100000">
                                          <p:val>
                                            <p:strVal val="#ppt_h"/>
                                          </p:val>
                                        </p:tav>
                                      </p:tavLst>
                                    </p:anim>
                                    <p:anim calcmode="lin" valueType="num">
                                      <p:cBhvr>
                                        <p:cTn id="53" dur="2000" fill="hold"/>
                                        <p:tgtEl>
                                          <p:spTgt spid="10"/>
                                        </p:tgtEl>
                                        <p:attrNameLst>
                                          <p:attrName>style.rotation</p:attrName>
                                        </p:attrNameLst>
                                      </p:cBhvr>
                                      <p:tavLst>
                                        <p:tav tm="0">
                                          <p:val>
                                            <p:fltVal val="360"/>
                                          </p:val>
                                        </p:tav>
                                        <p:tav tm="100000">
                                          <p:val>
                                            <p:fltVal val="0"/>
                                          </p:val>
                                        </p:tav>
                                      </p:tavLst>
                                    </p:anim>
                                    <p:animEffect transition="in" filter="fade">
                                      <p:cBhvr>
                                        <p:cTn id="54" dur="2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2000" fill="hold"/>
                                        <p:tgtEl>
                                          <p:spTgt spid="12"/>
                                        </p:tgtEl>
                                        <p:attrNameLst>
                                          <p:attrName>ppt_w</p:attrName>
                                        </p:attrNameLst>
                                      </p:cBhvr>
                                      <p:tavLst>
                                        <p:tav tm="0">
                                          <p:val>
                                            <p:fltVal val="0"/>
                                          </p:val>
                                        </p:tav>
                                        <p:tav tm="100000">
                                          <p:val>
                                            <p:strVal val="#ppt_w"/>
                                          </p:val>
                                        </p:tav>
                                      </p:tavLst>
                                    </p:anim>
                                    <p:anim calcmode="lin" valueType="num">
                                      <p:cBhvr>
                                        <p:cTn id="60" dur="2000" fill="hold"/>
                                        <p:tgtEl>
                                          <p:spTgt spid="12"/>
                                        </p:tgtEl>
                                        <p:attrNameLst>
                                          <p:attrName>ppt_h</p:attrName>
                                        </p:attrNameLst>
                                      </p:cBhvr>
                                      <p:tavLst>
                                        <p:tav tm="0">
                                          <p:val>
                                            <p:fltVal val="0"/>
                                          </p:val>
                                        </p:tav>
                                        <p:tav tm="100000">
                                          <p:val>
                                            <p:strVal val="#ppt_h"/>
                                          </p:val>
                                        </p:tav>
                                      </p:tavLst>
                                    </p:anim>
                                    <p:anim calcmode="lin" valueType="num">
                                      <p:cBhvr>
                                        <p:cTn id="61" dur="2000" fill="hold"/>
                                        <p:tgtEl>
                                          <p:spTgt spid="12"/>
                                        </p:tgtEl>
                                        <p:attrNameLst>
                                          <p:attrName>style.rotation</p:attrName>
                                        </p:attrNameLst>
                                      </p:cBhvr>
                                      <p:tavLst>
                                        <p:tav tm="0">
                                          <p:val>
                                            <p:fltVal val="360"/>
                                          </p:val>
                                        </p:tav>
                                        <p:tav tm="100000">
                                          <p:val>
                                            <p:fltVal val="0"/>
                                          </p:val>
                                        </p:tav>
                                      </p:tavLst>
                                    </p:anim>
                                    <p:animEffect transition="in" filter="fade">
                                      <p:cBhvr>
                                        <p:cTn id="62" dur="2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2000" fill="hold"/>
                                        <p:tgtEl>
                                          <p:spTgt spid="8"/>
                                        </p:tgtEl>
                                        <p:attrNameLst>
                                          <p:attrName>ppt_w</p:attrName>
                                        </p:attrNameLst>
                                      </p:cBhvr>
                                      <p:tavLst>
                                        <p:tav tm="0">
                                          <p:val>
                                            <p:fltVal val="0"/>
                                          </p:val>
                                        </p:tav>
                                        <p:tav tm="100000">
                                          <p:val>
                                            <p:strVal val="#ppt_w"/>
                                          </p:val>
                                        </p:tav>
                                      </p:tavLst>
                                    </p:anim>
                                    <p:anim calcmode="lin" valueType="num">
                                      <p:cBhvr>
                                        <p:cTn id="68" dur="2000" fill="hold"/>
                                        <p:tgtEl>
                                          <p:spTgt spid="8"/>
                                        </p:tgtEl>
                                        <p:attrNameLst>
                                          <p:attrName>ppt_h</p:attrName>
                                        </p:attrNameLst>
                                      </p:cBhvr>
                                      <p:tavLst>
                                        <p:tav tm="0">
                                          <p:val>
                                            <p:fltVal val="0"/>
                                          </p:val>
                                        </p:tav>
                                        <p:tav tm="100000">
                                          <p:val>
                                            <p:strVal val="#ppt_h"/>
                                          </p:val>
                                        </p:tav>
                                      </p:tavLst>
                                    </p:anim>
                                    <p:anim calcmode="lin" valueType="num">
                                      <p:cBhvr>
                                        <p:cTn id="69" dur="2000" fill="hold"/>
                                        <p:tgtEl>
                                          <p:spTgt spid="8"/>
                                        </p:tgtEl>
                                        <p:attrNameLst>
                                          <p:attrName>style.rotation</p:attrName>
                                        </p:attrNameLst>
                                      </p:cBhvr>
                                      <p:tavLst>
                                        <p:tav tm="0">
                                          <p:val>
                                            <p:fltVal val="360"/>
                                          </p:val>
                                        </p:tav>
                                        <p:tav tm="100000">
                                          <p:val>
                                            <p:fltVal val="0"/>
                                          </p:val>
                                        </p:tav>
                                      </p:tavLst>
                                    </p:anim>
                                    <p:animEffect transition="in" filter="fade">
                                      <p:cBhvr>
                                        <p:cTn id="7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E2D9476-9295-402F-87C5-0926D98DD397}"/>
              </a:ext>
            </a:extLst>
          </p:cNvPr>
          <p:cNvSpPr>
            <a:spLocks noGrp="1"/>
          </p:cNvSpPr>
          <p:nvPr>
            <p:ph idx="1"/>
          </p:nvPr>
        </p:nvSpPr>
        <p:spPr>
          <a:xfrm>
            <a:off x="621175" y="1364174"/>
            <a:ext cx="10350038" cy="2064826"/>
          </a:xfrm>
        </p:spPr>
        <p:txBody>
          <a:bodyPr>
            <a:normAutofit/>
          </a:bodyPr>
          <a:lstStyle/>
          <a:p>
            <a:pPr marL="0" indent="0">
              <a:buNone/>
            </a:pPr>
            <a:r>
              <a:rPr lang="en-US" dirty="0"/>
              <a:t>What can Blockchain do for Education?</a:t>
            </a:r>
          </a:p>
          <a:p>
            <a:r>
              <a:rPr lang="en-US" dirty="0"/>
              <a:t>Create a standard for give user credits, certificates, profiling</a:t>
            </a:r>
          </a:p>
          <a:p>
            <a:r>
              <a:rPr lang="en-US" dirty="0"/>
              <a:t>Ensure the validity of transaction during learning process</a:t>
            </a:r>
          </a:p>
          <a:p>
            <a:endParaRPr lang="en-US" dirty="0"/>
          </a:p>
          <a:p>
            <a:endParaRPr lang="it-IT" dirty="0"/>
          </a:p>
        </p:txBody>
      </p:sp>
      <p:sp>
        <p:nvSpPr>
          <p:cNvPr id="4" name="Segnaposto piè di pagina 3">
            <a:extLst>
              <a:ext uri="{FF2B5EF4-FFF2-40B4-BE49-F238E27FC236}">
                <a16:creationId xmlns:a16="http://schemas.microsoft.com/office/drawing/2014/main" id="{C8FF3D83-294E-498D-993A-CE01EDE36F21}"/>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sp>
        <p:nvSpPr>
          <p:cNvPr id="5" name="Titolo 1">
            <a:extLst>
              <a:ext uri="{FF2B5EF4-FFF2-40B4-BE49-F238E27FC236}">
                <a16:creationId xmlns:a16="http://schemas.microsoft.com/office/drawing/2014/main" id="{B4652FD2-283A-44CC-A59C-39515C1BA6F4}"/>
              </a:ext>
            </a:extLst>
          </p:cNvPr>
          <p:cNvSpPr txBox="1">
            <a:spLocks/>
          </p:cNvSpPr>
          <p:nvPr/>
        </p:nvSpPr>
        <p:spPr>
          <a:xfrm>
            <a:off x="0" y="0"/>
            <a:ext cx="9753600" cy="703006"/>
          </a:xfrm>
          <a:prstGeom prst="rect">
            <a:avLst/>
          </a:prstGeom>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b="1" dirty="0">
                <a:solidFill>
                  <a:schemeClr val="accent2"/>
                </a:solidFill>
              </a:rPr>
              <a:t>Gamification &amp; Blockchain 4 Education</a:t>
            </a:r>
            <a:endParaRPr lang="it-IT" dirty="0"/>
          </a:p>
        </p:txBody>
      </p:sp>
      <p:pic>
        <p:nvPicPr>
          <p:cNvPr id="6" name="Immagine 5">
            <a:extLst>
              <a:ext uri="{FF2B5EF4-FFF2-40B4-BE49-F238E27FC236}">
                <a16:creationId xmlns:a16="http://schemas.microsoft.com/office/drawing/2014/main" id="{D1346CE1-8E85-47C4-96E6-86D83E20A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514" y="3659233"/>
            <a:ext cx="2256002" cy="2358548"/>
          </a:xfrm>
          <a:prstGeom prst="rect">
            <a:avLst/>
          </a:prstGeom>
        </p:spPr>
      </p:pic>
      <p:pic>
        <p:nvPicPr>
          <p:cNvPr id="7" name="Immagine 6">
            <a:extLst>
              <a:ext uri="{FF2B5EF4-FFF2-40B4-BE49-F238E27FC236}">
                <a16:creationId xmlns:a16="http://schemas.microsoft.com/office/drawing/2014/main" id="{2E9B15DD-20F0-4122-AB1F-10D1FDF057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818" y="3672461"/>
            <a:ext cx="2088015" cy="2088015"/>
          </a:xfrm>
          <a:prstGeom prst="rect">
            <a:avLst/>
          </a:prstGeom>
        </p:spPr>
      </p:pic>
      <p:sp>
        <p:nvSpPr>
          <p:cNvPr id="8" name="Freccia a destra 7">
            <a:extLst>
              <a:ext uri="{FF2B5EF4-FFF2-40B4-BE49-F238E27FC236}">
                <a16:creationId xmlns:a16="http://schemas.microsoft.com/office/drawing/2014/main" id="{588ED401-75BD-453A-8588-FE8A773CE5B7}"/>
              </a:ext>
            </a:extLst>
          </p:cNvPr>
          <p:cNvSpPr/>
          <p:nvPr/>
        </p:nvSpPr>
        <p:spPr>
          <a:xfrm>
            <a:off x="3660142" y="4765164"/>
            <a:ext cx="950953" cy="336225"/>
          </a:xfrm>
          <a:prstGeom prst="rightArrow">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9" name="Freccia a destra 8">
            <a:extLst>
              <a:ext uri="{FF2B5EF4-FFF2-40B4-BE49-F238E27FC236}">
                <a16:creationId xmlns:a16="http://schemas.microsoft.com/office/drawing/2014/main" id="{0F57A80E-8C44-4265-AEF1-B6052852A5C7}"/>
              </a:ext>
            </a:extLst>
          </p:cNvPr>
          <p:cNvSpPr/>
          <p:nvPr/>
        </p:nvSpPr>
        <p:spPr>
          <a:xfrm>
            <a:off x="6991231" y="4765164"/>
            <a:ext cx="950953" cy="336225"/>
          </a:xfrm>
          <a:prstGeom prst="rightArrow">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pic>
        <p:nvPicPr>
          <p:cNvPr id="11" name="Immagine 10">
            <a:extLst>
              <a:ext uri="{FF2B5EF4-FFF2-40B4-BE49-F238E27FC236}">
                <a16:creationId xmlns:a16="http://schemas.microsoft.com/office/drawing/2014/main" id="{B0BAF307-CC9F-47F0-B66C-989504D54E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6948" y="3238587"/>
            <a:ext cx="1803774" cy="1910576"/>
          </a:xfrm>
          <a:prstGeom prst="rect">
            <a:avLst/>
          </a:prstGeom>
        </p:spPr>
      </p:pic>
      <p:pic>
        <p:nvPicPr>
          <p:cNvPr id="13" name="Immagine 12">
            <a:extLst>
              <a:ext uri="{FF2B5EF4-FFF2-40B4-BE49-F238E27FC236}">
                <a16:creationId xmlns:a16="http://schemas.microsoft.com/office/drawing/2014/main" id="{8362930B-3A8E-46FD-AB7E-B23BF4663F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8062" y="4249199"/>
            <a:ext cx="1763151" cy="1704379"/>
          </a:xfrm>
          <a:prstGeom prst="rect">
            <a:avLst/>
          </a:prstGeom>
        </p:spPr>
      </p:pic>
    </p:spTree>
    <p:extLst>
      <p:ext uri="{BB962C8B-B14F-4D97-AF65-F5344CB8AC3E}">
        <p14:creationId xmlns:p14="http://schemas.microsoft.com/office/powerpoint/2010/main" val="352823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2000" fill="hold"/>
                                        <p:tgtEl>
                                          <p:spTgt spid="6"/>
                                        </p:tgtEl>
                                        <p:attrNameLst>
                                          <p:attrName>ppt_w</p:attrName>
                                        </p:attrNameLst>
                                      </p:cBhvr>
                                      <p:tavLst>
                                        <p:tav tm="0">
                                          <p:val>
                                            <p:fltVal val="0"/>
                                          </p:val>
                                        </p:tav>
                                        <p:tav tm="100000">
                                          <p:val>
                                            <p:strVal val="#ppt_w"/>
                                          </p:val>
                                        </p:tav>
                                      </p:tavLst>
                                    </p:anim>
                                    <p:anim calcmode="lin" valueType="num">
                                      <p:cBhvr>
                                        <p:cTn id="29" dur="2000" fill="hold"/>
                                        <p:tgtEl>
                                          <p:spTgt spid="6"/>
                                        </p:tgtEl>
                                        <p:attrNameLst>
                                          <p:attrName>ppt_h</p:attrName>
                                        </p:attrNameLst>
                                      </p:cBhvr>
                                      <p:tavLst>
                                        <p:tav tm="0">
                                          <p:val>
                                            <p:fltVal val="0"/>
                                          </p:val>
                                        </p:tav>
                                        <p:tav tm="100000">
                                          <p:val>
                                            <p:strVal val="#ppt_h"/>
                                          </p:val>
                                        </p:tav>
                                      </p:tavLst>
                                    </p:anim>
                                    <p:anim calcmode="lin" valueType="num">
                                      <p:cBhvr>
                                        <p:cTn id="30" dur="2000" fill="hold"/>
                                        <p:tgtEl>
                                          <p:spTgt spid="6"/>
                                        </p:tgtEl>
                                        <p:attrNameLst>
                                          <p:attrName>style.rotation</p:attrName>
                                        </p:attrNameLst>
                                      </p:cBhvr>
                                      <p:tavLst>
                                        <p:tav tm="0">
                                          <p:val>
                                            <p:fltVal val="360"/>
                                          </p:val>
                                        </p:tav>
                                        <p:tav tm="100000">
                                          <p:val>
                                            <p:fltVal val="0"/>
                                          </p:val>
                                        </p:tav>
                                      </p:tavLst>
                                    </p:anim>
                                    <p:animEffect transition="in" filter="fade">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2000" fill="hold"/>
                                        <p:tgtEl>
                                          <p:spTgt spid="8"/>
                                        </p:tgtEl>
                                        <p:attrNameLst>
                                          <p:attrName>ppt_w</p:attrName>
                                        </p:attrNameLst>
                                      </p:cBhvr>
                                      <p:tavLst>
                                        <p:tav tm="0">
                                          <p:val>
                                            <p:fltVal val="0"/>
                                          </p:val>
                                        </p:tav>
                                        <p:tav tm="100000">
                                          <p:val>
                                            <p:strVal val="#ppt_w"/>
                                          </p:val>
                                        </p:tav>
                                      </p:tavLst>
                                    </p:anim>
                                    <p:anim calcmode="lin" valueType="num">
                                      <p:cBhvr>
                                        <p:cTn id="37" dur="2000" fill="hold"/>
                                        <p:tgtEl>
                                          <p:spTgt spid="8"/>
                                        </p:tgtEl>
                                        <p:attrNameLst>
                                          <p:attrName>ppt_h</p:attrName>
                                        </p:attrNameLst>
                                      </p:cBhvr>
                                      <p:tavLst>
                                        <p:tav tm="0">
                                          <p:val>
                                            <p:fltVal val="0"/>
                                          </p:val>
                                        </p:tav>
                                        <p:tav tm="100000">
                                          <p:val>
                                            <p:strVal val="#ppt_h"/>
                                          </p:val>
                                        </p:tav>
                                      </p:tavLst>
                                    </p:anim>
                                    <p:anim calcmode="lin" valueType="num">
                                      <p:cBhvr>
                                        <p:cTn id="38" dur="2000" fill="hold"/>
                                        <p:tgtEl>
                                          <p:spTgt spid="8"/>
                                        </p:tgtEl>
                                        <p:attrNameLst>
                                          <p:attrName>style.rotation</p:attrName>
                                        </p:attrNameLst>
                                      </p:cBhvr>
                                      <p:tavLst>
                                        <p:tav tm="0">
                                          <p:val>
                                            <p:fltVal val="360"/>
                                          </p:val>
                                        </p:tav>
                                        <p:tav tm="100000">
                                          <p:val>
                                            <p:fltVal val="0"/>
                                          </p:val>
                                        </p:tav>
                                      </p:tavLst>
                                    </p:anim>
                                    <p:animEffect transition="in" filter="fade">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2000" fill="hold"/>
                                        <p:tgtEl>
                                          <p:spTgt spid="7"/>
                                        </p:tgtEl>
                                        <p:attrNameLst>
                                          <p:attrName>ppt_w</p:attrName>
                                        </p:attrNameLst>
                                      </p:cBhvr>
                                      <p:tavLst>
                                        <p:tav tm="0">
                                          <p:val>
                                            <p:fltVal val="0"/>
                                          </p:val>
                                        </p:tav>
                                        <p:tav tm="100000">
                                          <p:val>
                                            <p:strVal val="#ppt_w"/>
                                          </p:val>
                                        </p:tav>
                                      </p:tavLst>
                                    </p:anim>
                                    <p:anim calcmode="lin" valueType="num">
                                      <p:cBhvr>
                                        <p:cTn id="45" dur="2000" fill="hold"/>
                                        <p:tgtEl>
                                          <p:spTgt spid="7"/>
                                        </p:tgtEl>
                                        <p:attrNameLst>
                                          <p:attrName>ppt_h</p:attrName>
                                        </p:attrNameLst>
                                      </p:cBhvr>
                                      <p:tavLst>
                                        <p:tav tm="0">
                                          <p:val>
                                            <p:fltVal val="0"/>
                                          </p:val>
                                        </p:tav>
                                        <p:tav tm="100000">
                                          <p:val>
                                            <p:strVal val="#ppt_h"/>
                                          </p:val>
                                        </p:tav>
                                      </p:tavLst>
                                    </p:anim>
                                    <p:anim calcmode="lin" valueType="num">
                                      <p:cBhvr>
                                        <p:cTn id="46" dur="2000" fill="hold"/>
                                        <p:tgtEl>
                                          <p:spTgt spid="7"/>
                                        </p:tgtEl>
                                        <p:attrNameLst>
                                          <p:attrName>style.rotation</p:attrName>
                                        </p:attrNameLst>
                                      </p:cBhvr>
                                      <p:tavLst>
                                        <p:tav tm="0">
                                          <p:val>
                                            <p:fltVal val="360"/>
                                          </p:val>
                                        </p:tav>
                                        <p:tav tm="100000">
                                          <p:val>
                                            <p:fltVal val="0"/>
                                          </p:val>
                                        </p:tav>
                                      </p:tavLst>
                                    </p:anim>
                                    <p:animEffect transition="in" filter="fade">
                                      <p:cBhvr>
                                        <p:cTn id="47" dur="2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2000" fill="hold"/>
                                        <p:tgtEl>
                                          <p:spTgt spid="9"/>
                                        </p:tgtEl>
                                        <p:attrNameLst>
                                          <p:attrName>ppt_w</p:attrName>
                                        </p:attrNameLst>
                                      </p:cBhvr>
                                      <p:tavLst>
                                        <p:tav tm="0">
                                          <p:val>
                                            <p:fltVal val="0"/>
                                          </p:val>
                                        </p:tav>
                                        <p:tav tm="100000">
                                          <p:val>
                                            <p:strVal val="#ppt_w"/>
                                          </p:val>
                                        </p:tav>
                                      </p:tavLst>
                                    </p:anim>
                                    <p:anim calcmode="lin" valueType="num">
                                      <p:cBhvr>
                                        <p:cTn id="53" dur="2000" fill="hold"/>
                                        <p:tgtEl>
                                          <p:spTgt spid="9"/>
                                        </p:tgtEl>
                                        <p:attrNameLst>
                                          <p:attrName>ppt_h</p:attrName>
                                        </p:attrNameLst>
                                      </p:cBhvr>
                                      <p:tavLst>
                                        <p:tav tm="0">
                                          <p:val>
                                            <p:fltVal val="0"/>
                                          </p:val>
                                        </p:tav>
                                        <p:tav tm="100000">
                                          <p:val>
                                            <p:strVal val="#ppt_h"/>
                                          </p:val>
                                        </p:tav>
                                      </p:tavLst>
                                    </p:anim>
                                    <p:anim calcmode="lin" valueType="num">
                                      <p:cBhvr>
                                        <p:cTn id="54" dur="2000" fill="hold"/>
                                        <p:tgtEl>
                                          <p:spTgt spid="9"/>
                                        </p:tgtEl>
                                        <p:attrNameLst>
                                          <p:attrName>style.rotation</p:attrName>
                                        </p:attrNameLst>
                                      </p:cBhvr>
                                      <p:tavLst>
                                        <p:tav tm="0">
                                          <p:val>
                                            <p:fltVal val="360"/>
                                          </p:val>
                                        </p:tav>
                                        <p:tav tm="100000">
                                          <p:val>
                                            <p:fltVal val="0"/>
                                          </p:val>
                                        </p:tav>
                                      </p:tavLst>
                                    </p:anim>
                                    <p:animEffect transition="in" filter="fade">
                                      <p:cBhvr>
                                        <p:cTn id="55" dur="2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2000" fill="hold"/>
                                        <p:tgtEl>
                                          <p:spTgt spid="11"/>
                                        </p:tgtEl>
                                        <p:attrNameLst>
                                          <p:attrName>ppt_w</p:attrName>
                                        </p:attrNameLst>
                                      </p:cBhvr>
                                      <p:tavLst>
                                        <p:tav tm="0">
                                          <p:val>
                                            <p:fltVal val="0"/>
                                          </p:val>
                                        </p:tav>
                                        <p:tav tm="100000">
                                          <p:val>
                                            <p:strVal val="#ppt_w"/>
                                          </p:val>
                                        </p:tav>
                                      </p:tavLst>
                                    </p:anim>
                                    <p:anim calcmode="lin" valueType="num">
                                      <p:cBhvr>
                                        <p:cTn id="61" dur="2000" fill="hold"/>
                                        <p:tgtEl>
                                          <p:spTgt spid="11"/>
                                        </p:tgtEl>
                                        <p:attrNameLst>
                                          <p:attrName>ppt_h</p:attrName>
                                        </p:attrNameLst>
                                      </p:cBhvr>
                                      <p:tavLst>
                                        <p:tav tm="0">
                                          <p:val>
                                            <p:fltVal val="0"/>
                                          </p:val>
                                        </p:tav>
                                        <p:tav tm="100000">
                                          <p:val>
                                            <p:strVal val="#ppt_h"/>
                                          </p:val>
                                        </p:tav>
                                      </p:tavLst>
                                    </p:anim>
                                    <p:anim calcmode="lin" valueType="num">
                                      <p:cBhvr>
                                        <p:cTn id="62" dur="2000" fill="hold"/>
                                        <p:tgtEl>
                                          <p:spTgt spid="11"/>
                                        </p:tgtEl>
                                        <p:attrNameLst>
                                          <p:attrName>style.rotation</p:attrName>
                                        </p:attrNameLst>
                                      </p:cBhvr>
                                      <p:tavLst>
                                        <p:tav tm="0">
                                          <p:val>
                                            <p:fltVal val="360"/>
                                          </p:val>
                                        </p:tav>
                                        <p:tav tm="100000">
                                          <p:val>
                                            <p:fltVal val="0"/>
                                          </p:val>
                                        </p:tav>
                                      </p:tavLst>
                                    </p:anim>
                                    <p:animEffect transition="in" filter="fade">
                                      <p:cBhvr>
                                        <p:cTn id="63" dur="2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2000" fill="hold"/>
                                        <p:tgtEl>
                                          <p:spTgt spid="13"/>
                                        </p:tgtEl>
                                        <p:attrNameLst>
                                          <p:attrName>ppt_w</p:attrName>
                                        </p:attrNameLst>
                                      </p:cBhvr>
                                      <p:tavLst>
                                        <p:tav tm="0">
                                          <p:val>
                                            <p:fltVal val="0"/>
                                          </p:val>
                                        </p:tav>
                                        <p:tav tm="100000">
                                          <p:val>
                                            <p:strVal val="#ppt_w"/>
                                          </p:val>
                                        </p:tav>
                                      </p:tavLst>
                                    </p:anim>
                                    <p:anim calcmode="lin" valueType="num">
                                      <p:cBhvr>
                                        <p:cTn id="69" dur="2000" fill="hold"/>
                                        <p:tgtEl>
                                          <p:spTgt spid="13"/>
                                        </p:tgtEl>
                                        <p:attrNameLst>
                                          <p:attrName>ppt_h</p:attrName>
                                        </p:attrNameLst>
                                      </p:cBhvr>
                                      <p:tavLst>
                                        <p:tav tm="0">
                                          <p:val>
                                            <p:fltVal val="0"/>
                                          </p:val>
                                        </p:tav>
                                        <p:tav tm="100000">
                                          <p:val>
                                            <p:strVal val="#ppt_h"/>
                                          </p:val>
                                        </p:tav>
                                      </p:tavLst>
                                    </p:anim>
                                    <p:anim calcmode="lin" valueType="num">
                                      <p:cBhvr>
                                        <p:cTn id="70" dur="2000" fill="hold"/>
                                        <p:tgtEl>
                                          <p:spTgt spid="13"/>
                                        </p:tgtEl>
                                        <p:attrNameLst>
                                          <p:attrName>style.rotation</p:attrName>
                                        </p:attrNameLst>
                                      </p:cBhvr>
                                      <p:tavLst>
                                        <p:tav tm="0">
                                          <p:val>
                                            <p:fltVal val="360"/>
                                          </p:val>
                                        </p:tav>
                                        <p:tav tm="100000">
                                          <p:val>
                                            <p:fltVal val="0"/>
                                          </p:val>
                                        </p:tav>
                                      </p:tavLst>
                                    </p:anim>
                                    <p:animEffect transition="in" filter="fade">
                                      <p:cBhvr>
                                        <p:cTn id="7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C4960388-7E4D-428E-AC33-58C8A95C4725}"/>
              </a:ext>
            </a:extLst>
          </p:cNvPr>
          <p:cNvSpPr>
            <a:spLocks noGrp="1"/>
          </p:cNvSpPr>
          <p:nvPr>
            <p:ph type="ftr" sz="quarter" idx="11"/>
          </p:nvPr>
        </p:nvSpPr>
        <p:spPr/>
        <p:txBody>
          <a:bodyPr/>
          <a:lstStyle/>
          <a:p>
            <a:r>
              <a:rPr lang="ro-RO" i="1"/>
              <a:t>Blockchain for Entrepreneurs - a non-traditional Industry 4.0 curriculum for Higher Education - </a:t>
            </a:r>
            <a:r>
              <a:rPr lang="ro-RO"/>
              <a:t>2018-1-RO01-KA203-049510</a:t>
            </a:r>
            <a:endParaRPr lang="en-US" dirty="0"/>
          </a:p>
        </p:txBody>
      </p:sp>
      <p:sp>
        <p:nvSpPr>
          <p:cNvPr id="3" name="CasellaDiTesto 2">
            <a:extLst>
              <a:ext uri="{FF2B5EF4-FFF2-40B4-BE49-F238E27FC236}">
                <a16:creationId xmlns:a16="http://schemas.microsoft.com/office/drawing/2014/main" id="{25A2AD2D-A135-4723-B5EC-D751946057EB}"/>
              </a:ext>
            </a:extLst>
          </p:cNvPr>
          <p:cNvSpPr txBox="1"/>
          <p:nvPr/>
        </p:nvSpPr>
        <p:spPr>
          <a:xfrm>
            <a:off x="1478950" y="1297262"/>
            <a:ext cx="9194048" cy="1200329"/>
          </a:xfrm>
          <a:prstGeom prst="rect">
            <a:avLst/>
          </a:prstGeom>
          <a:noFill/>
        </p:spPr>
        <p:txBody>
          <a:bodyPr wrap="square" rtlCol="0">
            <a:spAutoFit/>
          </a:bodyPr>
          <a:lstStyle/>
          <a:p>
            <a:pPr algn="just"/>
            <a:r>
              <a:rPr lang="en-US" sz="2400" b="1" dirty="0">
                <a:solidFill>
                  <a:schemeClr val="accent2"/>
                </a:solidFill>
                <a:effectLst>
                  <a:outerShdw blurRad="38100" dist="38100" dir="2700000" algn="tl">
                    <a:srgbClr val="000000">
                      <a:alpha val="43137"/>
                    </a:srgbClr>
                  </a:outerShdw>
                </a:effectLst>
              </a:rPr>
              <a:t>Online Mind Maps</a:t>
            </a:r>
            <a:r>
              <a:rPr lang="en-US" sz="2400" dirty="0"/>
              <a:t>: an easy way to brainstorm thoughts organically without worrying about order and structure. It allows you to visually structure your ideas to help with analysis and recall.</a:t>
            </a:r>
          </a:p>
        </p:txBody>
      </p:sp>
      <p:pic>
        <p:nvPicPr>
          <p:cNvPr id="6" name="Immagine 5">
            <a:extLst>
              <a:ext uri="{FF2B5EF4-FFF2-40B4-BE49-F238E27FC236}">
                <a16:creationId xmlns:a16="http://schemas.microsoft.com/office/drawing/2014/main" id="{617738FE-D0F3-4A14-99FB-6710C847B40C}"/>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731"/>
          <a:stretch/>
        </p:blipFill>
        <p:spPr>
          <a:xfrm>
            <a:off x="266994" y="2664783"/>
            <a:ext cx="6528496" cy="3072340"/>
          </a:xfrm>
          <a:prstGeom prst="rect">
            <a:avLst/>
          </a:prstGeom>
        </p:spPr>
      </p:pic>
      <p:sp>
        <p:nvSpPr>
          <p:cNvPr id="12" name="Titolo 1">
            <a:extLst>
              <a:ext uri="{FF2B5EF4-FFF2-40B4-BE49-F238E27FC236}">
                <a16:creationId xmlns:a16="http://schemas.microsoft.com/office/drawing/2014/main" id="{39448BBD-2BAE-478F-86B4-7B0D4B96F617}"/>
              </a:ext>
            </a:extLst>
          </p:cNvPr>
          <p:cNvSpPr txBox="1">
            <a:spLocks/>
          </p:cNvSpPr>
          <p:nvPr/>
        </p:nvSpPr>
        <p:spPr>
          <a:xfrm>
            <a:off x="0" y="0"/>
            <a:ext cx="9753600" cy="703006"/>
          </a:xfrm>
          <a:prstGeom prst="rect">
            <a:avLst/>
          </a:prstGeom>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b="1" dirty="0">
                <a:solidFill>
                  <a:schemeClr val="accent2"/>
                </a:solidFill>
              </a:rPr>
              <a:t>Digital learning tools</a:t>
            </a:r>
            <a:endParaRPr lang="it-IT" dirty="0"/>
          </a:p>
        </p:txBody>
      </p:sp>
      <p:sp>
        <p:nvSpPr>
          <p:cNvPr id="14" name="CasellaDiTesto 13">
            <a:extLst>
              <a:ext uri="{FF2B5EF4-FFF2-40B4-BE49-F238E27FC236}">
                <a16:creationId xmlns:a16="http://schemas.microsoft.com/office/drawing/2014/main" id="{AB78560A-F2C7-4D7E-AAF5-F44957F79CE6}"/>
              </a:ext>
            </a:extLst>
          </p:cNvPr>
          <p:cNvSpPr txBox="1"/>
          <p:nvPr/>
        </p:nvSpPr>
        <p:spPr>
          <a:xfrm>
            <a:off x="6981027" y="3336933"/>
            <a:ext cx="5057467" cy="1569660"/>
          </a:xfrm>
          <a:prstGeom prst="rect">
            <a:avLst/>
          </a:prstGeom>
          <a:noFill/>
        </p:spPr>
        <p:txBody>
          <a:bodyPr wrap="square" rtlCol="0">
            <a:spAutoFit/>
          </a:bodyPr>
          <a:lstStyle/>
          <a:p>
            <a:pPr marL="285750" indent="-285750">
              <a:buClr>
                <a:schemeClr val="accent3"/>
              </a:buClr>
              <a:buFont typeface="Wingdings" panose="05000000000000000000" pitchFamily="2" charset="2"/>
              <a:buChar char="Ø"/>
            </a:pPr>
            <a:r>
              <a:rPr lang="it-IT" sz="2400" dirty="0"/>
              <a:t>MIND MUP</a:t>
            </a:r>
          </a:p>
          <a:p>
            <a:pPr marL="742950" lvl="1" indent="-285750">
              <a:buClr>
                <a:schemeClr val="accent3"/>
              </a:buClr>
              <a:buFont typeface="Wingdings" panose="05000000000000000000" pitchFamily="2" charset="2"/>
              <a:buChar char="Ø"/>
            </a:pPr>
            <a:r>
              <a:rPr lang="it-IT" sz="2400" dirty="0">
                <a:hlinkClick r:id="rId4"/>
              </a:rPr>
              <a:t>https://www.mindmup.com</a:t>
            </a:r>
            <a:r>
              <a:rPr lang="it-IT" sz="2400" dirty="0"/>
              <a:t> </a:t>
            </a:r>
          </a:p>
          <a:p>
            <a:pPr marL="285750" indent="-285750">
              <a:buClr>
                <a:schemeClr val="accent3"/>
              </a:buClr>
              <a:buFont typeface="Wingdings" panose="05000000000000000000" pitchFamily="2" charset="2"/>
              <a:buChar char="Ø"/>
            </a:pPr>
            <a:r>
              <a:rPr lang="it-IT" sz="2400" dirty="0"/>
              <a:t>MIND MEISTER</a:t>
            </a:r>
          </a:p>
          <a:p>
            <a:pPr marL="742950" lvl="1" indent="-285750">
              <a:buClr>
                <a:schemeClr val="accent3"/>
              </a:buClr>
              <a:buFont typeface="Wingdings" panose="05000000000000000000" pitchFamily="2" charset="2"/>
              <a:buChar char="Ø"/>
            </a:pPr>
            <a:r>
              <a:rPr lang="it-IT" sz="2400" dirty="0">
                <a:hlinkClick r:id="rId5"/>
              </a:rPr>
              <a:t>https://www.mindmeister.com</a:t>
            </a:r>
            <a:endParaRPr lang="it-IT" sz="2400" dirty="0"/>
          </a:p>
        </p:txBody>
      </p:sp>
    </p:spTree>
    <p:extLst>
      <p:ext uri="{BB962C8B-B14F-4D97-AF65-F5344CB8AC3E}">
        <p14:creationId xmlns:p14="http://schemas.microsoft.com/office/powerpoint/2010/main" val="306992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out)">
                                      <p:cBhvr>
                                        <p:cTn id="12" dur="5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C4960388-7E4D-428E-AC33-58C8A95C4725}"/>
              </a:ext>
            </a:extLst>
          </p:cNvPr>
          <p:cNvSpPr>
            <a:spLocks noGrp="1"/>
          </p:cNvSpPr>
          <p:nvPr>
            <p:ph type="ftr" sz="quarter" idx="11"/>
          </p:nvPr>
        </p:nvSpPr>
        <p:spPr/>
        <p:txBody>
          <a:bodyPr/>
          <a:lstStyle/>
          <a:p>
            <a:r>
              <a:rPr lang="ro-RO" i="1"/>
              <a:t>Blockchain for Entrepreneurs - a non-traditional Industry 4.0 curriculum for Higher Education - </a:t>
            </a:r>
            <a:r>
              <a:rPr lang="ro-RO"/>
              <a:t>2018-1-RO01-KA203-049510</a:t>
            </a:r>
            <a:endParaRPr lang="en-US" dirty="0"/>
          </a:p>
        </p:txBody>
      </p:sp>
      <p:sp>
        <p:nvSpPr>
          <p:cNvPr id="7" name="CasellaDiTesto 6">
            <a:extLst>
              <a:ext uri="{FF2B5EF4-FFF2-40B4-BE49-F238E27FC236}">
                <a16:creationId xmlns:a16="http://schemas.microsoft.com/office/drawing/2014/main" id="{A85921E9-5339-4868-A3C9-0222673E3E7C}"/>
              </a:ext>
            </a:extLst>
          </p:cNvPr>
          <p:cNvSpPr txBox="1"/>
          <p:nvPr/>
        </p:nvSpPr>
        <p:spPr>
          <a:xfrm>
            <a:off x="560234" y="1560344"/>
            <a:ext cx="11238475" cy="1200329"/>
          </a:xfrm>
          <a:prstGeom prst="rect">
            <a:avLst/>
          </a:prstGeom>
          <a:noFill/>
        </p:spPr>
        <p:txBody>
          <a:bodyPr wrap="square" rtlCol="0">
            <a:spAutoFit/>
          </a:bodyPr>
          <a:lstStyle/>
          <a:p>
            <a:pPr algn="just"/>
            <a:r>
              <a:rPr lang="it-IT" sz="2400" b="1" dirty="0">
                <a:solidFill>
                  <a:schemeClr val="accent2"/>
                </a:solidFill>
                <a:effectLst>
                  <a:outerShdw blurRad="38100" dist="38100" dir="2700000" algn="tl">
                    <a:srgbClr val="000000">
                      <a:alpha val="43137"/>
                    </a:srgbClr>
                  </a:outerShdw>
                </a:effectLst>
              </a:rPr>
              <a:t>E-Learning </a:t>
            </a:r>
            <a:r>
              <a:rPr lang="it-IT" sz="2400" b="1" dirty="0" err="1">
                <a:solidFill>
                  <a:schemeClr val="accent2"/>
                </a:solidFill>
                <a:effectLst>
                  <a:outerShdw blurRad="38100" dist="38100" dir="2700000" algn="tl">
                    <a:srgbClr val="000000">
                      <a:alpha val="43137"/>
                    </a:srgbClr>
                  </a:outerShdw>
                </a:effectLst>
              </a:rPr>
              <a:t>Platforms</a:t>
            </a:r>
            <a:r>
              <a:rPr lang="it-IT" sz="2400" dirty="0"/>
              <a:t>:</a:t>
            </a:r>
            <a:r>
              <a:rPr lang="en-US" sz="2400" dirty="0"/>
              <a:t> an integrated set of interactive online services that provide trainers, learners, and others involved in education with information, tools and resources to support and enhance education delivery and management.</a:t>
            </a:r>
            <a:r>
              <a:rPr lang="it-IT" sz="2400" dirty="0"/>
              <a:t>  </a:t>
            </a:r>
          </a:p>
        </p:txBody>
      </p:sp>
      <p:sp>
        <p:nvSpPr>
          <p:cNvPr id="8" name="CasellaDiTesto 7">
            <a:extLst>
              <a:ext uri="{FF2B5EF4-FFF2-40B4-BE49-F238E27FC236}">
                <a16:creationId xmlns:a16="http://schemas.microsoft.com/office/drawing/2014/main" id="{4B1E3565-E123-4FEF-840D-35599151C184}"/>
              </a:ext>
            </a:extLst>
          </p:cNvPr>
          <p:cNvSpPr txBox="1"/>
          <p:nvPr/>
        </p:nvSpPr>
        <p:spPr>
          <a:xfrm>
            <a:off x="560234" y="4287519"/>
            <a:ext cx="4965895" cy="1569660"/>
          </a:xfrm>
          <a:prstGeom prst="rect">
            <a:avLst/>
          </a:prstGeom>
          <a:noFill/>
        </p:spPr>
        <p:txBody>
          <a:bodyPr wrap="square" rtlCol="0">
            <a:spAutoFit/>
          </a:bodyPr>
          <a:lstStyle/>
          <a:p>
            <a:pPr marL="285750" indent="-285750">
              <a:buClr>
                <a:schemeClr val="accent3"/>
              </a:buClr>
              <a:buFont typeface="Wingdings" panose="05000000000000000000" pitchFamily="2" charset="2"/>
              <a:buChar char="Ø"/>
            </a:pPr>
            <a:r>
              <a:rPr lang="it-IT" sz="2400" dirty="0"/>
              <a:t>COURSERA</a:t>
            </a:r>
          </a:p>
          <a:p>
            <a:pPr marL="742950" lvl="1" indent="-285750">
              <a:buClr>
                <a:schemeClr val="accent3"/>
              </a:buClr>
              <a:buFont typeface="Wingdings" panose="05000000000000000000" pitchFamily="2" charset="2"/>
              <a:buChar char="Ø"/>
            </a:pPr>
            <a:r>
              <a:rPr lang="it-IT" sz="2400" dirty="0">
                <a:hlinkClick r:id="rId3"/>
              </a:rPr>
              <a:t>https://www.coursera.org/</a:t>
            </a:r>
            <a:endParaRPr lang="it-IT" sz="2400" dirty="0"/>
          </a:p>
          <a:p>
            <a:pPr marL="285750" indent="-285750">
              <a:buClr>
                <a:schemeClr val="accent3"/>
              </a:buClr>
              <a:buFont typeface="Wingdings" panose="05000000000000000000" pitchFamily="2" charset="2"/>
              <a:buChar char="Ø"/>
            </a:pPr>
            <a:r>
              <a:rPr lang="it-IT" sz="2400" dirty="0"/>
              <a:t>UDEMY</a:t>
            </a:r>
          </a:p>
          <a:p>
            <a:pPr marL="742950" lvl="1" indent="-285750">
              <a:buClr>
                <a:schemeClr val="accent3"/>
              </a:buClr>
              <a:buFont typeface="Wingdings" panose="05000000000000000000" pitchFamily="2" charset="2"/>
              <a:buChar char="Ø"/>
            </a:pPr>
            <a:r>
              <a:rPr lang="it-IT" sz="2400" dirty="0">
                <a:hlinkClick r:id="rId4"/>
              </a:rPr>
              <a:t>https://www.udemy.com/</a:t>
            </a:r>
            <a:r>
              <a:rPr lang="it-IT" sz="2400" dirty="0"/>
              <a:t> </a:t>
            </a:r>
          </a:p>
        </p:txBody>
      </p:sp>
      <p:sp>
        <p:nvSpPr>
          <p:cNvPr id="9" name="CasellaDiTesto 8">
            <a:extLst>
              <a:ext uri="{FF2B5EF4-FFF2-40B4-BE49-F238E27FC236}">
                <a16:creationId xmlns:a16="http://schemas.microsoft.com/office/drawing/2014/main" id="{F9059890-4ACB-4697-A615-DBDA132FEF88}"/>
              </a:ext>
            </a:extLst>
          </p:cNvPr>
          <p:cNvSpPr txBox="1"/>
          <p:nvPr/>
        </p:nvSpPr>
        <p:spPr>
          <a:xfrm>
            <a:off x="560234" y="3108597"/>
            <a:ext cx="6342011" cy="830997"/>
          </a:xfrm>
          <a:prstGeom prst="rect">
            <a:avLst/>
          </a:prstGeom>
          <a:noFill/>
        </p:spPr>
        <p:txBody>
          <a:bodyPr wrap="square" rtlCol="0">
            <a:spAutoFit/>
          </a:bodyPr>
          <a:lstStyle/>
          <a:p>
            <a:r>
              <a:rPr lang="it-IT" sz="2400" b="1" dirty="0" err="1">
                <a:solidFill>
                  <a:schemeClr val="accent2"/>
                </a:solidFill>
                <a:effectLst>
                  <a:outerShdw blurRad="38100" dist="38100" dir="2700000" algn="tl">
                    <a:srgbClr val="000000">
                      <a:alpha val="43137"/>
                    </a:srgbClr>
                  </a:outerShdw>
                </a:effectLst>
              </a:rPr>
              <a:t>Webinars</a:t>
            </a:r>
            <a:r>
              <a:rPr lang="it-IT" sz="2400" b="1" dirty="0">
                <a:solidFill>
                  <a:schemeClr val="accent2"/>
                </a:solidFill>
                <a:effectLst>
                  <a:outerShdw blurRad="38100" dist="38100" dir="2700000" algn="tl">
                    <a:srgbClr val="000000">
                      <a:alpha val="43137"/>
                    </a:srgbClr>
                  </a:outerShdw>
                </a:effectLst>
              </a:rPr>
              <a:t>: </a:t>
            </a:r>
            <a:r>
              <a:rPr lang="en-US" sz="2400" dirty="0"/>
              <a:t>an online meeting or presentation held via the Internet in real-time. </a:t>
            </a:r>
            <a:endParaRPr lang="it-IT" sz="2400" dirty="0"/>
          </a:p>
        </p:txBody>
      </p:sp>
      <p:sp>
        <p:nvSpPr>
          <p:cNvPr id="12" name="Titolo 1">
            <a:extLst>
              <a:ext uri="{FF2B5EF4-FFF2-40B4-BE49-F238E27FC236}">
                <a16:creationId xmlns:a16="http://schemas.microsoft.com/office/drawing/2014/main" id="{39448BBD-2BAE-478F-86B4-7B0D4B96F617}"/>
              </a:ext>
            </a:extLst>
          </p:cNvPr>
          <p:cNvSpPr txBox="1">
            <a:spLocks/>
          </p:cNvSpPr>
          <p:nvPr/>
        </p:nvSpPr>
        <p:spPr>
          <a:xfrm>
            <a:off x="0" y="0"/>
            <a:ext cx="9753600" cy="703006"/>
          </a:xfrm>
          <a:prstGeom prst="rect">
            <a:avLst/>
          </a:prstGeom>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b="1" dirty="0">
                <a:solidFill>
                  <a:schemeClr val="accent2"/>
                </a:solidFill>
              </a:rPr>
              <a:t>Digital learning tools</a:t>
            </a:r>
            <a:endParaRPr lang="it-IT" dirty="0"/>
          </a:p>
        </p:txBody>
      </p:sp>
      <p:pic>
        <p:nvPicPr>
          <p:cNvPr id="5" name="Immagine 4">
            <a:extLst>
              <a:ext uri="{FF2B5EF4-FFF2-40B4-BE49-F238E27FC236}">
                <a16:creationId xmlns:a16="http://schemas.microsoft.com/office/drawing/2014/main" id="{8D31DA1D-C510-4AED-BCD5-7D1A56F4CD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1961" y="3130857"/>
            <a:ext cx="3923071" cy="2519802"/>
          </a:xfrm>
          <a:prstGeom prst="rect">
            <a:avLst/>
          </a:prstGeom>
        </p:spPr>
      </p:pic>
    </p:spTree>
    <p:extLst>
      <p:ext uri="{BB962C8B-B14F-4D97-AF65-F5344CB8AC3E}">
        <p14:creationId xmlns:p14="http://schemas.microsoft.com/office/powerpoint/2010/main" val="345353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ou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C4960388-7E4D-428E-AC33-58C8A95C4725}"/>
              </a:ext>
            </a:extLst>
          </p:cNvPr>
          <p:cNvSpPr>
            <a:spLocks noGrp="1"/>
          </p:cNvSpPr>
          <p:nvPr>
            <p:ph type="ftr" sz="quarter" idx="11"/>
          </p:nvPr>
        </p:nvSpPr>
        <p:spPr/>
        <p:txBody>
          <a:bodyPr/>
          <a:lstStyle/>
          <a:p>
            <a:r>
              <a:rPr lang="ro-RO" i="1"/>
              <a:t>Blockchain for Entrepreneurs - a non-traditional Industry 4.0 curriculum for Higher Education - </a:t>
            </a:r>
            <a:r>
              <a:rPr lang="ro-RO"/>
              <a:t>2018-1-RO01-KA203-049510</a:t>
            </a:r>
            <a:endParaRPr lang="en-US" dirty="0"/>
          </a:p>
        </p:txBody>
      </p:sp>
      <p:pic>
        <p:nvPicPr>
          <p:cNvPr id="10" name="Immagine 9">
            <a:extLst>
              <a:ext uri="{FF2B5EF4-FFF2-40B4-BE49-F238E27FC236}">
                <a16:creationId xmlns:a16="http://schemas.microsoft.com/office/drawing/2014/main" id="{4C28A7AA-24AB-4CB5-9915-CF840DC0E1A5}"/>
              </a:ext>
            </a:extLst>
          </p:cNvPr>
          <p:cNvPicPr>
            <a:picLocks noChangeAspect="1"/>
          </p:cNvPicPr>
          <p:nvPr/>
        </p:nvPicPr>
        <p:blipFill>
          <a:blip r:embed="rId3" cstate="print"/>
          <a:stretch>
            <a:fillRect/>
          </a:stretch>
        </p:blipFill>
        <p:spPr>
          <a:xfrm>
            <a:off x="628356" y="2879670"/>
            <a:ext cx="4586069" cy="2953664"/>
          </a:xfrm>
          <a:prstGeom prst="rect">
            <a:avLst/>
          </a:prstGeom>
        </p:spPr>
      </p:pic>
      <p:sp>
        <p:nvSpPr>
          <p:cNvPr id="11" name="CasellaDiTesto 10">
            <a:extLst>
              <a:ext uri="{FF2B5EF4-FFF2-40B4-BE49-F238E27FC236}">
                <a16:creationId xmlns:a16="http://schemas.microsoft.com/office/drawing/2014/main" id="{10B557A6-5658-4FFD-8A72-90E246A986FF}"/>
              </a:ext>
            </a:extLst>
          </p:cNvPr>
          <p:cNvSpPr txBox="1"/>
          <p:nvPr/>
        </p:nvSpPr>
        <p:spPr>
          <a:xfrm>
            <a:off x="628357" y="1607550"/>
            <a:ext cx="11008120" cy="830997"/>
          </a:xfrm>
          <a:prstGeom prst="rect">
            <a:avLst/>
          </a:prstGeom>
          <a:noFill/>
        </p:spPr>
        <p:txBody>
          <a:bodyPr wrap="square" rtlCol="0">
            <a:spAutoFit/>
          </a:bodyPr>
          <a:lstStyle/>
          <a:p>
            <a:pPr algn="just"/>
            <a:r>
              <a:rPr lang="it-IT" sz="2400" b="1" dirty="0">
                <a:solidFill>
                  <a:schemeClr val="accent2"/>
                </a:solidFill>
                <a:effectLst>
                  <a:outerShdw blurRad="38100" dist="38100" dir="2700000" algn="tl">
                    <a:srgbClr val="000000">
                      <a:alpha val="43137"/>
                    </a:srgbClr>
                  </a:outerShdw>
                </a:effectLst>
              </a:rPr>
              <a:t>Educational games</a:t>
            </a:r>
            <a:r>
              <a:rPr lang="it-IT" sz="2400" dirty="0"/>
              <a:t>: </a:t>
            </a:r>
            <a:r>
              <a:rPr lang="en-US" sz="2400" dirty="0"/>
              <a:t> games explicitly designed with educational purposes, or which have incidental or secondary educational value. </a:t>
            </a:r>
            <a:endParaRPr lang="it-IT" sz="2400" dirty="0"/>
          </a:p>
        </p:txBody>
      </p:sp>
      <p:sp>
        <p:nvSpPr>
          <p:cNvPr id="13" name="CasellaDiTesto 12">
            <a:extLst>
              <a:ext uri="{FF2B5EF4-FFF2-40B4-BE49-F238E27FC236}">
                <a16:creationId xmlns:a16="http://schemas.microsoft.com/office/drawing/2014/main" id="{66661DDF-6D43-4522-B876-1C20C52D9954}"/>
              </a:ext>
            </a:extLst>
          </p:cNvPr>
          <p:cNvSpPr txBox="1"/>
          <p:nvPr/>
        </p:nvSpPr>
        <p:spPr>
          <a:xfrm>
            <a:off x="5655733" y="2954134"/>
            <a:ext cx="6035239" cy="2308324"/>
          </a:xfrm>
          <a:prstGeom prst="rect">
            <a:avLst/>
          </a:prstGeom>
          <a:noFill/>
        </p:spPr>
        <p:txBody>
          <a:bodyPr wrap="square" rtlCol="0">
            <a:spAutoFit/>
          </a:bodyPr>
          <a:lstStyle/>
          <a:p>
            <a:pPr marL="285750" indent="-285750">
              <a:buClr>
                <a:schemeClr val="accent3"/>
              </a:buClr>
              <a:buFont typeface="Wingdings" panose="05000000000000000000" pitchFamily="2" charset="2"/>
              <a:buChar char="Ø"/>
            </a:pPr>
            <a:r>
              <a:rPr lang="en-GB" sz="2400" dirty="0"/>
              <a:t>European</a:t>
            </a:r>
            <a:r>
              <a:rPr lang="it-IT" sz="2400" dirty="0"/>
              <a:t> job market:</a:t>
            </a:r>
          </a:p>
          <a:p>
            <a:pPr marL="742950" lvl="1" indent="-285750">
              <a:buClr>
                <a:schemeClr val="accent3"/>
              </a:buClr>
              <a:buFont typeface="Wingdings" panose="05000000000000000000" pitchFamily="2" charset="2"/>
              <a:buChar char="Ø"/>
            </a:pPr>
            <a:r>
              <a:rPr lang="it-IT" sz="2400" dirty="0">
                <a:hlinkClick r:id="rId4"/>
              </a:rPr>
              <a:t>https://vitecoelearning.eu/missioneurope-game/european-job-market/</a:t>
            </a:r>
            <a:endParaRPr lang="it-IT" sz="2400" dirty="0"/>
          </a:p>
          <a:p>
            <a:pPr marL="285750" indent="-285750">
              <a:buClr>
                <a:schemeClr val="accent3"/>
              </a:buClr>
              <a:buFont typeface="Wingdings" panose="05000000000000000000" pitchFamily="2" charset="2"/>
              <a:buChar char="Ø"/>
            </a:pPr>
            <a:r>
              <a:rPr lang="it-IT" sz="2400" dirty="0"/>
              <a:t>Building a city:</a:t>
            </a:r>
          </a:p>
          <a:p>
            <a:pPr marL="742950" lvl="1" indent="-285750">
              <a:buClr>
                <a:schemeClr val="accent3"/>
              </a:buClr>
              <a:buFont typeface="Wingdings" panose="05000000000000000000" pitchFamily="2" charset="2"/>
              <a:buChar char="Ø"/>
            </a:pPr>
            <a:r>
              <a:rPr lang="it-IT" sz="2400" dirty="0">
                <a:hlinkClick r:id="rId5"/>
              </a:rPr>
              <a:t>https://vitecoelearning.eu/ImmiMATH/Building a city/</a:t>
            </a:r>
            <a:r>
              <a:rPr lang="it-IT" sz="2400" dirty="0">
                <a:hlinkClick r:id="rId6"/>
              </a:rPr>
              <a:t>EN/</a:t>
            </a:r>
            <a:endParaRPr lang="it-IT" sz="2400" dirty="0"/>
          </a:p>
        </p:txBody>
      </p:sp>
      <p:sp>
        <p:nvSpPr>
          <p:cNvPr id="12" name="Titolo 1">
            <a:extLst>
              <a:ext uri="{FF2B5EF4-FFF2-40B4-BE49-F238E27FC236}">
                <a16:creationId xmlns:a16="http://schemas.microsoft.com/office/drawing/2014/main" id="{39448BBD-2BAE-478F-86B4-7B0D4B96F617}"/>
              </a:ext>
            </a:extLst>
          </p:cNvPr>
          <p:cNvSpPr txBox="1">
            <a:spLocks/>
          </p:cNvSpPr>
          <p:nvPr/>
        </p:nvSpPr>
        <p:spPr>
          <a:xfrm>
            <a:off x="0" y="0"/>
            <a:ext cx="9753600" cy="703006"/>
          </a:xfrm>
          <a:prstGeom prst="rect">
            <a:avLst/>
          </a:prstGeom>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b="1" dirty="0">
                <a:solidFill>
                  <a:schemeClr val="accent2"/>
                </a:solidFill>
              </a:rPr>
              <a:t>Digital learning tools</a:t>
            </a:r>
            <a:endParaRPr lang="it-IT" dirty="0"/>
          </a:p>
        </p:txBody>
      </p:sp>
    </p:spTree>
    <p:extLst>
      <p:ext uri="{BB962C8B-B14F-4D97-AF65-F5344CB8AC3E}">
        <p14:creationId xmlns:p14="http://schemas.microsoft.com/office/powerpoint/2010/main" val="22695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out)">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sp>
        <p:nvSpPr>
          <p:cNvPr id="7" name="Google Shape;795;p52">
            <a:extLst>
              <a:ext uri="{FF2B5EF4-FFF2-40B4-BE49-F238E27FC236}">
                <a16:creationId xmlns:a16="http://schemas.microsoft.com/office/drawing/2014/main" id="{9491C8BF-D4D6-4523-9CFC-96B469D43B14}"/>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
        <p:nvSpPr>
          <p:cNvPr id="8" name="CasellaDiTesto 7">
            <a:extLst>
              <a:ext uri="{FF2B5EF4-FFF2-40B4-BE49-F238E27FC236}">
                <a16:creationId xmlns:a16="http://schemas.microsoft.com/office/drawing/2014/main" id="{30F93ED4-F12C-4E46-B14E-7172193D2DDE}"/>
              </a:ext>
            </a:extLst>
          </p:cNvPr>
          <p:cNvSpPr txBox="1"/>
          <p:nvPr/>
        </p:nvSpPr>
        <p:spPr>
          <a:xfrm>
            <a:off x="1169683" y="904072"/>
            <a:ext cx="6191544" cy="461665"/>
          </a:xfrm>
          <a:prstGeom prst="rect">
            <a:avLst/>
          </a:prstGeom>
          <a:noFill/>
        </p:spPr>
        <p:txBody>
          <a:bodyPr wrap="square" rtlCol="0">
            <a:spAutoFit/>
          </a:bodyPr>
          <a:lstStyle/>
          <a:p>
            <a:r>
              <a:rPr lang="en-US" sz="2400" b="1" dirty="0">
                <a:solidFill>
                  <a:srgbClr val="1F4EA0"/>
                </a:solidFill>
                <a:ea typeface="Calibri"/>
                <a:cs typeface="Calibri"/>
                <a:sym typeface="Calibri"/>
              </a:rPr>
              <a:t>What is Articulate and how does it work?</a:t>
            </a:r>
            <a:endParaRPr lang="en-US" dirty="0">
              <a:solidFill>
                <a:srgbClr val="1F4EA0"/>
              </a:solidFill>
              <a:ea typeface="Calibri"/>
              <a:cs typeface="Calibri"/>
              <a:sym typeface="Calibri"/>
            </a:endParaRPr>
          </a:p>
        </p:txBody>
      </p:sp>
      <p:sp>
        <p:nvSpPr>
          <p:cNvPr id="9" name="Google Shape;797;p52">
            <a:extLst>
              <a:ext uri="{FF2B5EF4-FFF2-40B4-BE49-F238E27FC236}">
                <a16:creationId xmlns:a16="http://schemas.microsoft.com/office/drawing/2014/main" id="{C04928FE-6DB2-4BA0-9A40-A66897AAFE3D}"/>
              </a:ext>
            </a:extLst>
          </p:cNvPr>
          <p:cNvSpPr txBox="1"/>
          <p:nvPr/>
        </p:nvSpPr>
        <p:spPr>
          <a:xfrm>
            <a:off x="249140" y="1697259"/>
            <a:ext cx="5683045" cy="387795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400" b="1" dirty="0">
                <a:solidFill>
                  <a:schemeClr val="dk1"/>
                </a:solidFill>
                <a:ea typeface="Calibri"/>
                <a:cs typeface="Calibri"/>
                <a:sym typeface="Calibri"/>
              </a:rPr>
              <a:t>Articulate 360</a:t>
            </a:r>
            <a:r>
              <a:rPr lang="en-US" sz="2400" dirty="0">
                <a:solidFill>
                  <a:schemeClr val="dk1"/>
                </a:solidFill>
                <a:ea typeface="Calibri"/>
                <a:cs typeface="Calibri"/>
                <a:sym typeface="Calibri"/>
              </a:rPr>
              <a:t> is an </a:t>
            </a:r>
            <a:r>
              <a:rPr lang="en-US" sz="2400" b="1" dirty="0">
                <a:solidFill>
                  <a:schemeClr val="dk1"/>
                </a:solidFill>
                <a:ea typeface="Calibri"/>
                <a:cs typeface="Calibri"/>
                <a:sym typeface="Calibri"/>
              </a:rPr>
              <a:t>authoring tool </a:t>
            </a:r>
            <a:r>
              <a:rPr lang="en-US" sz="2400" dirty="0">
                <a:solidFill>
                  <a:schemeClr val="dk1"/>
                </a:solidFill>
                <a:ea typeface="Calibri"/>
                <a:cs typeface="Calibri"/>
                <a:sym typeface="Calibri"/>
              </a:rPr>
              <a:t>that allows users to</a:t>
            </a:r>
            <a:r>
              <a:rPr lang="en-US" sz="2400" b="1" dirty="0">
                <a:solidFill>
                  <a:schemeClr val="dk1"/>
                </a:solidFill>
                <a:ea typeface="Calibri"/>
                <a:cs typeface="Calibri"/>
                <a:sym typeface="Calibri"/>
              </a:rPr>
              <a:t> create personalized interactive activities with a responsive design, </a:t>
            </a:r>
            <a:r>
              <a:rPr lang="en-US" sz="2400" dirty="0">
                <a:solidFill>
                  <a:schemeClr val="dk1"/>
                </a:solidFill>
                <a:ea typeface="Calibri"/>
                <a:cs typeface="Calibri"/>
                <a:sym typeface="Calibri"/>
              </a:rPr>
              <a:t>which means that they are adaptable to any electronic device (smartphone, computer, tablet, etc.). </a:t>
            </a:r>
            <a:endParaRPr sz="2400" dirty="0">
              <a:solidFill>
                <a:schemeClr val="dk1"/>
              </a:solidFill>
              <a:ea typeface="Calibri"/>
              <a:cs typeface="Calibri"/>
              <a:sym typeface="Calibri"/>
            </a:endParaRPr>
          </a:p>
          <a:p>
            <a:pPr marL="0" lvl="0" indent="0" algn="l" rtl="0">
              <a:spcBef>
                <a:spcPts val="0"/>
              </a:spcBef>
              <a:spcAft>
                <a:spcPts val="0"/>
              </a:spcAft>
              <a:buNone/>
            </a:pPr>
            <a:endParaRPr sz="2400" dirty="0">
              <a:solidFill>
                <a:schemeClr val="dk1"/>
              </a:solidFill>
              <a:ea typeface="Calibri"/>
              <a:cs typeface="Calibri"/>
              <a:sym typeface="Calibri"/>
            </a:endParaRPr>
          </a:p>
          <a:p>
            <a:pPr marL="0" lvl="0" indent="0" algn="just" rtl="0">
              <a:spcBef>
                <a:spcPts val="0"/>
              </a:spcBef>
              <a:spcAft>
                <a:spcPts val="0"/>
              </a:spcAft>
              <a:buNone/>
            </a:pPr>
            <a:r>
              <a:rPr lang="en-US" sz="2400" dirty="0">
                <a:solidFill>
                  <a:schemeClr val="dk1"/>
                </a:solidFill>
                <a:ea typeface="Calibri"/>
                <a:cs typeface="Calibri"/>
                <a:sym typeface="Calibri"/>
              </a:rPr>
              <a:t>Lessons can be </a:t>
            </a:r>
            <a:r>
              <a:rPr lang="en-US" sz="2400" b="1" dirty="0">
                <a:solidFill>
                  <a:schemeClr val="dk1"/>
                </a:solidFill>
                <a:ea typeface="Calibri"/>
                <a:cs typeface="Calibri"/>
                <a:sym typeface="Calibri"/>
              </a:rPr>
              <a:t>text or presentation-based</a:t>
            </a:r>
            <a:r>
              <a:rPr lang="en-US" sz="2400" dirty="0">
                <a:solidFill>
                  <a:schemeClr val="dk1"/>
                </a:solidFill>
                <a:ea typeface="Calibri"/>
                <a:cs typeface="Calibri"/>
                <a:sym typeface="Calibri"/>
              </a:rPr>
              <a:t> and allow users to integrate many different types of content.</a:t>
            </a:r>
            <a:endParaRPr sz="2400" dirty="0">
              <a:ea typeface="Calibri"/>
              <a:cs typeface="Calibri"/>
              <a:sym typeface="Calibri"/>
            </a:endParaRPr>
          </a:p>
        </p:txBody>
      </p:sp>
      <p:pic>
        <p:nvPicPr>
          <p:cNvPr id="10" name="Google Shape;798;p52">
            <a:extLst>
              <a:ext uri="{FF2B5EF4-FFF2-40B4-BE49-F238E27FC236}">
                <a16:creationId xmlns:a16="http://schemas.microsoft.com/office/drawing/2014/main" id="{1FF91C98-DFA6-4107-9832-50D9E19888A1}"/>
              </a:ext>
            </a:extLst>
          </p:cNvPr>
          <p:cNvPicPr preferRelativeResize="0"/>
          <p:nvPr/>
        </p:nvPicPr>
        <p:blipFill>
          <a:blip r:embed="rId3" cstate="print">
            <a:alphaModFix/>
          </a:blip>
          <a:stretch>
            <a:fillRect/>
          </a:stretch>
        </p:blipFill>
        <p:spPr>
          <a:xfrm>
            <a:off x="7673652" y="1353415"/>
            <a:ext cx="3672217" cy="652679"/>
          </a:xfrm>
          <a:prstGeom prst="rect">
            <a:avLst/>
          </a:prstGeom>
          <a:noFill/>
          <a:ln>
            <a:noFill/>
          </a:ln>
        </p:spPr>
      </p:pic>
      <p:pic>
        <p:nvPicPr>
          <p:cNvPr id="3" name="Immagine 2">
            <a:extLst>
              <a:ext uri="{FF2B5EF4-FFF2-40B4-BE49-F238E27FC236}">
                <a16:creationId xmlns:a16="http://schemas.microsoft.com/office/drawing/2014/main" id="{7A30BF0C-4814-4D85-A498-8ED570100D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4606" y="2238392"/>
            <a:ext cx="6010209" cy="3380743"/>
          </a:xfrm>
          <a:prstGeom prst="rect">
            <a:avLst/>
          </a:prstGeom>
        </p:spPr>
      </p:pic>
    </p:spTree>
    <p:extLst>
      <p:ext uri="{BB962C8B-B14F-4D97-AF65-F5344CB8AC3E}">
        <p14:creationId xmlns:p14="http://schemas.microsoft.com/office/powerpoint/2010/main" val="348013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E281DF-6788-412D-B4A0-E55EAEE00DDA}"/>
              </a:ext>
            </a:extLst>
          </p:cNvPr>
          <p:cNvSpPr>
            <a:spLocks noGrp="1"/>
          </p:cNvSpPr>
          <p:nvPr>
            <p:ph type="title"/>
          </p:nvPr>
        </p:nvSpPr>
        <p:spPr/>
        <p:txBody>
          <a:bodyPr/>
          <a:lstStyle/>
          <a:p>
            <a:r>
              <a:rPr lang="it-IT" b="1" dirty="0">
                <a:solidFill>
                  <a:srgbClr val="002060"/>
                </a:solidFill>
              </a:rPr>
              <a:t>AGENDA</a:t>
            </a:r>
          </a:p>
        </p:txBody>
      </p:sp>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grpSp>
        <p:nvGrpSpPr>
          <p:cNvPr id="5" name="Gruppo 4">
            <a:extLst>
              <a:ext uri="{FF2B5EF4-FFF2-40B4-BE49-F238E27FC236}">
                <a16:creationId xmlns:a16="http://schemas.microsoft.com/office/drawing/2014/main" id="{6EAC66C9-86E1-4F3A-AA95-8C178B57C676}"/>
              </a:ext>
            </a:extLst>
          </p:cNvPr>
          <p:cNvGrpSpPr/>
          <p:nvPr/>
        </p:nvGrpSpPr>
        <p:grpSpPr>
          <a:xfrm>
            <a:off x="1331608" y="1976230"/>
            <a:ext cx="2015435" cy="1209261"/>
            <a:chOff x="2540" y="630673"/>
            <a:chExt cx="2015435" cy="1209261"/>
          </a:xfrm>
        </p:grpSpPr>
        <p:sp>
          <p:nvSpPr>
            <p:cNvPr id="6" name="Rettangolo 5">
              <a:extLst>
                <a:ext uri="{FF2B5EF4-FFF2-40B4-BE49-F238E27FC236}">
                  <a16:creationId xmlns:a16="http://schemas.microsoft.com/office/drawing/2014/main" id="{AF629E83-F469-41F8-AC7C-AE3D9DA4C02C}"/>
                </a:ext>
              </a:extLst>
            </p:cNvPr>
            <p:cNvSpPr/>
            <p:nvPr/>
          </p:nvSpPr>
          <p:spPr>
            <a:xfrm>
              <a:off x="2540" y="630673"/>
              <a:ext cx="2015435" cy="120926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CasellaDiTesto 6">
              <a:extLst>
                <a:ext uri="{FF2B5EF4-FFF2-40B4-BE49-F238E27FC236}">
                  <a16:creationId xmlns:a16="http://schemas.microsoft.com/office/drawing/2014/main" id="{B84E1308-B005-4DD2-973A-A3A8AFFF6801}"/>
                </a:ext>
              </a:extLst>
            </p:cNvPr>
            <p:cNvSpPr txBox="1"/>
            <p:nvPr/>
          </p:nvSpPr>
          <p:spPr>
            <a:xfrm>
              <a:off x="2540" y="630673"/>
              <a:ext cx="2015435" cy="1209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err="1"/>
                <a:t>Education</a:t>
              </a:r>
              <a:r>
                <a:rPr lang="it-IT" sz="1900" kern="1200" dirty="0"/>
                <a:t> </a:t>
              </a:r>
              <a:r>
                <a:rPr lang="it-IT" sz="1900" kern="1200" dirty="0" err="1"/>
                <a:t>challenges</a:t>
              </a:r>
              <a:endParaRPr lang="it-IT" sz="1900" kern="1200" dirty="0"/>
            </a:p>
          </p:txBody>
        </p:sp>
      </p:grpSp>
      <p:grpSp>
        <p:nvGrpSpPr>
          <p:cNvPr id="8" name="Gruppo 7">
            <a:extLst>
              <a:ext uri="{FF2B5EF4-FFF2-40B4-BE49-F238E27FC236}">
                <a16:creationId xmlns:a16="http://schemas.microsoft.com/office/drawing/2014/main" id="{E3F0EB23-680A-4E8F-8037-75348DDAD1B1}"/>
              </a:ext>
            </a:extLst>
          </p:cNvPr>
          <p:cNvGrpSpPr/>
          <p:nvPr/>
        </p:nvGrpSpPr>
        <p:grpSpPr>
          <a:xfrm>
            <a:off x="3842758" y="1963391"/>
            <a:ext cx="2015435" cy="1209261"/>
            <a:chOff x="2540" y="630673"/>
            <a:chExt cx="2015435" cy="1209261"/>
          </a:xfrm>
        </p:grpSpPr>
        <p:sp>
          <p:nvSpPr>
            <p:cNvPr id="9" name="Rettangolo 8">
              <a:extLst>
                <a:ext uri="{FF2B5EF4-FFF2-40B4-BE49-F238E27FC236}">
                  <a16:creationId xmlns:a16="http://schemas.microsoft.com/office/drawing/2014/main" id="{5CDE878F-3E67-46AC-928F-B5D7118232C1}"/>
                </a:ext>
              </a:extLst>
            </p:cNvPr>
            <p:cNvSpPr/>
            <p:nvPr/>
          </p:nvSpPr>
          <p:spPr>
            <a:xfrm>
              <a:off x="2540" y="630673"/>
              <a:ext cx="2015435" cy="120926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78606D90-19C5-4739-A1F6-00AA4CCD952A}"/>
                </a:ext>
              </a:extLst>
            </p:cNvPr>
            <p:cNvSpPr txBox="1"/>
            <p:nvPr/>
          </p:nvSpPr>
          <p:spPr>
            <a:xfrm>
              <a:off x="2540" y="630673"/>
              <a:ext cx="2015435" cy="1209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err="1"/>
                <a:t>GamificationVS</a:t>
              </a:r>
              <a:r>
                <a:rPr lang="it-IT" sz="1900" kern="1200" dirty="0"/>
                <a:t> Learning Games</a:t>
              </a:r>
            </a:p>
          </p:txBody>
        </p:sp>
      </p:grpSp>
      <p:grpSp>
        <p:nvGrpSpPr>
          <p:cNvPr id="11" name="Gruppo 10">
            <a:extLst>
              <a:ext uri="{FF2B5EF4-FFF2-40B4-BE49-F238E27FC236}">
                <a16:creationId xmlns:a16="http://schemas.microsoft.com/office/drawing/2014/main" id="{C32C3288-29D7-45AF-8847-282D94FF9644}"/>
              </a:ext>
            </a:extLst>
          </p:cNvPr>
          <p:cNvGrpSpPr/>
          <p:nvPr/>
        </p:nvGrpSpPr>
        <p:grpSpPr>
          <a:xfrm>
            <a:off x="6346666" y="1964633"/>
            <a:ext cx="2041364" cy="1220858"/>
            <a:chOff x="-23389" y="630673"/>
            <a:chExt cx="2041364" cy="1220858"/>
          </a:xfrm>
        </p:grpSpPr>
        <p:sp>
          <p:nvSpPr>
            <p:cNvPr id="12" name="Rettangolo 11">
              <a:extLst>
                <a:ext uri="{FF2B5EF4-FFF2-40B4-BE49-F238E27FC236}">
                  <a16:creationId xmlns:a16="http://schemas.microsoft.com/office/drawing/2014/main" id="{7995E988-B215-41BA-927D-C9E195DCB25B}"/>
                </a:ext>
              </a:extLst>
            </p:cNvPr>
            <p:cNvSpPr/>
            <p:nvPr/>
          </p:nvSpPr>
          <p:spPr>
            <a:xfrm>
              <a:off x="2540" y="630673"/>
              <a:ext cx="2015435" cy="120926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asellaDiTesto 12">
              <a:extLst>
                <a:ext uri="{FF2B5EF4-FFF2-40B4-BE49-F238E27FC236}">
                  <a16:creationId xmlns:a16="http://schemas.microsoft.com/office/drawing/2014/main" id="{A2BB5538-B812-4A8C-B30A-CA9793A2EB9A}"/>
                </a:ext>
              </a:extLst>
            </p:cNvPr>
            <p:cNvSpPr txBox="1"/>
            <p:nvPr/>
          </p:nvSpPr>
          <p:spPr>
            <a:xfrm>
              <a:off x="-23389" y="642270"/>
              <a:ext cx="2015435" cy="1209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dirty="0"/>
                <a:t>The pedagogical role of game elements</a:t>
              </a:r>
            </a:p>
          </p:txBody>
        </p:sp>
      </p:grpSp>
      <p:grpSp>
        <p:nvGrpSpPr>
          <p:cNvPr id="14" name="Gruppo 13">
            <a:extLst>
              <a:ext uri="{FF2B5EF4-FFF2-40B4-BE49-F238E27FC236}">
                <a16:creationId xmlns:a16="http://schemas.microsoft.com/office/drawing/2014/main" id="{B25120A9-2342-4F9E-8747-C77EF3B638E7}"/>
              </a:ext>
            </a:extLst>
          </p:cNvPr>
          <p:cNvGrpSpPr/>
          <p:nvPr/>
        </p:nvGrpSpPr>
        <p:grpSpPr>
          <a:xfrm>
            <a:off x="7613173" y="3701082"/>
            <a:ext cx="2015435" cy="1209261"/>
            <a:chOff x="2540" y="630673"/>
            <a:chExt cx="2015435" cy="1209261"/>
          </a:xfrm>
        </p:grpSpPr>
        <p:sp>
          <p:nvSpPr>
            <p:cNvPr id="15" name="Rettangolo 14">
              <a:extLst>
                <a:ext uri="{FF2B5EF4-FFF2-40B4-BE49-F238E27FC236}">
                  <a16:creationId xmlns:a16="http://schemas.microsoft.com/office/drawing/2014/main" id="{B946CDD0-460E-4745-8B2B-180F117307D5}"/>
                </a:ext>
              </a:extLst>
            </p:cNvPr>
            <p:cNvSpPr/>
            <p:nvPr/>
          </p:nvSpPr>
          <p:spPr>
            <a:xfrm>
              <a:off x="2540" y="630673"/>
              <a:ext cx="2015435" cy="120926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CasellaDiTesto 15">
              <a:extLst>
                <a:ext uri="{FF2B5EF4-FFF2-40B4-BE49-F238E27FC236}">
                  <a16:creationId xmlns:a16="http://schemas.microsoft.com/office/drawing/2014/main" id="{AB2E62EF-263F-4EEE-ACD4-137B32F5A456}"/>
                </a:ext>
              </a:extLst>
            </p:cNvPr>
            <p:cNvSpPr txBox="1"/>
            <p:nvPr/>
          </p:nvSpPr>
          <p:spPr>
            <a:xfrm>
              <a:off x="2540" y="630673"/>
              <a:ext cx="2015435" cy="1209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it-IT" sz="1900" dirty="0"/>
                <a:t>Digital learning </a:t>
              </a:r>
              <a:r>
                <a:rPr lang="it-IT" sz="1900" dirty="0" err="1"/>
                <a:t>tools</a:t>
              </a:r>
              <a:endParaRPr lang="it-IT" sz="1900" dirty="0"/>
            </a:p>
          </p:txBody>
        </p:sp>
      </p:grpSp>
      <p:grpSp>
        <p:nvGrpSpPr>
          <p:cNvPr id="17" name="Gruppo 16">
            <a:extLst>
              <a:ext uri="{FF2B5EF4-FFF2-40B4-BE49-F238E27FC236}">
                <a16:creationId xmlns:a16="http://schemas.microsoft.com/office/drawing/2014/main" id="{F7A724BF-E360-4CB0-A48D-8F4CCCF2225A}"/>
              </a:ext>
            </a:extLst>
          </p:cNvPr>
          <p:cNvGrpSpPr/>
          <p:nvPr/>
        </p:nvGrpSpPr>
        <p:grpSpPr>
          <a:xfrm>
            <a:off x="2563394" y="3701082"/>
            <a:ext cx="2015435" cy="1209261"/>
            <a:chOff x="2540" y="630673"/>
            <a:chExt cx="2015435" cy="1209261"/>
          </a:xfrm>
        </p:grpSpPr>
        <p:sp>
          <p:nvSpPr>
            <p:cNvPr id="18" name="Rettangolo 17">
              <a:extLst>
                <a:ext uri="{FF2B5EF4-FFF2-40B4-BE49-F238E27FC236}">
                  <a16:creationId xmlns:a16="http://schemas.microsoft.com/office/drawing/2014/main" id="{D2A05288-7023-490A-8606-59FD1606E914}"/>
                </a:ext>
              </a:extLst>
            </p:cNvPr>
            <p:cNvSpPr/>
            <p:nvPr/>
          </p:nvSpPr>
          <p:spPr>
            <a:xfrm>
              <a:off x="2540" y="630673"/>
              <a:ext cx="2015435" cy="120926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asellaDiTesto 18">
              <a:extLst>
                <a:ext uri="{FF2B5EF4-FFF2-40B4-BE49-F238E27FC236}">
                  <a16:creationId xmlns:a16="http://schemas.microsoft.com/office/drawing/2014/main" id="{717E76FB-9E8B-4C70-9D73-6444A74D4D24}"/>
                </a:ext>
              </a:extLst>
            </p:cNvPr>
            <p:cNvSpPr txBox="1"/>
            <p:nvPr/>
          </p:nvSpPr>
          <p:spPr>
            <a:xfrm>
              <a:off x="2540" y="630673"/>
              <a:ext cx="2015435" cy="1209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dirty="0" err="1"/>
                <a:t>It’s</a:t>
              </a:r>
              <a:r>
                <a:rPr lang="it-IT" sz="1900" dirty="0"/>
                <a:t> time to</a:t>
              </a:r>
              <a:r>
                <a:rPr lang="it-IT" sz="1900" kern="1200" dirty="0"/>
                <a:t> play!</a:t>
              </a:r>
            </a:p>
          </p:txBody>
        </p:sp>
      </p:grpSp>
      <p:grpSp>
        <p:nvGrpSpPr>
          <p:cNvPr id="20" name="Gruppo 19">
            <a:extLst>
              <a:ext uri="{FF2B5EF4-FFF2-40B4-BE49-F238E27FC236}">
                <a16:creationId xmlns:a16="http://schemas.microsoft.com/office/drawing/2014/main" id="{4D249EB3-2B46-431D-A88E-7D1BC5D00F4F}"/>
              </a:ext>
            </a:extLst>
          </p:cNvPr>
          <p:cNvGrpSpPr/>
          <p:nvPr/>
        </p:nvGrpSpPr>
        <p:grpSpPr>
          <a:xfrm>
            <a:off x="5090608" y="3701082"/>
            <a:ext cx="2015435" cy="1209261"/>
            <a:chOff x="2540" y="630673"/>
            <a:chExt cx="2015435" cy="1209261"/>
          </a:xfrm>
        </p:grpSpPr>
        <p:sp>
          <p:nvSpPr>
            <p:cNvPr id="21" name="Rettangolo 20">
              <a:extLst>
                <a:ext uri="{FF2B5EF4-FFF2-40B4-BE49-F238E27FC236}">
                  <a16:creationId xmlns:a16="http://schemas.microsoft.com/office/drawing/2014/main" id="{64C4F899-ED95-4FCE-968F-30248268AFCB}"/>
                </a:ext>
              </a:extLst>
            </p:cNvPr>
            <p:cNvSpPr/>
            <p:nvPr/>
          </p:nvSpPr>
          <p:spPr>
            <a:xfrm>
              <a:off x="2540" y="630673"/>
              <a:ext cx="2015435" cy="120926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CasellaDiTesto 21">
              <a:extLst>
                <a:ext uri="{FF2B5EF4-FFF2-40B4-BE49-F238E27FC236}">
                  <a16:creationId xmlns:a16="http://schemas.microsoft.com/office/drawing/2014/main" id="{3E0DB69F-554C-420E-8A3F-20351669C68D}"/>
                </a:ext>
              </a:extLst>
            </p:cNvPr>
            <p:cNvSpPr txBox="1"/>
            <p:nvPr/>
          </p:nvSpPr>
          <p:spPr>
            <a:xfrm>
              <a:off x="2540" y="630673"/>
              <a:ext cx="2015435" cy="1209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it-IT" sz="1900" dirty="0" err="1"/>
                <a:t>Let’s</a:t>
              </a:r>
              <a:r>
                <a:rPr lang="it-IT" sz="1900" dirty="0"/>
                <a:t> practice with </a:t>
              </a:r>
              <a:r>
                <a:rPr lang="it-IT" sz="1900" dirty="0" err="1"/>
                <a:t>Articulate</a:t>
              </a:r>
              <a:endParaRPr lang="it-IT" sz="1900" dirty="0"/>
            </a:p>
          </p:txBody>
        </p:sp>
      </p:grpSp>
      <p:sp>
        <p:nvSpPr>
          <p:cNvPr id="30" name="Connettore 29">
            <a:extLst>
              <a:ext uri="{FF2B5EF4-FFF2-40B4-BE49-F238E27FC236}">
                <a16:creationId xmlns:a16="http://schemas.microsoft.com/office/drawing/2014/main" id="{5AA05623-1A36-4BE7-9F33-772E0BC1F075}"/>
              </a:ext>
            </a:extLst>
          </p:cNvPr>
          <p:cNvSpPr/>
          <p:nvPr/>
        </p:nvSpPr>
        <p:spPr>
          <a:xfrm>
            <a:off x="6156382" y="2535428"/>
            <a:ext cx="86140" cy="8365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Connettore 30">
            <a:extLst>
              <a:ext uri="{FF2B5EF4-FFF2-40B4-BE49-F238E27FC236}">
                <a16:creationId xmlns:a16="http://schemas.microsoft.com/office/drawing/2014/main" id="{C49E33C8-8E1A-4914-BC5B-CAB2B9965F69}"/>
              </a:ext>
            </a:extLst>
          </p:cNvPr>
          <p:cNvSpPr/>
          <p:nvPr/>
        </p:nvSpPr>
        <p:spPr>
          <a:xfrm>
            <a:off x="5943650" y="2535428"/>
            <a:ext cx="86140" cy="8365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onnettore 36">
            <a:extLst>
              <a:ext uri="{FF2B5EF4-FFF2-40B4-BE49-F238E27FC236}">
                <a16:creationId xmlns:a16="http://schemas.microsoft.com/office/drawing/2014/main" id="{A9081A90-1D4D-4C4D-8840-E92FEEE05AC7}"/>
              </a:ext>
            </a:extLst>
          </p:cNvPr>
          <p:cNvSpPr/>
          <p:nvPr/>
        </p:nvSpPr>
        <p:spPr>
          <a:xfrm>
            <a:off x="9704773" y="4304801"/>
            <a:ext cx="86140" cy="8365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Connettore 38">
            <a:extLst>
              <a:ext uri="{FF2B5EF4-FFF2-40B4-BE49-F238E27FC236}">
                <a16:creationId xmlns:a16="http://schemas.microsoft.com/office/drawing/2014/main" id="{C8449CCD-2F2F-4F70-88ED-F04697E64E63}"/>
              </a:ext>
            </a:extLst>
          </p:cNvPr>
          <p:cNvSpPr/>
          <p:nvPr/>
        </p:nvSpPr>
        <p:spPr>
          <a:xfrm>
            <a:off x="9871503" y="4043488"/>
            <a:ext cx="86140" cy="8365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onnettore 39">
            <a:extLst>
              <a:ext uri="{FF2B5EF4-FFF2-40B4-BE49-F238E27FC236}">
                <a16:creationId xmlns:a16="http://schemas.microsoft.com/office/drawing/2014/main" id="{15153D15-78F7-4D26-8584-C9C77BE14400}"/>
              </a:ext>
            </a:extLst>
          </p:cNvPr>
          <p:cNvSpPr/>
          <p:nvPr/>
        </p:nvSpPr>
        <p:spPr>
          <a:xfrm>
            <a:off x="9867079" y="3518438"/>
            <a:ext cx="86140" cy="8365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5" name="Gruppo 34">
            <a:extLst>
              <a:ext uri="{FF2B5EF4-FFF2-40B4-BE49-F238E27FC236}">
                <a16:creationId xmlns:a16="http://schemas.microsoft.com/office/drawing/2014/main" id="{2DB1891E-2DC7-4C9B-B4FF-B70EFC18EF6A}"/>
              </a:ext>
            </a:extLst>
          </p:cNvPr>
          <p:cNvGrpSpPr/>
          <p:nvPr/>
        </p:nvGrpSpPr>
        <p:grpSpPr>
          <a:xfrm>
            <a:off x="8902432" y="1964632"/>
            <a:ext cx="2015435" cy="1209261"/>
            <a:chOff x="2540" y="630673"/>
            <a:chExt cx="2015435" cy="1209261"/>
          </a:xfrm>
        </p:grpSpPr>
        <p:sp>
          <p:nvSpPr>
            <p:cNvPr id="36" name="Rettangolo 35">
              <a:extLst>
                <a:ext uri="{FF2B5EF4-FFF2-40B4-BE49-F238E27FC236}">
                  <a16:creationId xmlns:a16="http://schemas.microsoft.com/office/drawing/2014/main" id="{46736EB8-A8EA-4D2A-AE3D-4000B3964552}"/>
                </a:ext>
              </a:extLst>
            </p:cNvPr>
            <p:cNvSpPr/>
            <p:nvPr/>
          </p:nvSpPr>
          <p:spPr>
            <a:xfrm>
              <a:off x="2540" y="630673"/>
              <a:ext cx="2015435" cy="120926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CasellaDiTesto 40">
              <a:extLst>
                <a:ext uri="{FF2B5EF4-FFF2-40B4-BE49-F238E27FC236}">
                  <a16:creationId xmlns:a16="http://schemas.microsoft.com/office/drawing/2014/main" id="{4BBEEA5B-1830-4410-A698-14E8F870B199}"/>
                </a:ext>
              </a:extLst>
            </p:cNvPr>
            <p:cNvSpPr txBox="1"/>
            <p:nvPr/>
          </p:nvSpPr>
          <p:spPr>
            <a:xfrm>
              <a:off x="2540" y="630673"/>
              <a:ext cx="2015435" cy="1209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it-IT" sz="1900" dirty="0" err="1"/>
                <a:t>Gamification</a:t>
              </a:r>
              <a:r>
                <a:rPr lang="it-IT" sz="1900" dirty="0"/>
                <a:t> &amp; Blockchain for </a:t>
              </a:r>
              <a:r>
                <a:rPr lang="it-IT" sz="1900" dirty="0" err="1"/>
                <a:t>Education</a:t>
              </a:r>
              <a:endParaRPr lang="it-IT" sz="1900" dirty="0"/>
            </a:p>
          </p:txBody>
        </p:sp>
      </p:grpSp>
      <p:sp>
        <p:nvSpPr>
          <p:cNvPr id="45" name="Connettore 44">
            <a:extLst>
              <a:ext uri="{FF2B5EF4-FFF2-40B4-BE49-F238E27FC236}">
                <a16:creationId xmlns:a16="http://schemas.microsoft.com/office/drawing/2014/main" id="{56FF2B0D-D465-4167-BF22-9BEED469938F}"/>
              </a:ext>
            </a:extLst>
          </p:cNvPr>
          <p:cNvSpPr/>
          <p:nvPr/>
        </p:nvSpPr>
        <p:spPr>
          <a:xfrm>
            <a:off x="9870254" y="4305712"/>
            <a:ext cx="86140" cy="8365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Connettore 45">
            <a:extLst>
              <a:ext uri="{FF2B5EF4-FFF2-40B4-BE49-F238E27FC236}">
                <a16:creationId xmlns:a16="http://schemas.microsoft.com/office/drawing/2014/main" id="{6E0C295E-6FC3-47A0-B813-80E629857A5A}"/>
              </a:ext>
            </a:extLst>
          </p:cNvPr>
          <p:cNvSpPr/>
          <p:nvPr/>
        </p:nvSpPr>
        <p:spPr>
          <a:xfrm>
            <a:off x="9867079" y="3255913"/>
            <a:ext cx="86140" cy="8365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Connettore 41">
            <a:extLst>
              <a:ext uri="{FF2B5EF4-FFF2-40B4-BE49-F238E27FC236}">
                <a16:creationId xmlns:a16="http://schemas.microsoft.com/office/drawing/2014/main" id="{C8449CCD-2F2F-4F70-88ED-F04697E64E63}"/>
              </a:ext>
            </a:extLst>
          </p:cNvPr>
          <p:cNvSpPr/>
          <p:nvPr/>
        </p:nvSpPr>
        <p:spPr>
          <a:xfrm>
            <a:off x="9871503" y="3780963"/>
            <a:ext cx="86140" cy="8365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Connettore 42">
            <a:extLst>
              <a:ext uri="{FF2B5EF4-FFF2-40B4-BE49-F238E27FC236}">
                <a16:creationId xmlns:a16="http://schemas.microsoft.com/office/drawing/2014/main" id="{74B80FAA-C43C-4143-B2B9-DC0F38C53F07}"/>
              </a:ext>
            </a:extLst>
          </p:cNvPr>
          <p:cNvSpPr/>
          <p:nvPr/>
        </p:nvSpPr>
        <p:spPr>
          <a:xfrm>
            <a:off x="3658196" y="2535306"/>
            <a:ext cx="86140" cy="8365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onnettore 43">
            <a:extLst>
              <a:ext uri="{FF2B5EF4-FFF2-40B4-BE49-F238E27FC236}">
                <a16:creationId xmlns:a16="http://schemas.microsoft.com/office/drawing/2014/main" id="{BFC59463-E41E-4ACD-82F4-A0B21C743B3E}"/>
              </a:ext>
            </a:extLst>
          </p:cNvPr>
          <p:cNvSpPr/>
          <p:nvPr/>
        </p:nvSpPr>
        <p:spPr>
          <a:xfrm>
            <a:off x="3445464" y="2535306"/>
            <a:ext cx="86140" cy="8365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Connettore 46">
            <a:extLst>
              <a:ext uri="{FF2B5EF4-FFF2-40B4-BE49-F238E27FC236}">
                <a16:creationId xmlns:a16="http://schemas.microsoft.com/office/drawing/2014/main" id="{7C11D7BD-DF38-4BC8-8ACB-645D683E48AC}"/>
              </a:ext>
            </a:extLst>
          </p:cNvPr>
          <p:cNvSpPr/>
          <p:nvPr/>
        </p:nvSpPr>
        <p:spPr>
          <a:xfrm>
            <a:off x="8688069" y="2535306"/>
            <a:ext cx="86140" cy="8365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Connettore 47">
            <a:extLst>
              <a:ext uri="{FF2B5EF4-FFF2-40B4-BE49-F238E27FC236}">
                <a16:creationId xmlns:a16="http://schemas.microsoft.com/office/drawing/2014/main" id="{453E191A-4A28-45EB-A538-702CA679A5B8}"/>
              </a:ext>
            </a:extLst>
          </p:cNvPr>
          <p:cNvSpPr/>
          <p:nvPr/>
        </p:nvSpPr>
        <p:spPr>
          <a:xfrm>
            <a:off x="8475337" y="2535306"/>
            <a:ext cx="86140" cy="8365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Connettore 48">
            <a:extLst>
              <a:ext uri="{FF2B5EF4-FFF2-40B4-BE49-F238E27FC236}">
                <a16:creationId xmlns:a16="http://schemas.microsoft.com/office/drawing/2014/main" id="{F8D9CE1B-061A-499E-818C-A2553FFF033C}"/>
              </a:ext>
            </a:extLst>
          </p:cNvPr>
          <p:cNvSpPr/>
          <p:nvPr/>
        </p:nvSpPr>
        <p:spPr>
          <a:xfrm>
            <a:off x="4898014" y="4315413"/>
            <a:ext cx="86140" cy="8365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onnettore 49">
            <a:extLst>
              <a:ext uri="{FF2B5EF4-FFF2-40B4-BE49-F238E27FC236}">
                <a16:creationId xmlns:a16="http://schemas.microsoft.com/office/drawing/2014/main" id="{BB89F558-4972-4DD9-B893-B9AE9579C82A}"/>
              </a:ext>
            </a:extLst>
          </p:cNvPr>
          <p:cNvSpPr/>
          <p:nvPr/>
        </p:nvSpPr>
        <p:spPr>
          <a:xfrm>
            <a:off x="4685282" y="4315413"/>
            <a:ext cx="86140" cy="8365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onnettore 50">
            <a:extLst>
              <a:ext uri="{FF2B5EF4-FFF2-40B4-BE49-F238E27FC236}">
                <a16:creationId xmlns:a16="http://schemas.microsoft.com/office/drawing/2014/main" id="{6597A1E0-66E0-4230-92D4-876E5F8B0D61}"/>
              </a:ext>
            </a:extLst>
          </p:cNvPr>
          <p:cNvSpPr/>
          <p:nvPr/>
        </p:nvSpPr>
        <p:spPr>
          <a:xfrm>
            <a:off x="7425229" y="4315413"/>
            <a:ext cx="86140" cy="8365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onnettore 51">
            <a:extLst>
              <a:ext uri="{FF2B5EF4-FFF2-40B4-BE49-F238E27FC236}">
                <a16:creationId xmlns:a16="http://schemas.microsoft.com/office/drawing/2014/main" id="{790AFAB6-989C-4A7E-9BA7-D639C9901562}"/>
              </a:ext>
            </a:extLst>
          </p:cNvPr>
          <p:cNvSpPr/>
          <p:nvPr/>
        </p:nvSpPr>
        <p:spPr>
          <a:xfrm>
            <a:off x="7212497" y="4315413"/>
            <a:ext cx="86140" cy="8365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0053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sp>
        <p:nvSpPr>
          <p:cNvPr id="11" name="Google Shape;812;gb924b07723_0_30">
            <a:extLst>
              <a:ext uri="{FF2B5EF4-FFF2-40B4-BE49-F238E27FC236}">
                <a16:creationId xmlns:a16="http://schemas.microsoft.com/office/drawing/2014/main" id="{CFB8D445-5189-4BCC-9832-44A495DA59F2}"/>
              </a:ext>
            </a:extLst>
          </p:cNvPr>
          <p:cNvSpPr txBox="1"/>
          <p:nvPr/>
        </p:nvSpPr>
        <p:spPr>
          <a:xfrm>
            <a:off x="984859" y="1721757"/>
            <a:ext cx="9294766" cy="400722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b="1" dirty="0">
                <a:solidFill>
                  <a:schemeClr val="dk1"/>
                </a:solidFill>
                <a:ea typeface="Calibri"/>
                <a:cs typeface="Calibri"/>
                <a:sym typeface="Calibri"/>
              </a:rPr>
              <a:t>Step 1: Choose the Gamified Theme</a:t>
            </a:r>
            <a:endParaRPr sz="2400" b="1" dirty="0">
              <a:solidFill>
                <a:schemeClr val="dk1"/>
              </a:solidFill>
              <a:ea typeface="Calibri"/>
              <a:cs typeface="Calibri"/>
              <a:sym typeface="Calibri"/>
            </a:endParaRPr>
          </a:p>
          <a:p>
            <a:pPr marL="0" lvl="0" indent="0" algn="l" rtl="0">
              <a:lnSpc>
                <a:spcPct val="115000"/>
              </a:lnSpc>
              <a:spcBef>
                <a:spcPts val="0"/>
              </a:spcBef>
              <a:spcAft>
                <a:spcPts val="0"/>
              </a:spcAft>
              <a:buNone/>
            </a:pPr>
            <a:r>
              <a:rPr lang="en-US" sz="2400" b="1" dirty="0">
                <a:solidFill>
                  <a:schemeClr val="dk1"/>
                </a:solidFill>
                <a:ea typeface="Calibri"/>
                <a:cs typeface="Calibri"/>
                <a:sym typeface="Calibri"/>
              </a:rPr>
              <a:t>Step 2: Identify the Game Design Elements</a:t>
            </a:r>
            <a:endParaRPr sz="2400" b="1" dirty="0">
              <a:solidFill>
                <a:schemeClr val="dk1"/>
              </a:solidFill>
              <a:ea typeface="Calibri"/>
              <a:cs typeface="Calibri"/>
              <a:sym typeface="Calibri"/>
            </a:endParaRPr>
          </a:p>
          <a:p>
            <a:pPr marL="0" lvl="0" indent="0" algn="l" rtl="0">
              <a:lnSpc>
                <a:spcPct val="115000"/>
              </a:lnSpc>
              <a:spcBef>
                <a:spcPts val="0"/>
              </a:spcBef>
              <a:spcAft>
                <a:spcPts val="0"/>
              </a:spcAft>
              <a:buNone/>
            </a:pPr>
            <a:r>
              <a:rPr lang="en-US" sz="2400" b="1" dirty="0">
                <a:solidFill>
                  <a:schemeClr val="dk1"/>
                </a:solidFill>
                <a:ea typeface="Calibri"/>
                <a:cs typeface="Calibri"/>
                <a:sym typeface="Calibri"/>
              </a:rPr>
              <a:t>Step 3: Set Up the Storyline Project</a:t>
            </a:r>
            <a:endParaRPr sz="2400" b="1" dirty="0">
              <a:solidFill>
                <a:schemeClr val="dk1"/>
              </a:solidFill>
              <a:ea typeface="Calibri"/>
              <a:cs typeface="Calibri"/>
              <a:sym typeface="Calibri"/>
            </a:endParaRPr>
          </a:p>
          <a:p>
            <a:pPr marL="0" lvl="0" indent="0" algn="l" rtl="0">
              <a:lnSpc>
                <a:spcPct val="115000"/>
              </a:lnSpc>
              <a:spcBef>
                <a:spcPts val="0"/>
              </a:spcBef>
              <a:spcAft>
                <a:spcPts val="0"/>
              </a:spcAft>
              <a:buNone/>
            </a:pPr>
            <a:r>
              <a:rPr lang="en-US" sz="2400" b="1" dirty="0">
                <a:solidFill>
                  <a:schemeClr val="dk1"/>
                </a:solidFill>
                <a:ea typeface="Calibri"/>
                <a:cs typeface="Calibri"/>
                <a:sym typeface="Calibri"/>
              </a:rPr>
              <a:t>Step 4: Build the Game Elements</a:t>
            </a:r>
            <a:endParaRPr sz="2400" b="1" dirty="0">
              <a:solidFill>
                <a:schemeClr val="dk1"/>
              </a:solidFill>
              <a:ea typeface="Calibri"/>
              <a:cs typeface="Calibri"/>
              <a:sym typeface="Calibri"/>
            </a:endParaRPr>
          </a:p>
          <a:p>
            <a:pPr marL="0" lvl="0" indent="0" algn="l" rtl="0">
              <a:lnSpc>
                <a:spcPct val="115000"/>
              </a:lnSpc>
              <a:spcBef>
                <a:spcPts val="0"/>
              </a:spcBef>
              <a:spcAft>
                <a:spcPts val="0"/>
              </a:spcAft>
              <a:buNone/>
            </a:pPr>
            <a:r>
              <a:rPr lang="en-US" sz="2400" b="1" dirty="0">
                <a:solidFill>
                  <a:schemeClr val="dk1"/>
                </a:solidFill>
                <a:ea typeface="Calibri"/>
                <a:cs typeface="Calibri"/>
                <a:sym typeface="Calibri"/>
              </a:rPr>
              <a:t>Step 5: Build the First Quiz Question</a:t>
            </a:r>
            <a:endParaRPr sz="2400" b="1" dirty="0">
              <a:solidFill>
                <a:schemeClr val="dk1"/>
              </a:solidFill>
              <a:ea typeface="Calibri"/>
              <a:cs typeface="Calibri"/>
              <a:sym typeface="Calibri"/>
            </a:endParaRPr>
          </a:p>
          <a:p>
            <a:pPr marL="0" lvl="0" indent="0" algn="l" rtl="0">
              <a:lnSpc>
                <a:spcPct val="115000"/>
              </a:lnSpc>
              <a:spcBef>
                <a:spcPts val="0"/>
              </a:spcBef>
              <a:spcAft>
                <a:spcPts val="0"/>
              </a:spcAft>
              <a:buNone/>
            </a:pPr>
            <a:r>
              <a:rPr lang="en-US" sz="2400" b="1" dirty="0">
                <a:solidFill>
                  <a:schemeClr val="dk1"/>
                </a:solidFill>
                <a:ea typeface="Calibri"/>
                <a:cs typeface="Calibri"/>
                <a:sym typeface="Calibri"/>
              </a:rPr>
              <a:t>Step 6: Build the Feedback Slides for the First Quiz Question</a:t>
            </a:r>
            <a:endParaRPr sz="2400" b="1" dirty="0">
              <a:solidFill>
                <a:schemeClr val="dk1"/>
              </a:solidFill>
              <a:ea typeface="Calibri"/>
              <a:cs typeface="Calibri"/>
              <a:sym typeface="Calibri"/>
            </a:endParaRPr>
          </a:p>
          <a:p>
            <a:pPr marL="0" lvl="0" indent="0" algn="l" rtl="0">
              <a:lnSpc>
                <a:spcPct val="115000"/>
              </a:lnSpc>
              <a:spcBef>
                <a:spcPts val="0"/>
              </a:spcBef>
              <a:spcAft>
                <a:spcPts val="0"/>
              </a:spcAft>
              <a:buNone/>
            </a:pPr>
            <a:r>
              <a:rPr lang="en-US" sz="2400" b="1" dirty="0">
                <a:solidFill>
                  <a:schemeClr val="dk1"/>
                </a:solidFill>
                <a:ea typeface="Calibri"/>
                <a:cs typeface="Calibri"/>
                <a:sym typeface="Calibri"/>
              </a:rPr>
              <a:t>Step 7: Adjust the Visual Feedback for the Game Button</a:t>
            </a:r>
            <a:endParaRPr sz="2400" b="1" dirty="0">
              <a:solidFill>
                <a:schemeClr val="dk1"/>
              </a:solidFill>
              <a:ea typeface="Calibri"/>
              <a:cs typeface="Calibri"/>
              <a:sym typeface="Calibri"/>
            </a:endParaRPr>
          </a:p>
          <a:p>
            <a:pPr marL="0" lvl="0" indent="0" algn="l" rtl="0">
              <a:lnSpc>
                <a:spcPct val="115000"/>
              </a:lnSpc>
              <a:spcBef>
                <a:spcPts val="0"/>
              </a:spcBef>
              <a:spcAft>
                <a:spcPts val="0"/>
              </a:spcAft>
              <a:buNone/>
            </a:pPr>
            <a:r>
              <a:rPr lang="en-US" sz="2400" b="1" dirty="0">
                <a:solidFill>
                  <a:schemeClr val="dk1"/>
                </a:solidFill>
                <a:ea typeface="Calibri"/>
                <a:cs typeface="Calibri"/>
                <a:sym typeface="Calibri"/>
              </a:rPr>
              <a:t>Step 8: Create the Remaining Questions and Feedback Slides</a:t>
            </a:r>
            <a:endParaRPr sz="2400" b="1" dirty="0">
              <a:solidFill>
                <a:schemeClr val="dk1"/>
              </a:solidFill>
              <a:ea typeface="Calibri"/>
              <a:cs typeface="Calibri"/>
              <a:sym typeface="Calibri"/>
            </a:endParaRPr>
          </a:p>
          <a:p>
            <a:pPr marL="0" lvl="0" indent="0" algn="l" rtl="0">
              <a:lnSpc>
                <a:spcPct val="115000"/>
              </a:lnSpc>
              <a:spcBef>
                <a:spcPts val="0"/>
              </a:spcBef>
              <a:spcAft>
                <a:spcPts val="0"/>
              </a:spcAft>
              <a:buNone/>
            </a:pPr>
            <a:r>
              <a:rPr lang="en-US" sz="2400" b="1" dirty="0">
                <a:solidFill>
                  <a:schemeClr val="dk1"/>
                </a:solidFill>
                <a:ea typeface="Calibri"/>
                <a:cs typeface="Calibri"/>
                <a:sym typeface="Calibri"/>
              </a:rPr>
              <a:t>Step 9: Create the Introduction and Results Slides</a:t>
            </a:r>
            <a:endParaRPr sz="2400" b="1" dirty="0">
              <a:solidFill>
                <a:schemeClr val="dk1"/>
              </a:solidFill>
              <a:ea typeface="Calibri"/>
              <a:cs typeface="Calibri"/>
              <a:sym typeface="Calibri"/>
            </a:endParaRPr>
          </a:p>
        </p:txBody>
      </p:sp>
      <p:sp>
        <p:nvSpPr>
          <p:cNvPr id="9" name="Google Shape;795;p52">
            <a:extLst>
              <a:ext uri="{FF2B5EF4-FFF2-40B4-BE49-F238E27FC236}">
                <a16:creationId xmlns:a16="http://schemas.microsoft.com/office/drawing/2014/main" id="{F74EA35E-CB09-4792-9C11-86CBF33D80A1}"/>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
        <p:nvSpPr>
          <p:cNvPr id="10" name="CasellaDiTesto 9">
            <a:extLst>
              <a:ext uri="{FF2B5EF4-FFF2-40B4-BE49-F238E27FC236}">
                <a16:creationId xmlns:a16="http://schemas.microsoft.com/office/drawing/2014/main" id="{3B77BB7C-5C7F-45C3-B0AB-46769615CC5A}"/>
              </a:ext>
            </a:extLst>
          </p:cNvPr>
          <p:cNvSpPr txBox="1"/>
          <p:nvPr/>
        </p:nvSpPr>
        <p:spPr>
          <a:xfrm>
            <a:off x="1169683" y="904072"/>
            <a:ext cx="8461014" cy="461665"/>
          </a:xfrm>
          <a:prstGeom prst="rect">
            <a:avLst/>
          </a:prstGeom>
          <a:noFill/>
        </p:spPr>
        <p:txBody>
          <a:bodyPr wrap="square" rtlCol="0">
            <a:spAutoFit/>
          </a:bodyPr>
          <a:lstStyle/>
          <a:p>
            <a:r>
              <a:rPr lang="en-US" sz="2400" b="1" dirty="0">
                <a:solidFill>
                  <a:srgbClr val="1F4EA0"/>
                </a:solidFill>
                <a:ea typeface="Calibri"/>
                <a:cs typeface="Calibri"/>
                <a:sym typeface="Calibri"/>
              </a:rPr>
              <a:t>How to create a simple e-learning game in 9 steps:</a:t>
            </a:r>
          </a:p>
        </p:txBody>
      </p:sp>
    </p:spTree>
    <p:extLst>
      <p:ext uri="{BB962C8B-B14F-4D97-AF65-F5344CB8AC3E}">
        <p14:creationId xmlns:p14="http://schemas.microsoft.com/office/powerpoint/2010/main" val="48638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2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20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20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fade">
                                      <p:cBhvr>
                                        <p:cTn id="42" dur="20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fade">
                                      <p:cBhvr>
                                        <p:cTn id="47"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grpSp>
        <p:nvGrpSpPr>
          <p:cNvPr id="5" name="Google Shape;827;gb924b07723_0_5">
            <a:extLst>
              <a:ext uri="{FF2B5EF4-FFF2-40B4-BE49-F238E27FC236}">
                <a16:creationId xmlns:a16="http://schemas.microsoft.com/office/drawing/2014/main" id="{7806E380-27FF-439C-8AAB-F25403A4152B}"/>
              </a:ext>
            </a:extLst>
          </p:cNvPr>
          <p:cNvGrpSpPr/>
          <p:nvPr/>
        </p:nvGrpSpPr>
        <p:grpSpPr>
          <a:xfrm>
            <a:off x="289034" y="1441907"/>
            <a:ext cx="9001010" cy="4512021"/>
            <a:chOff x="1046430" y="1707758"/>
            <a:chExt cx="7712559" cy="3866147"/>
          </a:xfrm>
        </p:grpSpPr>
        <p:pic>
          <p:nvPicPr>
            <p:cNvPr id="6" name="Google Shape;828;gb924b07723_0_5">
              <a:extLst>
                <a:ext uri="{FF2B5EF4-FFF2-40B4-BE49-F238E27FC236}">
                  <a16:creationId xmlns:a16="http://schemas.microsoft.com/office/drawing/2014/main" id="{0F4E5A42-8B45-4C68-BD3C-951200C7632C}"/>
                </a:ext>
              </a:extLst>
            </p:cNvPr>
            <p:cNvPicPr preferRelativeResize="0"/>
            <p:nvPr/>
          </p:nvPicPr>
          <p:blipFill rotWithShape="1">
            <a:blip r:embed="rId3" cstate="print">
              <a:alphaModFix/>
            </a:blip>
            <a:srcRect/>
            <a:stretch/>
          </p:blipFill>
          <p:spPr>
            <a:xfrm>
              <a:off x="1046430" y="1707758"/>
              <a:ext cx="7712559" cy="3866147"/>
            </a:xfrm>
            <a:prstGeom prst="rect">
              <a:avLst/>
            </a:prstGeom>
            <a:noFill/>
            <a:ln>
              <a:noFill/>
            </a:ln>
          </p:spPr>
        </p:pic>
        <p:grpSp>
          <p:nvGrpSpPr>
            <p:cNvPr id="9" name="Google Shape;829;gb924b07723_0_5">
              <a:extLst>
                <a:ext uri="{FF2B5EF4-FFF2-40B4-BE49-F238E27FC236}">
                  <a16:creationId xmlns:a16="http://schemas.microsoft.com/office/drawing/2014/main" id="{40221273-4552-4412-B863-9746A15593C4}"/>
                </a:ext>
              </a:extLst>
            </p:cNvPr>
            <p:cNvGrpSpPr/>
            <p:nvPr/>
          </p:nvGrpSpPr>
          <p:grpSpPr>
            <a:xfrm>
              <a:off x="1046430" y="1898575"/>
              <a:ext cx="7420669" cy="3090509"/>
              <a:chOff x="0" y="0"/>
              <a:chExt cx="6123675" cy="2589450"/>
            </a:xfrm>
          </p:grpSpPr>
          <p:sp>
            <p:nvSpPr>
              <p:cNvPr id="10" name="Google Shape;830;gb924b07723_0_5">
                <a:extLst>
                  <a:ext uri="{FF2B5EF4-FFF2-40B4-BE49-F238E27FC236}">
                    <a16:creationId xmlns:a16="http://schemas.microsoft.com/office/drawing/2014/main" id="{8E600B6F-41E6-4E67-B87E-3E069E88C650}"/>
                  </a:ext>
                </a:extLst>
              </p:cNvPr>
              <p:cNvSpPr/>
              <p:nvPr/>
            </p:nvSpPr>
            <p:spPr>
              <a:xfrm>
                <a:off x="1285875" y="0"/>
                <a:ext cx="475500" cy="2268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Google Shape;831;gb924b07723_0_5">
                <a:extLst>
                  <a:ext uri="{FF2B5EF4-FFF2-40B4-BE49-F238E27FC236}">
                    <a16:creationId xmlns:a16="http://schemas.microsoft.com/office/drawing/2014/main" id="{51C8304E-8436-4726-AAD2-3CDA1CC9BA52}"/>
                  </a:ext>
                </a:extLst>
              </p:cNvPr>
              <p:cNvSpPr/>
              <p:nvPr/>
            </p:nvSpPr>
            <p:spPr>
              <a:xfrm>
                <a:off x="0" y="161925"/>
                <a:ext cx="380400" cy="4974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832;gb924b07723_0_5">
                <a:extLst>
                  <a:ext uri="{FF2B5EF4-FFF2-40B4-BE49-F238E27FC236}">
                    <a16:creationId xmlns:a16="http://schemas.microsoft.com/office/drawing/2014/main" id="{ACCBBFFD-5474-461B-8283-A3B2248AFE6C}"/>
                  </a:ext>
                </a:extLst>
              </p:cNvPr>
              <p:cNvSpPr/>
              <p:nvPr/>
            </p:nvSpPr>
            <p:spPr>
              <a:xfrm>
                <a:off x="3724275" y="1733550"/>
                <a:ext cx="2399400" cy="8559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3" name="Google Shape;833;gb924b07723_0_5">
                <a:extLst>
                  <a:ext uri="{FF2B5EF4-FFF2-40B4-BE49-F238E27FC236}">
                    <a16:creationId xmlns:a16="http://schemas.microsoft.com/office/drawing/2014/main" id="{42DD432D-DDDF-46A8-8609-9241BA5C616C}"/>
                  </a:ext>
                </a:extLst>
              </p:cNvPr>
              <p:cNvCxnSpPr/>
              <p:nvPr/>
            </p:nvCxnSpPr>
            <p:spPr>
              <a:xfrm flipH="1">
                <a:off x="352285" y="152400"/>
                <a:ext cx="943800" cy="160800"/>
              </a:xfrm>
              <a:prstGeom prst="straightConnector1">
                <a:avLst/>
              </a:prstGeom>
              <a:noFill/>
              <a:ln w="28575" cap="flat" cmpd="sng">
                <a:solidFill>
                  <a:srgbClr val="FF0000"/>
                </a:solidFill>
                <a:prstDash val="solid"/>
                <a:round/>
                <a:headEnd type="none" w="sm" len="sm"/>
                <a:tailEnd type="triangle" w="med" len="med"/>
              </a:ln>
            </p:spPr>
          </p:cxnSp>
          <p:cxnSp>
            <p:nvCxnSpPr>
              <p:cNvPr id="14" name="Google Shape;834;gb924b07723_0_5">
                <a:extLst>
                  <a:ext uri="{FF2B5EF4-FFF2-40B4-BE49-F238E27FC236}">
                    <a16:creationId xmlns:a16="http://schemas.microsoft.com/office/drawing/2014/main" id="{CADEF411-6D6E-4C20-943F-63A47669E07D}"/>
                  </a:ext>
                </a:extLst>
              </p:cNvPr>
              <p:cNvCxnSpPr/>
              <p:nvPr/>
            </p:nvCxnSpPr>
            <p:spPr>
              <a:xfrm>
                <a:off x="352425" y="581025"/>
                <a:ext cx="3460200" cy="1404600"/>
              </a:xfrm>
              <a:prstGeom prst="straightConnector1">
                <a:avLst/>
              </a:prstGeom>
              <a:noFill/>
              <a:ln w="28575" cap="flat" cmpd="sng">
                <a:solidFill>
                  <a:srgbClr val="FF0000"/>
                </a:solidFill>
                <a:prstDash val="solid"/>
                <a:round/>
                <a:headEnd type="none" w="sm" len="sm"/>
                <a:tailEnd type="triangle" w="med" len="med"/>
              </a:ln>
            </p:spPr>
          </p:cxnSp>
        </p:grpSp>
      </p:grpSp>
      <p:sp>
        <p:nvSpPr>
          <p:cNvPr id="2" name="Rettangolo 1">
            <a:extLst>
              <a:ext uri="{FF2B5EF4-FFF2-40B4-BE49-F238E27FC236}">
                <a16:creationId xmlns:a16="http://schemas.microsoft.com/office/drawing/2014/main" id="{119DCD63-F248-4AD9-B19A-F09965975423}"/>
              </a:ext>
            </a:extLst>
          </p:cNvPr>
          <p:cNvSpPr/>
          <p:nvPr/>
        </p:nvSpPr>
        <p:spPr>
          <a:xfrm>
            <a:off x="9509761" y="1990221"/>
            <a:ext cx="2555396" cy="2974532"/>
          </a:xfrm>
          <a:prstGeom prst="rect">
            <a:avLst/>
          </a:prstGeom>
        </p:spPr>
        <p:txBody>
          <a:bodyPr wrap="square">
            <a:spAutoFit/>
          </a:bodyPr>
          <a:lstStyle/>
          <a:p>
            <a:pPr lvl="0" algn="ctr">
              <a:lnSpc>
                <a:spcPct val="107000"/>
              </a:lnSpc>
            </a:pPr>
            <a:r>
              <a:rPr lang="en-US" sz="2200" b="1" dirty="0">
                <a:solidFill>
                  <a:srgbClr val="000000"/>
                </a:solidFill>
                <a:ea typeface="Calibri"/>
                <a:cs typeface="Calibri"/>
                <a:sym typeface="Calibri"/>
              </a:rPr>
              <a:t>Choose Slide SIZE</a:t>
            </a:r>
          </a:p>
          <a:p>
            <a:pPr lvl="0" algn="ctr">
              <a:lnSpc>
                <a:spcPct val="107000"/>
              </a:lnSpc>
            </a:pPr>
            <a:r>
              <a:rPr lang="en-US" sz="2200" b="1" dirty="0">
                <a:solidFill>
                  <a:srgbClr val="000000"/>
                </a:solidFill>
                <a:ea typeface="Calibri"/>
                <a:cs typeface="Calibri"/>
                <a:sym typeface="Calibri"/>
              </a:rPr>
              <a:t>Select THEME</a:t>
            </a:r>
          </a:p>
          <a:p>
            <a:pPr lvl="0" algn="ctr">
              <a:lnSpc>
                <a:spcPct val="107000"/>
              </a:lnSpc>
            </a:pPr>
            <a:r>
              <a:rPr lang="en-US" sz="2200" b="1" dirty="0">
                <a:solidFill>
                  <a:srgbClr val="000000"/>
                </a:solidFill>
                <a:ea typeface="Calibri"/>
                <a:cs typeface="Calibri"/>
                <a:sym typeface="Calibri"/>
              </a:rPr>
              <a:t>Or</a:t>
            </a:r>
          </a:p>
          <a:p>
            <a:pPr lvl="0" algn="ctr">
              <a:lnSpc>
                <a:spcPct val="107000"/>
              </a:lnSpc>
            </a:pPr>
            <a:r>
              <a:rPr lang="en-US" sz="2200" b="1" dirty="0">
                <a:solidFill>
                  <a:srgbClr val="000000"/>
                </a:solidFill>
                <a:ea typeface="Calibri"/>
                <a:cs typeface="Calibri"/>
                <a:sym typeface="Calibri"/>
              </a:rPr>
              <a:t>Create one</a:t>
            </a:r>
          </a:p>
          <a:p>
            <a:pPr lvl="0" algn="ctr">
              <a:lnSpc>
                <a:spcPct val="107000"/>
              </a:lnSpc>
            </a:pPr>
            <a:endParaRPr lang="en-US" sz="2200" b="1" dirty="0">
              <a:solidFill>
                <a:srgbClr val="000000"/>
              </a:solidFill>
              <a:ea typeface="Calibri"/>
              <a:cs typeface="Calibri"/>
              <a:sym typeface="Calibri"/>
            </a:endParaRPr>
          </a:p>
          <a:p>
            <a:pPr lvl="0" algn="ctr">
              <a:lnSpc>
                <a:spcPct val="107000"/>
              </a:lnSpc>
            </a:pPr>
            <a:r>
              <a:rPr lang="en-US" sz="2200" b="1" dirty="0">
                <a:solidFill>
                  <a:srgbClr val="000000"/>
                </a:solidFill>
                <a:ea typeface="Calibri"/>
                <a:cs typeface="Calibri"/>
                <a:sym typeface="Calibri"/>
              </a:rPr>
              <a:t>Select FONT</a:t>
            </a:r>
          </a:p>
          <a:p>
            <a:pPr lvl="0" algn="ctr">
              <a:lnSpc>
                <a:spcPct val="107000"/>
              </a:lnSpc>
            </a:pPr>
            <a:r>
              <a:rPr lang="en-US" sz="2200" b="1" dirty="0">
                <a:solidFill>
                  <a:srgbClr val="000000"/>
                </a:solidFill>
                <a:ea typeface="Calibri"/>
                <a:cs typeface="Calibri"/>
                <a:sym typeface="Calibri"/>
              </a:rPr>
              <a:t>and  COLOUR for contents</a:t>
            </a:r>
          </a:p>
        </p:txBody>
      </p:sp>
      <p:sp>
        <p:nvSpPr>
          <p:cNvPr id="16" name="Google Shape;795;p52">
            <a:extLst>
              <a:ext uri="{FF2B5EF4-FFF2-40B4-BE49-F238E27FC236}">
                <a16:creationId xmlns:a16="http://schemas.microsoft.com/office/drawing/2014/main" id="{9E5D27A3-3F00-4D30-A790-428568FF1754}"/>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
        <p:nvSpPr>
          <p:cNvPr id="18" name="CasellaDiTesto 17">
            <a:extLst>
              <a:ext uri="{FF2B5EF4-FFF2-40B4-BE49-F238E27FC236}">
                <a16:creationId xmlns:a16="http://schemas.microsoft.com/office/drawing/2014/main" id="{5F1F0F17-D514-448E-A241-C1DEC8158B63}"/>
              </a:ext>
            </a:extLst>
          </p:cNvPr>
          <p:cNvSpPr txBox="1"/>
          <p:nvPr/>
        </p:nvSpPr>
        <p:spPr>
          <a:xfrm>
            <a:off x="1169683" y="904072"/>
            <a:ext cx="8461014" cy="461665"/>
          </a:xfrm>
          <a:prstGeom prst="rect">
            <a:avLst/>
          </a:prstGeom>
          <a:noFill/>
        </p:spPr>
        <p:txBody>
          <a:bodyPr wrap="square" rtlCol="0">
            <a:spAutoFit/>
          </a:bodyPr>
          <a:lstStyle/>
          <a:p>
            <a:r>
              <a:rPr lang="en-US" sz="2400" b="1" dirty="0">
                <a:solidFill>
                  <a:srgbClr val="1F4EA0"/>
                </a:solidFill>
                <a:ea typeface="Calibri"/>
                <a:cs typeface="Calibri"/>
                <a:sym typeface="Calibri"/>
              </a:rPr>
              <a:t>1: Choose the Gamified Theme</a:t>
            </a:r>
          </a:p>
        </p:txBody>
      </p:sp>
    </p:spTree>
    <p:extLst>
      <p:ext uri="{BB962C8B-B14F-4D97-AF65-F5344CB8AC3E}">
        <p14:creationId xmlns:p14="http://schemas.microsoft.com/office/powerpoint/2010/main" val="222055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grpSp>
        <p:nvGrpSpPr>
          <p:cNvPr id="16" name="Google Shape;848;p53">
            <a:extLst>
              <a:ext uri="{FF2B5EF4-FFF2-40B4-BE49-F238E27FC236}">
                <a16:creationId xmlns:a16="http://schemas.microsoft.com/office/drawing/2014/main" id="{90A9D86D-24A3-4EEB-911A-C845B08544C7}"/>
              </a:ext>
            </a:extLst>
          </p:cNvPr>
          <p:cNvGrpSpPr/>
          <p:nvPr/>
        </p:nvGrpSpPr>
        <p:grpSpPr>
          <a:xfrm>
            <a:off x="633931" y="1365737"/>
            <a:ext cx="6645910" cy="4895145"/>
            <a:chOff x="2496456" y="1175917"/>
            <a:chExt cx="6645910" cy="5183900"/>
          </a:xfrm>
        </p:grpSpPr>
        <p:pic>
          <p:nvPicPr>
            <p:cNvPr id="17" name="Google Shape;849;p53">
              <a:extLst>
                <a:ext uri="{FF2B5EF4-FFF2-40B4-BE49-F238E27FC236}">
                  <a16:creationId xmlns:a16="http://schemas.microsoft.com/office/drawing/2014/main" id="{1E3D6017-7ED6-408C-82EC-A8CAF02BBD67}"/>
                </a:ext>
              </a:extLst>
            </p:cNvPr>
            <p:cNvPicPr preferRelativeResize="0"/>
            <p:nvPr/>
          </p:nvPicPr>
          <p:blipFill rotWithShape="1">
            <a:blip r:embed="rId3" cstate="print">
              <a:alphaModFix/>
            </a:blip>
            <a:srcRect b="2055"/>
            <a:stretch/>
          </p:blipFill>
          <p:spPr>
            <a:xfrm>
              <a:off x="2496456" y="1277835"/>
              <a:ext cx="6645910" cy="5081982"/>
            </a:xfrm>
            <a:prstGeom prst="rect">
              <a:avLst/>
            </a:prstGeom>
            <a:noFill/>
            <a:ln>
              <a:noFill/>
            </a:ln>
          </p:spPr>
        </p:pic>
        <p:sp>
          <p:nvSpPr>
            <p:cNvPr id="18" name="Google Shape;850;p53">
              <a:extLst>
                <a:ext uri="{FF2B5EF4-FFF2-40B4-BE49-F238E27FC236}">
                  <a16:creationId xmlns:a16="http://schemas.microsoft.com/office/drawing/2014/main" id="{43799376-3ADD-4400-9DDB-01F9A0871137}"/>
                </a:ext>
              </a:extLst>
            </p:cNvPr>
            <p:cNvSpPr/>
            <p:nvPr/>
          </p:nvSpPr>
          <p:spPr>
            <a:xfrm>
              <a:off x="6797086" y="1175917"/>
              <a:ext cx="549019" cy="64629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9" name="Google Shape;847;p53">
            <a:extLst>
              <a:ext uri="{FF2B5EF4-FFF2-40B4-BE49-F238E27FC236}">
                <a16:creationId xmlns:a16="http://schemas.microsoft.com/office/drawing/2014/main" id="{7541C2F5-E9CE-472C-8278-DD295A7CDE2D}"/>
              </a:ext>
            </a:extLst>
          </p:cNvPr>
          <p:cNvSpPr/>
          <p:nvPr/>
        </p:nvSpPr>
        <p:spPr>
          <a:xfrm>
            <a:off x="7698466" y="1365737"/>
            <a:ext cx="3622588" cy="206815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b="1" i="0" u="none" strike="noStrike" cap="none" dirty="0">
                <a:solidFill>
                  <a:srgbClr val="000000"/>
                </a:solidFill>
                <a:ea typeface="Calibri"/>
                <a:cs typeface="Calibri"/>
                <a:sym typeface="Calibri"/>
              </a:rPr>
              <a:t>PLAYER: </a:t>
            </a:r>
            <a:r>
              <a:rPr lang="en-US" sz="2400" b="0" i="0" u="none" strike="noStrike" cap="none" dirty="0">
                <a:solidFill>
                  <a:srgbClr val="000000"/>
                </a:solidFill>
                <a:ea typeface="Calibri"/>
                <a:cs typeface="Calibri"/>
                <a:sym typeface="Calibri"/>
              </a:rPr>
              <a:t>in the COLORS &amp; Effects area you can decide to modify every part of the player (also the shadow under elements…)</a:t>
            </a:r>
            <a:endParaRPr sz="2400" b="0" i="0" u="none" strike="noStrike" cap="none" dirty="0">
              <a:solidFill>
                <a:srgbClr val="000000"/>
              </a:solidFill>
              <a:ea typeface="Calibri"/>
              <a:cs typeface="Calibri"/>
              <a:sym typeface="Calibri"/>
            </a:endParaRPr>
          </a:p>
        </p:txBody>
      </p:sp>
      <p:sp>
        <p:nvSpPr>
          <p:cNvPr id="10" name="Google Shape;795;p52">
            <a:extLst>
              <a:ext uri="{FF2B5EF4-FFF2-40B4-BE49-F238E27FC236}">
                <a16:creationId xmlns:a16="http://schemas.microsoft.com/office/drawing/2014/main" id="{4DE368E1-B78B-4283-B0D0-C518D1705016}"/>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
        <p:nvSpPr>
          <p:cNvPr id="11" name="CasellaDiTesto 10">
            <a:extLst>
              <a:ext uri="{FF2B5EF4-FFF2-40B4-BE49-F238E27FC236}">
                <a16:creationId xmlns:a16="http://schemas.microsoft.com/office/drawing/2014/main" id="{588EB7C0-FA99-4897-8AD3-84E88DB0A7E9}"/>
              </a:ext>
            </a:extLst>
          </p:cNvPr>
          <p:cNvSpPr txBox="1"/>
          <p:nvPr/>
        </p:nvSpPr>
        <p:spPr>
          <a:xfrm>
            <a:off x="1169683" y="904072"/>
            <a:ext cx="8461014" cy="461665"/>
          </a:xfrm>
          <a:prstGeom prst="rect">
            <a:avLst/>
          </a:prstGeom>
          <a:noFill/>
        </p:spPr>
        <p:txBody>
          <a:bodyPr wrap="square" rtlCol="0">
            <a:spAutoFit/>
          </a:bodyPr>
          <a:lstStyle/>
          <a:p>
            <a:r>
              <a:rPr lang="en-US" sz="2400" b="1" dirty="0">
                <a:solidFill>
                  <a:srgbClr val="1F4EA0"/>
                </a:solidFill>
                <a:ea typeface="Calibri"/>
                <a:cs typeface="Calibri"/>
                <a:sym typeface="Calibri"/>
              </a:rPr>
              <a:t>1: Choose the Gamified Theme</a:t>
            </a:r>
          </a:p>
        </p:txBody>
      </p:sp>
      <p:pic>
        <p:nvPicPr>
          <p:cNvPr id="3" name="Immagine 2">
            <a:extLst>
              <a:ext uri="{FF2B5EF4-FFF2-40B4-BE49-F238E27FC236}">
                <a16:creationId xmlns:a16="http://schemas.microsoft.com/office/drawing/2014/main" id="{A612B746-05D8-4E52-8A45-DACEED9E58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8466" y="3621434"/>
            <a:ext cx="3247619" cy="2257143"/>
          </a:xfrm>
          <a:prstGeom prst="rect">
            <a:avLst/>
          </a:prstGeom>
        </p:spPr>
      </p:pic>
    </p:spTree>
    <p:extLst>
      <p:ext uri="{BB962C8B-B14F-4D97-AF65-F5344CB8AC3E}">
        <p14:creationId xmlns:p14="http://schemas.microsoft.com/office/powerpoint/2010/main" val="123091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grpSp>
        <p:nvGrpSpPr>
          <p:cNvPr id="5" name="Google Shape;863;p54">
            <a:extLst>
              <a:ext uri="{FF2B5EF4-FFF2-40B4-BE49-F238E27FC236}">
                <a16:creationId xmlns:a16="http://schemas.microsoft.com/office/drawing/2014/main" id="{A84B38A0-E059-4FC6-BD27-8BC9ED893BE2}"/>
              </a:ext>
            </a:extLst>
          </p:cNvPr>
          <p:cNvGrpSpPr/>
          <p:nvPr/>
        </p:nvGrpSpPr>
        <p:grpSpPr>
          <a:xfrm>
            <a:off x="707576" y="1564754"/>
            <a:ext cx="4200977" cy="4454040"/>
            <a:chOff x="0" y="0"/>
            <a:chExt cx="3621405" cy="3759835"/>
          </a:xfrm>
        </p:grpSpPr>
        <p:pic>
          <p:nvPicPr>
            <p:cNvPr id="6" name="Google Shape;864;p54">
              <a:extLst>
                <a:ext uri="{FF2B5EF4-FFF2-40B4-BE49-F238E27FC236}">
                  <a16:creationId xmlns:a16="http://schemas.microsoft.com/office/drawing/2014/main" id="{3631ECEB-EFFA-49D6-97BC-E109AE991F67}"/>
                </a:ext>
              </a:extLst>
            </p:cNvPr>
            <p:cNvPicPr preferRelativeResize="0"/>
            <p:nvPr/>
          </p:nvPicPr>
          <p:blipFill rotWithShape="1">
            <a:blip r:embed="rId3" cstate="print">
              <a:alphaModFix/>
            </a:blip>
            <a:srcRect/>
            <a:stretch/>
          </p:blipFill>
          <p:spPr>
            <a:xfrm>
              <a:off x="0" y="0"/>
              <a:ext cx="3621405" cy="3759835"/>
            </a:xfrm>
            <a:prstGeom prst="rect">
              <a:avLst/>
            </a:prstGeom>
            <a:noFill/>
            <a:ln>
              <a:noFill/>
            </a:ln>
          </p:spPr>
        </p:pic>
        <p:sp>
          <p:nvSpPr>
            <p:cNvPr id="8" name="Google Shape;865;p54">
              <a:extLst>
                <a:ext uri="{FF2B5EF4-FFF2-40B4-BE49-F238E27FC236}">
                  <a16:creationId xmlns:a16="http://schemas.microsoft.com/office/drawing/2014/main" id="{63133B36-5730-40EB-8668-2513A48DB92E}"/>
                </a:ext>
              </a:extLst>
            </p:cNvPr>
            <p:cNvSpPr/>
            <p:nvPr/>
          </p:nvSpPr>
          <p:spPr>
            <a:xfrm>
              <a:off x="152400" y="1181100"/>
              <a:ext cx="1521460" cy="81153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9" name="Google Shape;866;p54">
              <a:extLst>
                <a:ext uri="{FF2B5EF4-FFF2-40B4-BE49-F238E27FC236}">
                  <a16:creationId xmlns:a16="http://schemas.microsoft.com/office/drawing/2014/main" id="{6E4A62CD-E117-4A3E-B425-91BA15992356}"/>
                </a:ext>
              </a:extLst>
            </p:cNvPr>
            <p:cNvCxnSpPr/>
            <p:nvPr/>
          </p:nvCxnSpPr>
          <p:spPr>
            <a:xfrm rot="10800000">
              <a:off x="1476375" y="1876425"/>
              <a:ext cx="1769745" cy="1616075"/>
            </a:xfrm>
            <a:prstGeom prst="straightConnector1">
              <a:avLst/>
            </a:prstGeom>
            <a:noFill/>
            <a:ln w="28575" cap="flat" cmpd="sng">
              <a:solidFill>
                <a:srgbClr val="FF0000"/>
              </a:solidFill>
              <a:prstDash val="solid"/>
              <a:round/>
              <a:headEnd type="none" w="sm" len="sm"/>
              <a:tailEnd type="triangle" w="med" len="med"/>
            </a:ln>
          </p:spPr>
        </p:cxnSp>
      </p:grpSp>
      <p:sp>
        <p:nvSpPr>
          <p:cNvPr id="14" name="Google Shape;867;p54">
            <a:extLst>
              <a:ext uri="{FF2B5EF4-FFF2-40B4-BE49-F238E27FC236}">
                <a16:creationId xmlns:a16="http://schemas.microsoft.com/office/drawing/2014/main" id="{3B923BC6-6628-4713-921D-66A77F8F7D83}"/>
              </a:ext>
            </a:extLst>
          </p:cNvPr>
          <p:cNvSpPr/>
          <p:nvPr/>
        </p:nvSpPr>
        <p:spPr>
          <a:xfrm>
            <a:off x="5040430" y="1623519"/>
            <a:ext cx="6412059" cy="44934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200" b="0" i="0" u="none" strike="noStrike" cap="none" dirty="0">
                <a:solidFill>
                  <a:srgbClr val="000000"/>
                </a:solidFill>
                <a:ea typeface="Calibri"/>
                <a:cs typeface="Calibri"/>
                <a:sym typeface="Calibri"/>
              </a:rPr>
              <a:t>For each slides you have to click on the gear at the bottom, remove navigation buttons and swipes gestures.</a:t>
            </a:r>
            <a:endParaRPr sz="2200" dirty="0"/>
          </a:p>
          <a:p>
            <a:pPr marL="0" marR="0" lvl="0" indent="0" algn="just" rtl="0">
              <a:lnSpc>
                <a:spcPct val="100000"/>
              </a:lnSpc>
              <a:spcBef>
                <a:spcPts val="0"/>
              </a:spcBef>
              <a:spcAft>
                <a:spcPts val="0"/>
              </a:spcAft>
              <a:buNone/>
            </a:pPr>
            <a:endParaRPr sz="2200" b="0" i="0" u="none" strike="noStrike" cap="none" dirty="0">
              <a:solidFill>
                <a:srgbClr val="000000"/>
              </a:solidFill>
              <a:ea typeface="Calibri"/>
              <a:cs typeface="Calibri"/>
              <a:sym typeface="Calibri"/>
            </a:endParaRPr>
          </a:p>
          <a:p>
            <a:pPr marL="0" marR="0" lvl="0" indent="0" algn="just" rtl="0">
              <a:lnSpc>
                <a:spcPct val="100000"/>
              </a:lnSpc>
              <a:spcBef>
                <a:spcPts val="0"/>
              </a:spcBef>
              <a:spcAft>
                <a:spcPts val="0"/>
              </a:spcAft>
              <a:buNone/>
            </a:pPr>
            <a:r>
              <a:rPr lang="en-US" sz="2200" b="0" i="0" u="none" strike="noStrike" cap="none" dirty="0">
                <a:solidFill>
                  <a:srgbClr val="000000"/>
                </a:solidFill>
                <a:ea typeface="Calibri"/>
                <a:cs typeface="Calibri"/>
                <a:sym typeface="Calibri"/>
              </a:rPr>
              <a:t>From this panel you can decide the behavior of the slide when revisiting. Change it depending on the type of slide, for example, in the map maintaining the status, in the question slides reset to initial state in order to give user possibility to retry (if needed).</a:t>
            </a:r>
            <a:endParaRPr sz="2200" dirty="0"/>
          </a:p>
          <a:p>
            <a:pPr marL="0" marR="0" lvl="0" indent="0" algn="just" rtl="0">
              <a:lnSpc>
                <a:spcPct val="100000"/>
              </a:lnSpc>
              <a:spcBef>
                <a:spcPts val="0"/>
              </a:spcBef>
              <a:spcAft>
                <a:spcPts val="0"/>
              </a:spcAft>
              <a:buNone/>
            </a:pPr>
            <a:endParaRPr sz="2200" b="0" i="0" u="none" strike="noStrike" cap="none" dirty="0">
              <a:solidFill>
                <a:srgbClr val="000000"/>
              </a:solidFill>
              <a:ea typeface="Calibri"/>
              <a:cs typeface="Calibri"/>
              <a:sym typeface="Calibri"/>
            </a:endParaRPr>
          </a:p>
          <a:p>
            <a:pPr marL="0" marR="0" lvl="0" indent="0" algn="just" rtl="0">
              <a:lnSpc>
                <a:spcPct val="100000"/>
              </a:lnSpc>
              <a:spcBef>
                <a:spcPts val="0"/>
              </a:spcBef>
              <a:spcAft>
                <a:spcPts val="0"/>
              </a:spcAft>
              <a:buNone/>
            </a:pPr>
            <a:r>
              <a:rPr lang="en-US" sz="2200" b="0" i="0" u="none" strike="noStrike" cap="none" dirty="0">
                <a:solidFill>
                  <a:srgbClr val="000000"/>
                </a:solidFill>
                <a:ea typeface="Calibri"/>
                <a:cs typeface="Calibri"/>
                <a:sym typeface="Calibri"/>
              </a:rPr>
              <a:t>Double click on the “Untitled Slide” and give a unique name, it will be easier managing the user navigation.</a:t>
            </a:r>
            <a:endParaRPr sz="2200" dirty="0"/>
          </a:p>
        </p:txBody>
      </p:sp>
      <p:sp>
        <p:nvSpPr>
          <p:cNvPr id="11" name="Google Shape;795;p52">
            <a:extLst>
              <a:ext uri="{FF2B5EF4-FFF2-40B4-BE49-F238E27FC236}">
                <a16:creationId xmlns:a16="http://schemas.microsoft.com/office/drawing/2014/main" id="{9545F5BD-48B0-452B-A2F1-70081669FADA}"/>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
        <p:nvSpPr>
          <p:cNvPr id="12" name="CasellaDiTesto 11">
            <a:extLst>
              <a:ext uri="{FF2B5EF4-FFF2-40B4-BE49-F238E27FC236}">
                <a16:creationId xmlns:a16="http://schemas.microsoft.com/office/drawing/2014/main" id="{F2E08EA5-0846-46BE-AC02-DB8D1E87D94B}"/>
              </a:ext>
            </a:extLst>
          </p:cNvPr>
          <p:cNvSpPr txBox="1"/>
          <p:nvPr/>
        </p:nvSpPr>
        <p:spPr>
          <a:xfrm>
            <a:off x="1169683" y="904072"/>
            <a:ext cx="8461014" cy="461665"/>
          </a:xfrm>
          <a:prstGeom prst="rect">
            <a:avLst/>
          </a:prstGeom>
          <a:noFill/>
        </p:spPr>
        <p:txBody>
          <a:bodyPr wrap="square" rtlCol="0">
            <a:spAutoFit/>
          </a:bodyPr>
          <a:lstStyle/>
          <a:p>
            <a:r>
              <a:rPr lang="en-US" sz="2400" b="1" dirty="0">
                <a:solidFill>
                  <a:srgbClr val="1F4EA0"/>
                </a:solidFill>
                <a:ea typeface="Calibri"/>
                <a:cs typeface="Calibri"/>
                <a:sym typeface="Calibri"/>
              </a:rPr>
              <a:t>2: Identify the Game Design Elements</a:t>
            </a:r>
          </a:p>
        </p:txBody>
      </p:sp>
    </p:spTree>
    <p:extLst>
      <p:ext uri="{BB962C8B-B14F-4D97-AF65-F5344CB8AC3E}">
        <p14:creationId xmlns:p14="http://schemas.microsoft.com/office/powerpoint/2010/main" val="330988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2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2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pic>
        <p:nvPicPr>
          <p:cNvPr id="5" name="Google Shape;901;p56">
            <a:extLst>
              <a:ext uri="{FF2B5EF4-FFF2-40B4-BE49-F238E27FC236}">
                <a16:creationId xmlns:a16="http://schemas.microsoft.com/office/drawing/2014/main" id="{08C3E54D-7F3B-4AD3-B198-35A1C3211E75}"/>
              </a:ext>
            </a:extLst>
          </p:cNvPr>
          <p:cNvPicPr preferRelativeResize="0"/>
          <p:nvPr/>
        </p:nvPicPr>
        <p:blipFill rotWithShape="1">
          <a:blip r:embed="rId3" cstate="print">
            <a:alphaModFix/>
          </a:blip>
          <a:srcRect/>
          <a:stretch/>
        </p:blipFill>
        <p:spPr>
          <a:xfrm>
            <a:off x="1234242" y="2633552"/>
            <a:ext cx="10037491" cy="1428422"/>
          </a:xfrm>
          <a:prstGeom prst="rect">
            <a:avLst/>
          </a:prstGeom>
          <a:noFill/>
          <a:ln>
            <a:noFill/>
          </a:ln>
        </p:spPr>
      </p:pic>
      <p:sp>
        <p:nvSpPr>
          <p:cNvPr id="6" name="Google Shape;902;p56">
            <a:extLst>
              <a:ext uri="{FF2B5EF4-FFF2-40B4-BE49-F238E27FC236}">
                <a16:creationId xmlns:a16="http://schemas.microsoft.com/office/drawing/2014/main" id="{B97E1696-06AD-44CA-A689-0BBD7804F83C}"/>
              </a:ext>
            </a:extLst>
          </p:cNvPr>
          <p:cNvSpPr/>
          <p:nvPr/>
        </p:nvSpPr>
        <p:spPr>
          <a:xfrm>
            <a:off x="373924" y="4465070"/>
            <a:ext cx="10052531" cy="461624"/>
          </a:xfrm>
          <a:prstGeom prst="rect">
            <a:avLst/>
          </a:prstGeom>
          <a:noFill/>
          <a:ln>
            <a:noFill/>
          </a:ln>
        </p:spPr>
        <p:txBody>
          <a:bodyPr spcFirstLastPara="1" wrap="square" lIns="91425" tIns="45700" rIns="91425" bIns="45700" anchor="t" anchorCtr="0">
            <a:spAutoFit/>
          </a:bodyPr>
          <a:lstStyle/>
          <a:p>
            <a:r>
              <a:rPr lang="en-US" sz="2400" b="1" dirty="0">
                <a:solidFill>
                  <a:srgbClr val="000000"/>
                </a:solidFill>
                <a:cs typeface="Calibri"/>
                <a:sym typeface="Calibri"/>
              </a:rPr>
              <a:t>NOW YOU CAN CREATE DIFFERENT SLIDES, ONE FOR EACH LEVEL</a:t>
            </a:r>
            <a:endParaRPr sz="2400" b="1" dirty="0">
              <a:solidFill>
                <a:srgbClr val="000000"/>
              </a:solidFill>
              <a:cs typeface="Calibri"/>
              <a:sym typeface="Calibri"/>
            </a:endParaRPr>
          </a:p>
        </p:txBody>
      </p:sp>
      <p:sp>
        <p:nvSpPr>
          <p:cNvPr id="8" name="Google Shape;900;p56">
            <a:extLst>
              <a:ext uri="{FF2B5EF4-FFF2-40B4-BE49-F238E27FC236}">
                <a16:creationId xmlns:a16="http://schemas.microsoft.com/office/drawing/2014/main" id="{1602E990-79F6-43AD-9509-5AC7A5AF48DA}"/>
              </a:ext>
            </a:extLst>
          </p:cNvPr>
          <p:cNvSpPr/>
          <p:nvPr/>
        </p:nvSpPr>
        <p:spPr>
          <a:xfrm>
            <a:off x="375500" y="1768832"/>
            <a:ext cx="913426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ea typeface="Calibri"/>
                <a:cs typeface="Calibri"/>
                <a:sym typeface="Calibri"/>
              </a:rPr>
              <a:t>To create effect between slides there is the TRANSITION menu</a:t>
            </a:r>
            <a:endParaRPr sz="2400" b="0" i="0" u="none" strike="noStrike" cap="none" dirty="0">
              <a:solidFill>
                <a:srgbClr val="000000"/>
              </a:solidFill>
              <a:ea typeface="Calibri"/>
              <a:cs typeface="Calibri"/>
              <a:sym typeface="Calibri"/>
            </a:endParaRPr>
          </a:p>
        </p:txBody>
      </p:sp>
      <p:sp>
        <p:nvSpPr>
          <p:cNvPr id="9" name="Google Shape;795;p52">
            <a:extLst>
              <a:ext uri="{FF2B5EF4-FFF2-40B4-BE49-F238E27FC236}">
                <a16:creationId xmlns:a16="http://schemas.microsoft.com/office/drawing/2014/main" id="{1E0A86F8-C3F1-4533-8D40-0CE61B6DE8F1}"/>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
        <p:nvSpPr>
          <p:cNvPr id="7" name="CasellaDiTesto 6">
            <a:extLst>
              <a:ext uri="{FF2B5EF4-FFF2-40B4-BE49-F238E27FC236}">
                <a16:creationId xmlns:a16="http://schemas.microsoft.com/office/drawing/2014/main" id="{D8E2DC7B-1EB2-4B88-99A6-744109B9A3B2}"/>
              </a:ext>
            </a:extLst>
          </p:cNvPr>
          <p:cNvSpPr txBox="1"/>
          <p:nvPr/>
        </p:nvSpPr>
        <p:spPr>
          <a:xfrm>
            <a:off x="1169683" y="904072"/>
            <a:ext cx="8461014" cy="461665"/>
          </a:xfrm>
          <a:prstGeom prst="rect">
            <a:avLst/>
          </a:prstGeom>
          <a:noFill/>
        </p:spPr>
        <p:txBody>
          <a:bodyPr wrap="square" rtlCol="0">
            <a:spAutoFit/>
          </a:bodyPr>
          <a:lstStyle/>
          <a:p>
            <a:r>
              <a:rPr lang="en-US" sz="2400" b="1" dirty="0">
                <a:solidFill>
                  <a:srgbClr val="1F4EA0"/>
                </a:solidFill>
                <a:ea typeface="Calibri"/>
                <a:cs typeface="Calibri"/>
                <a:sym typeface="Calibri"/>
              </a:rPr>
              <a:t>3: Set Up the Storyline Project</a:t>
            </a:r>
          </a:p>
        </p:txBody>
      </p:sp>
    </p:spTree>
    <p:extLst>
      <p:ext uri="{BB962C8B-B14F-4D97-AF65-F5344CB8AC3E}">
        <p14:creationId xmlns:p14="http://schemas.microsoft.com/office/powerpoint/2010/main" val="253052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sp>
        <p:nvSpPr>
          <p:cNvPr id="5" name="Google Shape;915;p57">
            <a:extLst>
              <a:ext uri="{FF2B5EF4-FFF2-40B4-BE49-F238E27FC236}">
                <a16:creationId xmlns:a16="http://schemas.microsoft.com/office/drawing/2014/main" id="{9673AA25-B2E5-47B6-BFC4-630AC8E58127}"/>
              </a:ext>
            </a:extLst>
          </p:cNvPr>
          <p:cNvSpPr/>
          <p:nvPr/>
        </p:nvSpPr>
        <p:spPr>
          <a:xfrm>
            <a:off x="375500" y="1724912"/>
            <a:ext cx="913426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ea typeface="Calibri"/>
                <a:cs typeface="Calibri"/>
                <a:sym typeface="Calibri"/>
              </a:rPr>
              <a:t>Use the STORY VIEW to see the graph of the game</a:t>
            </a:r>
            <a:endParaRPr sz="2400" b="0" i="0" u="none" strike="noStrike" cap="none" dirty="0">
              <a:solidFill>
                <a:srgbClr val="000000"/>
              </a:solidFill>
              <a:ea typeface="Calibri"/>
              <a:cs typeface="Calibri"/>
              <a:sym typeface="Calibri"/>
            </a:endParaRPr>
          </a:p>
        </p:txBody>
      </p:sp>
      <p:pic>
        <p:nvPicPr>
          <p:cNvPr id="6" name="Google Shape;916;p57">
            <a:extLst>
              <a:ext uri="{FF2B5EF4-FFF2-40B4-BE49-F238E27FC236}">
                <a16:creationId xmlns:a16="http://schemas.microsoft.com/office/drawing/2014/main" id="{C3A858B5-7B06-4FE9-89AD-4997212985F7}"/>
              </a:ext>
            </a:extLst>
          </p:cNvPr>
          <p:cNvPicPr preferRelativeResize="0"/>
          <p:nvPr/>
        </p:nvPicPr>
        <p:blipFill rotWithShape="1">
          <a:blip r:embed="rId3" cstate="print">
            <a:alphaModFix/>
          </a:blip>
          <a:srcRect/>
          <a:stretch/>
        </p:blipFill>
        <p:spPr>
          <a:xfrm>
            <a:off x="2288948" y="2334560"/>
            <a:ext cx="7381608" cy="3817817"/>
          </a:xfrm>
          <a:prstGeom prst="rect">
            <a:avLst/>
          </a:prstGeom>
          <a:noFill/>
          <a:ln>
            <a:noFill/>
          </a:ln>
        </p:spPr>
      </p:pic>
      <p:sp>
        <p:nvSpPr>
          <p:cNvPr id="8" name="Google Shape;795;p52">
            <a:extLst>
              <a:ext uri="{FF2B5EF4-FFF2-40B4-BE49-F238E27FC236}">
                <a16:creationId xmlns:a16="http://schemas.microsoft.com/office/drawing/2014/main" id="{81F62EF5-243B-4C7A-90B0-AF1EEB222105}"/>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
        <p:nvSpPr>
          <p:cNvPr id="7" name="CasellaDiTesto 6">
            <a:extLst>
              <a:ext uri="{FF2B5EF4-FFF2-40B4-BE49-F238E27FC236}">
                <a16:creationId xmlns:a16="http://schemas.microsoft.com/office/drawing/2014/main" id="{6F7908DD-5156-49D6-8B98-88E693882D75}"/>
              </a:ext>
            </a:extLst>
          </p:cNvPr>
          <p:cNvSpPr txBox="1"/>
          <p:nvPr/>
        </p:nvSpPr>
        <p:spPr>
          <a:xfrm>
            <a:off x="1169683" y="904072"/>
            <a:ext cx="8461014" cy="461665"/>
          </a:xfrm>
          <a:prstGeom prst="rect">
            <a:avLst/>
          </a:prstGeom>
          <a:noFill/>
        </p:spPr>
        <p:txBody>
          <a:bodyPr wrap="square" rtlCol="0">
            <a:spAutoFit/>
          </a:bodyPr>
          <a:lstStyle/>
          <a:p>
            <a:r>
              <a:rPr lang="en-US" sz="2400" b="1" dirty="0">
                <a:solidFill>
                  <a:srgbClr val="1F4EA0"/>
                </a:solidFill>
                <a:ea typeface="Calibri"/>
                <a:cs typeface="Calibri"/>
                <a:sym typeface="Calibri"/>
              </a:rPr>
              <a:t>3: Set Up the Storyline Project</a:t>
            </a:r>
          </a:p>
        </p:txBody>
      </p:sp>
    </p:spTree>
    <p:extLst>
      <p:ext uri="{BB962C8B-B14F-4D97-AF65-F5344CB8AC3E}">
        <p14:creationId xmlns:p14="http://schemas.microsoft.com/office/powerpoint/2010/main" val="162785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grpSp>
        <p:nvGrpSpPr>
          <p:cNvPr id="5" name="Google Shape;880;p55">
            <a:extLst>
              <a:ext uri="{FF2B5EF4-FFF2-40B4-BE49-F238E27FC236}">
                <a16:creationId xmlns:a16="http://schemas.microsoft.com/office/drawing/2014/main" id="{60147414-5195-411F-AE84-C060DF7CB6E7}"/>
              </a:ext>
            </a:extLst>
          </p:cNvPr>
          <p:cNvGrpSpPr/>
          <p:nvPr/>
        </p:nvGrpSpPr>
        <p:grpSpPr>
          <a:xfrm>
            <a:off x="5364481" y="2123107"/>
            <a:ext cx="5573408" cy="3877417"/>
            <a:chOff x="4778057" y="2973665"/>
            <a:chExt cx="3108960" cy="2257783"/>
          </a:xfrm>
        </p:grpSpPr>
        <p:pic>
          <p:nvPicPr>
            <p:cNvPr id="6" name="Google Shape;881;p55">
              <a:extLst>
                <a:ext uri="{FF2B5EF4-FFF2-40B4-BE49-F238E27FC236}">
                  <a16:creationId xmlns:a16="http://schemas.microsoft.com/office/drawing/2014/main" id="{12420FF9-2B8F-4298-B117-89AC68CBB3A4}"/>
                </a:ext>
              </a:extLst>
            </p:cNvPr>
            <p:cNvPicPr preferRelativeResize="0"/>
            <p:nvPr/>
          </p:nvPicPr>
          <p:blipFill rotWithShape="1">
            <a:blip r:embed="rId3" cstate="print">
              <a:alphaModFix/>
            </a:blip>
            <a:srcRect/>
            <a:stretch/>
          </p:blipFill>
          <p:spPr>
            <a:xfrm>
              <a:off x="4778057" y="3056573"/>
              <a:ext cx="3108960" cy="2174875"/>
            </a:xfrm>
            <a:prstGeom prst="rect">
              <a:avLst/>
            </a:prstGeom>
            <a:noFill/>
            <a:ln>
              <a:noFill/>
            </a:ln>
          </p:spPr>
        </p:pic>
        <p:grpSp>
          <p:nvGrpSpPr>
            <p:cNvPr id="8" name="Google Shape;882;p55">
              <a:extLst>
                <a:ext uri="{FF2B5EF4-FFF2-40B4-BE49-F238E27FC236}">
                  <a16:creationId xmlns:a16="http://schemas.microsoft.com/office/drawing/2014/main" id="{59D1ED0A-8C8C-4A26-9404-7BC0CC9D0D13}"/>
                </a:ext>
              </a:extLst>
            </p:cNvPr>
            <p:cNvGrpSpPr/>
            <p:nvPr/>
          </p:nvGrpSpPr>
          <p:grpSpPr>
            <a:xfrm>
              <a:off x="4869097" y="2973665"/>
              <a:ext cx="2660869" cy="760410"/>
              <a:chOff x="91043" y="-82917"/>
              <a:chExt cx="2660970" cy="760490"/>
            </a:xfrm>
          </p:grpSpPr>
          <p:sp>
            <p:nvSpPr>
              <p:cNvPr id="9" name="Google Shape;883;p55">
                <a:extLst>
                  <a:ext uri="{FF2B5EF4-FFF2-40B4-BE49-F238E27FC236}">
                    <a16:creationId xmlns:a16="http://schemas.microsoft.com/office/drawing/2014/main" id="{3FC13849-CD8B-4837-B988-D439F022C12C}"/>
                  </a:ext>
                </a:extLst>
              </p:cNvPr>
              <p:cNvSpPr/>
              <p:nvPr/>
            </p:nvSpPr>
            <p:spPr>
              <a:xfrm>
                <a:off x="2144851" y="-82917"/>
                <a:ext cx="607162" cy="335915"/>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884;p55">
                <a:extLst>
                  <a:ext uri="{FF2B5EF4-FFF2-40B4-BE49-F238E27FC236}">
                    <a16:creationId xmlns:a16="http://schemas.microsoft.com/office/drawing/2014/main" id="{173168BF-70A8-44D1-9F41-C84691E3C3F6}"/>
                  </a:ext>
                </a:extLst>
              </p:cNvPr>
              <p:cNvSpPr/>
              <p:nvPr/>
            </p:nvSpPr>
            <p:spPr>
              <a:xfrm>
                <a:off x="91043" y="85041"/>
                <a:ext cx="1294790" cy="592532"/>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1" name="Google Shape;885;p55">
                <a:extLst>
                  <a:ext uri="{FF2B5EF4-FFF2-40B4-BE49-F238E27FC236}">
                    <a16:creationId xmlns:a16="http://schemas.microsoft.com/office/drawing/2014/main" id="{7B8207CC-8395-463B-99F9-608891C02824}"/>
                  </a:ext>
                </a:extLst>
              </p:cNvPr>
              <p:cNvCxnSpPr/>
              <p:nvPr/>
            </p:nvCxnSpPr>
            <p:spPr>
              <a:xfrm flipH="1">
                <a:off x="1418369" y="145324"/>
                <a:ext cx="738835" cy="292608"/>
              </a:xfrm>
              <a:prstGeom prst="straightConnector1">
                <a:avLst/>
              </a:prstGeom>
              <a:noFill/>
              <a:ln w="28575" cap="flat" cmpd="sng">
                <a:solidFill>
                  <a:srgbClr val="FF0000"/>
                </a:solidFill>
                <a:prstDash val="solid"/>
                <a:round/>
                <a:headEnd type="none" w="sm" len="sm"/>
                <a:tailEnd type="triangle" w="med" len="med"/>
              </a:ln>
            </p:spPr>
          </p:cxnSp>
        </p:grpSp>
      </p:grpSp>
      <p:pic>
        <p:nvPicPr>
          <p:cNvPr id="12" name="Google Shape;887;p55">
            <a:extLst>
              <a:ext uri="{FF2B5EF4-FFF2-40B4-BE49-F238E27FC236}">
                <a16:creationId xmlns:a16="http://schemas.microsoft.com/office/drawing/2014/main" id="{E67FE9D7-A02D-4D13-ACA6-A1C15ED00DED}"/>
              </a:ext>
            </a:extLst>
          </p:cNvPr>
          <p:cNvPicPr preferRelativeResize="0"/>
          <p:nvPr/>
        </p:nvPicPr>
        <p:blipFill rotWithShape="1">
          <a:blip r:embed="rId4" cstate="print">
            <a:alphaModFix/>
          </a:blip>
          <a:srcRect/>
          <a:stretch/>
        </p:blipFill>
        <p:spPr>
          <a:xfrm>
            <a:off x="353375" y="3035927"/>
            <a:ext cx="4716344" cy="2104244"/>
          </a:xfrm>
          <a:prstGeom prst="rect">
            <a:avLst/>
          </a:prstGeom>
          <a:noFill/>
          <a:ln>
            <a:noFill/>
          </a:ln>
        </p:spPr>
      </p:pic>
      <p:sp>
        <p:nvSpPr>
          <p:cNvPr id="13" name="Google Shape;886;p55">
            <a:extLst>
              <a:ext uri="{FF2B5EF4-FFF2-40B4-BE49-F238E27FC236}">
                <a16:creationId xmlns:a16="http://schemas.microsoft.com/office/drawing/2014/main" id="{2141A92E-FB22-4039-8489-4DB7C2B1B522}"/>
              </a:ext>
            </a:extLst>
          </p:cNvPr>
          <p:cNvSpPr/>
          <p:nvPr/>
        </p:nvSpPr>
        <p:spPr>
          <a:xfrm>
            <a:off x="258839" y="1540232"/>
            <a:ext cx="1122553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ea typeface="Calibri"/>
                <a:cs typeface="Calibri"/>
                <a:sym typeface="Calibri"/>
              </a:rPr>
              <a:t>Into slides you can insert all element, manage the timeline for entry/exit effect and adding ANIMATION</a:t>
            </a:r>
            <a:endParaRPr sz="2400" b="0" i="0" u="none" strike="noStrike" cap="none" dirty="0">
              <a:solidFill>
                <a:srgbClr val="000000"/>
              </a:solidFill>
              <a:ea typeface="Calibri"/>
              <a:cs typeface="Calibri"/>
              <a:sym typeface="Calibri"/>
            </a:endParaRPr>
          </a:p>
        </p:txBody>
      </p:sp>
      <p:sp>
        <p:nvSpPr>
          <p:cNvPr id="14" name="Google Shape;795;p52">
            <a:extLst>
              <a:ext uri="{FF2B5EF4-FFF2-40B4-BE49-F238E27FC236}">
                <a16:creationId xmlns:a16="http://schemas.microsoft.com/office/drawing/2014/main" id="{CBBFBB23-6B59-4818-B045-747B30DD3B11}"/>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
        <p:nvSpPr>
          <p:cNvPr id="15" name="CasellaDiTesto 14">
            <a:extLst>
              <a:ext uri="{FF2B5EF4-FFF2-40B4-BE49-F238E27FC236}">
                <a16:creationId xmlns:a16="http://schemas.microsoft.com/office/drawing/2014/main" id="{A27F2ED8-BF6A-4379-B6A6-007E764B0D67}"/>
              </a:ext>
            </a:extLst>
          </p:cNvPr>
          <p:cNvSpPr txBox="1"/>
          <p:nvPr/>
        </p:nvSpPr>
        <p:spPr>
          <a:xfrm>
            <a:off x="1169683" y="904072"/>
            <a:ext cx="8461014" cy="461665"/>
          </a:xfrm>
          <a:prstGeom prst="rect">
            <a:avLst/>
          </a:prstGeom>
          <a:noFill/>
        </p:spPr>
        <p:txBody>
          <a:bodyPr wrap="square" rtlCol="0">
            <a:spAutoFit/>
          </a:bodyPr>
          <a:lstStyle/>
          <a:p>
            <a:r>
              <a:rPr lang="en-US" sz="2400" b="1" dirty="0">
                <a:solidFill>
                  <a:srgbClr val="1F4EA0"/>
                </a:solidFill>
                <a:ea typeface="Calibri"/>
                <a:cs typeface="Calibri"/>
                <a:sym typeface="Calibri"/>
              </a:rPr>
              <a:t>4: Build the Game Elements</a:t>
            </a:r>
          </a:p>
        </p:txBody>
      </p:sp>
    </p:spTree>
    <p:extLst>
      <p:ext uri="{BB962C8B-B14F-4D97-AF65-F5344CB8AC3E}">
        <p14:creationId xmlns:p14="http://schemas.microsoft.com/office/powerpoint/2010/main" val="153054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pic>
        <p:nvPicPr>
          <p:cNvPr id="5" name="Google Shape;944;p59">
            <a:extLst>
              <a:ext uri="{FF2B5EF4-FFF2-40B4-BE49-F238E27FC236}">
                <a16:creationId xmlns:a16="http://schemas.microsoft.com/office/drawing/2014/main" id="{B10E91B6-04B7-4A22-A8EA-64FF573603B0}"/>
              </a:ext>
            </a:extLst>
          </p:cNvPr>
          <p:cNvPicPr preferRelativeResize="0"/>
          <p:nvPr/>
        </p:nvPicPr>
        <p:blipFill rotWithShape="1">
          <a:blip r:embed="rId3" cstate="print">
            <a:alphaModFix/>
          </a:blip>
          <a:srcRect t="5210"/>
          <a:stretch/>
        </p:blipFill>
        <p:spPr>
          <a:xfrm>
            <a:off x="5359566" y="731321"/>
            <a:ext cx="6745824" cy="5409012"/>
          </a:xfrm>
          <a:prstGeom prst="rect">
            <a:avLst/>
          </a:prstGeom>
          <a:noFill/>
          <a:ln>
            <a:noFill/>
          </a:ln>
        </p:spPr>
      </p:pic>
      <p:sp>
        <p:nvSpPr>
          <p:cNvPr id="6" name="Google Shape;943;p59">
            <a:extLst>
              <a:ext uri="{FF2B5EF4-FFF2-40B4-BE49-F238E27FC236}">
                <a16:creationId xmlns:a16="http://schemas.microsoft.com/office/drawing/2014/main" id="{A1D21F8C-065C-4D4C-A1A4-29AEEBE30712}"/>
              </a:ext>
            </a:extLst>
          </p:cNvPr>
          <p:cNvSpPr/>
          <p:nvPr/>
        </p:nvSpPr>
        <p:spPr>
          <a:xfrm>
            <a:off x="571291" y="2289848"/>
            <a:ext cx="3910768"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a:solidFill>
                  <a:srgbClr val="000000"/>
                </a:solidFill>
                <a:ea typeface="Calibri"/>
                <a:cs typeface="Calibri"/>
                <a:sym typeface="Calibri"/>
              </a:rPr>
              <a:t>You can create also extra interaction using basic slide and creating TRIGGER</a:t>
            </a:r>
          </a:p>
          <a:p>
            <a:pPr marL="0" marR="0" lvl="0" indent="0" algn="just" rtl="0">
              <a:lnSpc>
                <a:spcPct val="100000"/>
              </a:lnSpc>
              <a:spcBef>
                <a:spcPts val="0"/>
              </a:spcBef>
              <a:spcAft>
                <a:spcPts val="0"/>
              </a:spcAft>
              <a:buNone/>
            </a:pPr>
            <a:endParaRPr lang="en-US" sz="2400" dirty="0">
              <a:solidFill>
                <a:srgbClr val="000000"/>
              </a:solidFill>
              <a:ea typeface="Calibri"/>
              <a:cs typeface="Calibri"/>
              <a:sym typeface="Calibri"/>
            </a:endParaRPr>
          </a:p>
          <a:p>
            <a:pPr marL="0" marR="0" lvl="0" indent="0" algn="just" rtl="0">
              <a:lnSpc>
                <a:spcPct val="100000"/>
              </a:lnSpc>
              <a:spcBef>
                <a:spcPts val="0"/>
              </a:spcBef>
              <a:spcAft>
                <a:spcPts val="0"/>
              </a:spcAft>
              <a:buNone/>
            </a:pPr>
            <a:r>
              <a:rPr lang="en-US" sz="2400" b="0" i="0" u="none" strike="noStrike" cap="none" dirty="0">
                <a:solidFill>
                  <a:srgbClr val="000000"/>
                </a:solidFill>
                <a:ea typeface="Calibri"/>
                <a:cs typeface="Calibri"/>
                <a:sym typeface="Calibri"/>
              </a:rPr>
              <a:t>In some object you can decide to jump slide, start events, etc…</a:t>
            </a:r>
            <a:endParaRPr sz="2400" dirty="0"/>
          </a:p>
        </p:txBody>
      </p:sp>
      <p:sp>
        <p:nvSpPr>
          <p:cNvPr id="8" name="Google Shape;795;p52">
            <a:extLst>
              <a:ext uri="{FF2B5EF4-FFF2-40B4-BE49-F238E27FC236}">
                <a16:creationId xmlns:a16="http://schemas.microsoft.com/office/drawing/2014/main" id="{EE1B0D17-35F9-4E10-B3F3-7552D21D9418}"/>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
        <p:nvSpPr>
          <p:cNvPr id="7" name="CasellaDiTesto 6">
            <a:extLst>
              <a:ext uri="{FF2B5EF4-FFF2-40B4-BE49-F238E27FC236}">
                <a16:creationId xmlns:a16="http://schemas.microsoft.com/office/drawing/2014/main" id="{A941EEF2-344D-4DBB-83AB-22E45EBB6473}"/>
              </a:ext>
            </a:extLst>
          </p:cNvPr>
          <p:cNvSpPr txBox="1"/>
          <p:nvPr/>
        </p:nvSpPr>
        <p:spPr>
          <a:xfrm>
            <a:off x="1169683" y="904072"/>
            <a:ext cx="8461014" cy="461665"/>
          </a:xfrm>
          <a:prstGeom prst="rect">
            <a:avLst/>
          </a:prstGeom>
          <a:noFill/>
        </p:spPr>
        <p:txBody>
          <a:bodyPr wrap="square" rtlCol="0">
            <a:spAutoFit/>
          </a:bodyPr>
          <a:lstStyle/>
          <a:p>
            <a:r>
              <a:rPr lang="en-US" sz="2400" b="1" dirty="0">
                <a:solidFill>
                  <a:srgbClr val="1F4EA0"/>
                </a:solidFill>
                <a:ea typeface="Calibri"/>
                <a:cs typeface="Calibri"/>
                <a:sym typeface="Calibri"/>
              </a:rPr>
              <a:t>4: Build the Game Elements</a:t>
            </a:r>
          </a:p>
        </p:txBody>
      </p:sp>
    </p:spTree>
    <p:extLst>
      <p:ext uri="{BB962C8B-B14F-4D97-AF65-F5344CB8AC3E}">
        <p14:creationId xmlns:p14="http://schemas.microsoft.com/office/powerpoint/2010/main" val="47226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grpSp>
        <p:nvGrpSpPr>
          <p:cNvPr id="5" name="Google Shape;958;p60">
            <a:extLst>
              <a:ext uri="{FF2B5EF4-FFF2-40B4-BE49-F238E27FC236}">
                <a16:creationId xmlns:a16="http://schemas.microsoft.com/office/drawing/2014/main" id="{E703AFCA-71BC-45B8-8261-17C38E6A7920}"/>
              </a:ext>
            </a:extLst>
          </p:cNvPr>
          <p:cNvGrpSpPr/>
          <p:nvPr/>
        </p:nvGrpSpPr>
        <p:grpSpPr>
          <a:xfrm>
            <a:off x="909885" y="1761131"/>
            <a:ext cx="5922311" cy="3670674"/>
            <a:chOff x="0" y="0"/>
            <a:chExt cx="2764790" cy="1808480"/>
          </a:xfrm>
        </p:grpSpPr>
        <p:pic>
          <p:nvPicPr>
            <p:cNvPr id="6" name="Google Shape;959;p60">
              <a:extLst>
                <a:ext uri="{FF2B5EF4-FFF2-40B4-BE49-F238E27FC236}">
                  <a16:creationId xmlns:a16="http://schemas.microsoft.com/office/drawing/2014/main" id="{E8F9D691-1FF6-4744-A756-5F905E09D812}"/>
                </a:ext>
              </a:extLst>
            </p:cNvPr>
            <p:cNvPicPr preferRelativeResize="0"/>
            <p:nvPr/>
          </p:nvPicPr>
          <p:blipFill rotWithShape="1">
            <a:blip r:embed="rId3" cstate="print">
              <a:alphaModFix/>
            </a:blip>
            <a:srcRect/>
            <a:stretch/>
          </p:blipFill>
          <p:spPr>
            <a:xfrm>
              <a:off x="0" y="0"/>
              <a:ext cx="2764790" cy="1808480"/>
            </a:xfrm>
            <a:prstGeom prst="rect">
              <a:avLst/>
            </a:prstGeom>
            <a:noFill/>
            <a:ln>
              <a:noFill/>
            </a:ln>
          </p:spPr>
        </p:pic>
        <p:sp>
          <p:nvSpPr>
            <p:cNvPr id="8" name="Google Shape;960;p60">
              <a:extLst>
                <a:ext uri="{FF2B5EF4-FFF2-40B4-BE49-F238E27FC236}">
                  <a16:creationId xmlns:a16="http://schemas.microsoft.com/office/drawing/2014/main" id="{E839D290-2C04-4082-8E9D-B8EA8F1C1903}"/>
                </a:ext>
              </a:extLst>
            </p:cNvPr>
            <p:cNvSpPr/>
            <p:nvPr/>
          </p:nvSpPr>
          <p:spPr>
            <a:xfrm>
              <a:off x="190500" y="1400175"/>
              <a:ext cx="446227" cy="335915"/>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9" name="Google Shape;957;p60">
            <a:extLst>
              <a:ext uri="{FF2B5EF4-FFF2-40B4-BE49-F238E27FC236}">
                <a16:creationId xmlns:a16="http://schemas.microsoft.com/office/drawing/2014/main" id="{D5F8B101-33A9-43CF-BC58-81CBE75942A2}"/>
              </a:ext>
            </a:extLst>
          </p:cNvPr>
          <p:cNvSpPr/>
          <p:nvPr/>
        </p:nvSpPr>
        <p:spPr>
          <a:xfrm>
            <a:off x="7597491" y="2294784"/>
            <a:ext cx="4066412"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a:solidFill>
                  <a:srgbClr val="000000"/>
                </a:solidFill>
                <a:ea typeface="Calibri"/>
                <a:cs typeface="Calibri"/>
                <a:sym typeface="Calibri"/>
              </a:rPr>
              <a:t>You can create a new LAYER to add element into the slides, for example, some balloons over an element when you click some button, an overlapping effect, </a:t>
            </a:r>
            <a:r>
              <a:rPr lang="en-US" sz="2400" b="0" i="0" u="none" strike="noStrike" cap="none" dirty="0" err="1">
                <a:solidFill>
                  <a:srgbClr val="000000"/>
                </a:solidFill>
                <a:ea typeface="Calibri"/>
                <a:cs typeface="Calibri"/>
                <a:sym typeface="Calibri"/>
              </a:rPr>
              <a:t>etc</a:t>
            </a:r>
            <a:r>
              <a:rPr lang="en-US" sz="2400" b="0" i="0" u="none" strike="noStrike" cap="none" dirty="0">
                <a:solidFill>
                  <a:srgbClr val="000000"/>
                </a:solidFill>
                <a:ea typeface="Calibri"/>
                <a:cs typeface="Calibri"/>
                <a:sym typeface="Calibri"/>
              </a:rPr>
              <a:t>…</a:t>
            </a:r>
            <a:endParaRPr sz="2400" dirty="0"/>
          </a:p>
        </p:txBody>
      </p:sp>
      <p:sp>
        <p:nvSpPr>
          <p:cNvPr id="10" name="Google Shape;795;p52">
            <a:extLst>
              <a:ext uri="{FF2B5EF4-FFF2-40B4-BE49-F238E27FC236}">
                <a16:creationId xmlns:a16="http://schemas.microsoft.com/office/drawing/2014/main" id="{FC2BC85D-1388-47D5-8201-F544459747E2}"/>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
        <p:nvSpPr>
          <p:cNvPr id="11" name="CasellaDiTesto 10">
            <a:extLst>
              <a:ext uri="{FF2B5EF4-FFF2-40B4-BE49-F238E27FC236}">
                <a16:creationId xmlns:a16="http://schemas.microsoft.com/office/drawing/2014/main" id="{711019F2-24CB-4A57-947E-149F889C3274}"/>
              </a:ext>
            </a:extLst>
          </p:cNvPr>
          <p:cNvSpPr txBox="1"/>
          <p:nvPr/>
        </p:nvSpPr>
        <p:spPr>
          <a:xfrm>
            <a:off x="1169683" y="904072"/>
            <a:ext cx="8461014" cy="461665"/>
          </a:xfrm>
          <a:prstGeom prst="rect">
            <a:avLst/>
          </a:prstGeom>
          <a:noFill/>
        </p:spPr>
        <p:txBody>
          <a:bodyPr wrap="square" rtlCol="0">
            <a:spAutoFit/>
          </a:bodyPr>
          <a:lstStyle/>
          <a:p>
            <a:r>
              <a:rPr lang="en-US" sz="2400" b="1" dirty="0">
                <a:solidFill>
                  <a:srgbClr val="1F4EA0"/>
                </a:solidFill>
                <a:ea typeface="Calibri"/>
                <a:cs typeface="Calibri"/>
                <a:sym typeface="Calibri"/>
              </a:rPr>
              <a:t>4: Build the Game Elements</a:t>
            </a:r>
          </a:p>
        </p:txBody>
      </p:sp>
    </p:spTree>
    <p:extLst>
      <p:ext uri="{BB962C8B-B14F-4D97-AF65-F5344CB8AC3E}">
        <p14:creationId xmlns:p14="http://schemas.microsoft.com/office/powerpoint/2010/main" val="138864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pic>
        <p:nvPicPr>
          <p:cNvPr id="5" name="Google Shape;1069;p67">
            <a:extLst>
              <a:ext uri="{FF2B5EF4-FFF2-40B4-BE49-F238E27FC236}">
                <a16:creationId xmlns:a16="http://schemas.microsoft.com/office/drawing/2014/main" id="{720DB945-B31D-4022-B1DD-6B11D47BFF0C}"/>
              </a:ext>
            </a:extLst>
          </p:cNvPr>
          <p:cNvPicPr preferRelativeResize="0"/>
          <p:nvPr/>
        </p:nvPicPr>
        <p:blipFill rotWithShape="1">
          <a:blip r:embed="rId3" cstate="print">
            <a:alphaModFix/>
          </a:blip>
          <a:srcRect/>
          <a:stretch/>
        </p:blipFill>
        <p:spPr>
          <a:xfrm>
            <a:off x="363442" y="1905516"/>
            <a:ext cx="5437750" cy="3895048"/>
          </a:xfrm>
          <a:prstGeom prst="rect">
            <a:avLst/>
          </a:prstGeom>
          <a:noFill/>
          <a:ln>
            <a:noFill/>
          </a:ln>
        </p:spPr>
      </p:pic>
      <p:sp>
        <p:nvSpPr>
          <p:cNvPr id="6" name="Google Shape;1070;p67">
            <a:extLst>
              <a:ext uri="{FF2B5EF4-FFF2-40B4-BE49-F238E27FC236}">
                <a16:creationId xmlns:a16="http://schemas.microsoft.com/office/drawing/2014/main" id="{09B9C7DA-A09F-4212-8EEC-210E4224D1EF}"/>
              </a:ext>
            </a:extLst>
          </p:cNvPr>
          <p:cNvSpPr/>
          <p:nvPr/>
        </p:nvSpPr>
        <p:spPr>
          <a:xfrm>
            <a:off x="5879505" y="1057436"/>
            <a:ext cx="6094977" cy="50474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300" b="0" i="0" u="none" strike="noStrike" cap="none" dirty="0">
                <a:solidFill>
                  <a:srgbClr val="000000"/>
                </a:solidFill>
                <a:ea typeface="Calibri"/>
                <a:cs typeface="Calibri"/>
                <a:sym typeface="Calibri"/>
              </a:rPr>
              <a:t>Here you can create variables, decide type and default value.</a:t>
            </a:r>
            <a:endParaRPr sz="2300" dirty="0"/>
          </a:p>
          <a:p>
            <a:pPr marL="0" marR="0" lvl="0" indent="0" algn="just" rtl="0">
              <a:lnSpc>
                <a:spcPct val="100000"/>
              </a:lnSpc>
              <a:spcBef>
                <a:spcPts val="0"/>
              </a:spcBef>
              <a:spcAft>
                <a:spcPts val="0"/>
              </a:spcAft>
              <a:buNone/>
            </a:pPr>
            <a:endParaRPr sz="2300" b="0" i="0" u="none" strike="noStrike" cap="none" dirty="0">
              <a:solidFill>
                <a:srgbClr val="000000"/>
              </a:solidFill>
              <a:ea typeface="Calibri"/>
              <a:cs typeface="Calibri"/>
              <a:sym typeface="Calibri"/>
            </a:endParaRPr>
          </a:p>
          <a:p>
            <a:pPr marL="0" marR="0" lvl="0" indent="0" algn="just" rtl="0">
              <a:lnSpc>
                <a:spcPct val="100000"/>
              </a:lnSpc>
              <a:spcBef>
                <a:spcPts val="0"/>
              </a:spcBef>
              <a:spcAft>
                <a:spcPts val="0"/>
              </a:spcAft>
              <a:buNone/>
            </a:pPr>
            <a:r>
              <a:rPr lang="en-US" sz="2300" b="0" i="0" u="none" strike="noStrike" cap="none" dirty="0">
                <a:solidFill>
                  <a:srgbClr val="000000"/>
                </a:solidFill>
                <a:ea typeface="Calibri"/>
                <a:cs typeface="Calibri"/>
                <a:sym typeface="Calibri"/>
              </a:rPr>
              <a:t>For example, you can create a numeric variable for User LIFE and decrease it with the trigger “ADJUST VARIABLE” every slide you need, or create a true/false variable to check a specific status (</a:t>
            </a:r>
            <a:r>
              <a:rPr lang="en-US" sz="2300" b="0" i="0" u="none" strike="noStrike" cap="none" dirty="0" err="1">
                <a:solidFill>
                  <a:srgbClr val="000000"/>
                </a:solidFill>
                <a:ea typeface="Calibri"/>
                <a:cs typeface="Calibri"/>
                <a:sym typeface="Calibri"/>
              </a:rPr>
              <a:t>eg</a:t>
            </a:r>
            <a:r>
              <a:rPr lang="en-US" sz="2300" b="0" i="0" u="none" strike="noStrike" cap="none" dirty="0">
                <a:solidFill>
                  <a:srgbClr val="000000"/>
                </a:solidFill>
                <a:ea typeface="Calibri"/>
                <a:cs typeface="Calibri"/>
                <a:sym typeface="Calibri"/>
              </a:rPr>
              <a:t>. changing the status of an element hidden/normal if your variable is true/false…)</a:t>
            </a:r>
            <a:endParaRPr sz="2300" dirty="0"/>
          </a:p>
          <a:p>
            <a:pPr marL="0" marR="0" lvl="0" indent="0" algn="just" rtl="0">
              <a:lnSpc>
                <a:spcPct val="100000"/>
              </a:lnSpc>
              <a:spcBef>
                <a:spcPts val="0"/>
              </a:spcBef>
              <a:spcAft>
                <a:spcPts val="0"/>
              </a:spcAft>
              <a:buNone/>
            </a:pPr>
            <a:endParaRPr sz="2300" b="0" i="0" u="none" strike="noStrike" cap="none" dirty="0">
              <a:solidFill>
                <a:srgbClr val="000000"/>
              </a:solidFill>
              <a:ea typeface="Calibri"/>
              <a:cs typeface="Calibri"/>
              <a:sym typeface="Calibri"/>
            </a:endParaRPr>
          </a:p>
          <a:p>
            <a:pPr marL="0" marR="0" lvl="0" indent="0" algn="just" rtl="0">
              <a:lnSpc>
                <a:spcPct val="100000"/>
              </a:lnSpc>
              <a:spcBef>
                <a:spcPts val="0"/>
              </a:spcBef>
              <a:spcAft>
                <a:spcPts val="0"/>
              </a:spcAft>
              <a:buNone/>
            </a:pPr>
            <a:r>
              <a:rPr lang="en-US" sz="2300" b="0" i="0" u="none" strike="noStrike" cap="none" dirty="0">
                <a:solidFill>
                  <a:srgbClr val="000000"/>
                </a:solidFill>
                <a:ea typeface="Calibri"/>
                <a:cs typeface="Calibri"/>
                <a:sym typeface="Calibri"/>
              </a:rPr>
              <a:t>You can create multiple result slide, and blocking the navigation step by step OR using your personal variables to control the playability of the users</a:t>
            </a:r>
            <a:r>
              <a:rPr lang="en-US" sz="2300" dirty="0">
                <a:solidFill>
                  <a:srgbClr val="000000"/>
                </a:solidFill>
                <a:ea typeface="Calibri"/>
                <a:cs typeface="Calibri"/>
                <a:sym typeface="Calibri"/>
              </a:rPr>
              <a:t>.</a:t>
            </a:r>
            <a:endParaRPr sz="2300" dirty="0"/>
          </a:p>
        </p:txBody>
      </p:sp>
      <p:sp>
        <p:nvSpPr>
          <p:cNvPr id="8" name="Google Shape;795;p52">
            <a:extLst>
              <a:ext uri="{FF2B5EF4-FFF2-40B4-BE49-F238E27FC236}">
                <a16:creationId xmlns:a16="http://schemas.microsoft.com/office/drawing/2014/main" id="{1B76B8CD-D717-40D1-9440-490D0FCACA06}"/>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
        <p:nvSpPr>
          <p:cNvPr id="7" name="CasellaDiTesto 6">
            <a:extLst>
              <a:ext uri="{FF2B5EF4-FFF2-40B4-BE49-F238E27FC236}">
                <a16:creationId xmlns:a16="http://schemas.microsoft.com/office/drawing/2014/main" id="{BEC62B2C-582C-4326-9DFD-C44BF69B65AF}"/>
              </a:ext>
            </a:extLst>
          </p:cNvPr>
          <p:cNvSpPr txBox="1"/>
          <p:nvPr/>
        </p:nvSpPr>
        <p:spPr>
          <a:xfrm>
            <a:off x="1169683" y="904072"/>
            <a:ext cx="8461014" cy="461665"/>
          </a:xfrm>
          <a:prstGeom prst="rect">
            <a:avLst/>
          </a:prstGeom>
          <a:noFill/>
        </p:spPr>
        <p:txBody>
          <a:bodyPr wrap="square" rtlCol="0">
            <a:spAutoFit/>
          </a:bodyPr>
          <a:lstStyle/>
          <a:p>
            <a:r>
              <a:rPr lang="en-US" sz="2400" b="1" dirty="0">
                <a:solidFill>
                  <a:srgbClr val="1F4EA0"/>
                </a:solidFill>
                <a:ea typeface="Calibri"/>
                <a:cs typeface="Calibri"/>
                <a:sym typeface="Calibri"/>
              </a:rPr>
              <a:t>4: Build the Game Elements</a:t>
            </a:r>
          </a:p>
        </p:txBody>
      </p:sp>
    </p:spTree>
    <p:extLst>
      <p:ext uri="{BB962C8B-B14F-4D97-AF65-F5344CB8AC3E}">
        <p14:creationId xmlns:p14="http://schemas.microsoft.com/office/powerpoint/2010/main" val="401904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2B7E5F2-4D63-476A-BD69-DF289C1E6BF3}"/>
              </a:ext>
            </a:extLst>
          </p:cNvPr>
          <p:cNvSpPr>
            <a:spLocks noGrp="1"/>
          </p:cNvSpPr>
          <p:nvPr>
            <p:ph idx="1"/>
          </p:nvPr>
        </p:nvSpPr>
        <p:spPr>
          <a:xfrm>
            <a:off x="609600" y="1348409"/>
            <a:ext cx="10972799" cy="4572000"/>
          </a:xfrm>
        </p:spPr>
        <p:txBody>
          <a:bodyPr>
            <a:normAutofit/>
          </a:bodyPr>
          <a:lstStyle/>
          <a:p>
            <a:pPr marL="0" indent="0" algn="just">
              <a:lnSpc>
                <a:spcPct val="100000"/>
              </a:lnSpc>
              <a:buNone/>
            </a:pPr>
            <a:r>
              <a:rPr lang="en-US" dirty="0"/>
              <a:t>The </a:t>
            </a:r>
            <a:r>
              <a:rPr lang="en-US" b="1" dirty="0">
                <a:solidFill>
                  <a:srgbClr val="002060"/>
                </a:solidFill>
                <a:effectLst>
                  <a:outerShdw blurRad="38100" dist="38100" dir="2700000" algn="tl">
                    <a:srgbClr val="000000">
                      <a:alpha val="43137"/>
                    </a:srgbClr>
                  </a:outerShdw>
                </a:effectLst>
              </a:rPr>
              <a:t>school</a:t>
            </a:r>
            <a:r>
              <a:rPr lang="en-US" dirty="0"/>
              <a:t>, in spite of hardships and difficulties, is increasingly characterized as one of the most important educational and social planning services. It is </a:t>
            </a:r>
            <a:r>
              <a:rPr lang="en-US" b="1" dirty="0">
                <a:solidFill>
                  <a:srgbClr val="002060"/>
                </a:solidFill>
                <a:effectLst>
                  <a:outerShdw blurRad="38100" dist="38100" dir="2700000" algn="tl">
                    <a:srgbClr val="000000">
                      <a:alpha val="43137"/>
                    </a:srgbClr>
                  </a:outerShdw>
                </a:effectLst>
              </a:rPr>
              <a:t>the bridge between the cultural heritage and the construction of the future</a:t>
            </a:r>
            <a:r>
              <a:rPr lang="en-US" dirty="0"/>
              <a:t>.</a:t>
            </a:r>
          </a:p>
          <a:p>
            <a:pPr marL="0" indent="0" algn="just">
              <a:lnSpc>
                <a:spcPct val="100000"/>
              </a:lnSpc>
              <a:buNone/>
            </a:pPr>
            <a:r>
              <a:rPr lang="en-US" dirty="0"/>
              <a:t>Two fundamental factors have brought about radical transformations in society:</a:t>
            </a:r>
            <a:endParaRPr lang="it-IT" dirty="0"/>
          </a:p>
        </p:txBody>
      </p:sp>
      <p:sp>
        <p:nvSpPr>
          <p:cNvPr id="4" name="Segnaposto piè di pagina 3">
            <a:extLst>
              <a:ext uri="{FF2B5EF4-FFF2-40B4-BE49-F238E27FC236}">
                <a16:creationId xmlns:a16="http://schemas.microsoft.com/office/drawing/2014/main" id="{0EEEBE65-2F9F-45AB-8F24-746F90CFA06D}"/>
              </a:ext>
            </a:extLst>
          </p:cNvPr>
          <p:cNvSpPr>
            <a:spLocks noGrp="1"/>
          </p:cNvSpPr>
          <p:nvPr>
            <p:ph type="ftr" sz="quarter" idx="11"/>
          </p:nvPr>
        </p:nvSpPr>
        <p:spPr/>
        <p:txBody>
          <a:bodyPr/>
          <a:lstStyle/>
          <a:p>
            <a:r>
              <a:rPr lang="ro-RO" i="1"/>
              <a:t>Blockchain for Entrepreneurs - a non-traditional Industry 4.0 curriculum for Higher Education - </a:t>
            </a:r>
            <a:r>
              <a:rPr lang="ro-RO"/>
              <a:t>2018-1-RO01-KA203-049510</a:t>
            </a:r>
            <a:endParaRPr lang="en-US" dirty="0"/>
          </a:p>
        </p:txBody>
      </p:sp>
      <p:sp>
        <p:nvSpPr>
          <p:cNvPr id="5" name="Telaio 4"/>
          <p:cNvSpPr/>
          <p:nvPr/>
        </p:nvSpPr>
        <p:spPr>
          <a:xfrm>
            <a:off x="1219201" y="4730076"/>
            <a:ext cx="3727938" cy="1042416"/>
          </a:xfrm>
          <a:prstGeom prst="beve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GLOBALIZATION</a:t>
            </a:r>
          </a:p>
        </p:txBody>
      </p:sp>
      <p:sp>
        <p:nvSpPr>
          <p:cNvPr id="6" name="Telaio 5"/>
          <p:cNvSpPr/>
          <p:nvPr/>
        </p:nvSpPr>
        <p:spPr>
          <a:xfrm>
            <a:off x="7244863" y="4730076"/>
            <a:ext cx="3727938" cy="1042416"/>
          </a:xfrm>
          <a:prstGeom prst="beve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NEW INFORMATION TECHNOLOGIES</a:t>
            </a:r>
          </a:p>
        </p:txBody>
      </p:sp>
      <p:sp>
        <p:nvSpPr>
          <p:cNvPr id="9" name="Titolo 1">
            <a:extLst>
              <a:ext uri="{FF2B5EF4-FFF2-40B4-BE49-F238E27FC236}">
                <a16:creationId xmlns:a16="http://schemas.microsoft.com/office/drawing/2014/main" id="{4E8C6481-D99B-405A-9664-A9B580C20B7F}"/>
              </a:ext>
            </a:extLst>
          </p:cNvPr>
          <p:cNvSpPr txBox="1">
            <a:spLocks/>
          </p:cNvSpPr>
          <p:nvPr/>
        </p:nvSpPr>
        <p:spPr>
          <a:xfrm>
            <a:off x="0" y="0"/>
            <a:ext cx="9753600" cy="703006"/>
          </a:xfrm>
          <a:prstGeom prst="rect">
            <a:avLst/>
          </a:prstGeom>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it-IT" b="1" dirty="0" err="1">
                <a:solidFill>
                  <a:schemeClr val="accent2"/>
                </a:solidFill>
              </a:rPr>
              <a:t>Education</a:t>
            </a:r>
            <a:r>
              <a:rPr lang="it-IT" b="1" dirty="0">
                <a:solidFill>
                  <a:schemeClr val="accent2"/>
                </a:solidFill>
              </a:rPr>
              <a:t> </a:t>
            </a:r>
            <a:r>
              <a:rPr lang="it-IT" b="1" dirty="0" err="1">
                <a:solidFill>
                  <a:schemeClr val="accent2"/>
                </a:solidFill>
              </a:rPr>
              <a:t>challeges</a:t>
            </a:r>
            <a:endParaRPr lang="it-IT" dirty="0"/>
          </a:p>
        </p:txBody>
      </p:sp>
    </p:spTree>
    <p:extLst>
      <p:ext uri="{BB962C8B-B14F-4D97-AF65-F5344CB8AC3E}">
        <p14:creationId xmlns:p14="http://schemas.microsoft.com/office/powerpoint/2010/main" val="258732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pic>
        <p:nvPicPr>
          <p:cNvPr id="5" name="Google Shape;1084;p68">
            <a:extLst>
              <a:ext uri="{FF2B5EF4-FFF2-40B4-BE49-F238E27FC236}">
                <a16:creationId xmlns:a16="http://schemas.microsoft.com/office/drawing/2014/main" id="{8EB3DF98-1C41-4946-8209-21EF1CC9F73A}"/>
              </a:ext>
            </a:extLst>
          </p:cNvPr>
          <p:cNvPicPr preferRelativeResize="0"/>
          <p:nvPr/>
        </p:nvPicPr>
        <p:blipFill rotWithShape="1">
          <a:blip r:embed="rId3" cstate="print">
            <a:alphaModFix/>
          </a:blip>
          <a:srcRect l="2952" t="1019" r="2869" b="9946"/>
          <a:stretch/>
        </p:blipFill>
        <p:spPr>
          <a:xfrm>
            <a:off x="7218721" y="646290"/>
            <a:ext cx="3315181" cy="5570177"/>
          </a:xfrm>
          <a:prstGeom prst="rect">
            <a:avLst/>
          </a:prstGeom>
          <a:noFill/>
          <a:ln>
            <a:noFill/>
          </a:ln>
        </p:spPr>
      </p:pic>
      <p:sp>
        <p:nvSpPr>
          <p:cNvPr id="6" name="Google Shape;1083;p68">
            <a:extLst>
              <a:ext uri="{FF2B5EF4-FFF2-40B4-BE49-F238E27FC236}">
                <a16:creationId xmlns:a16="http://schemas.microsoft.com/office/drawing/2014/main" id="{1BE6E4E6-52B3-4A95-BB55-41107BE5A89F}"/>
              </a:ext>
            </a:extLst>
          </p:cNvPr>
          <p:cNvSpPr/>
          <p:nvPr/>
        </p:nvSpPr>
        <p:spPr>
          <a:xfrm>
            <a:off x="499548" y="1727302"/>
            <a:ext cx="6078232" cy="41549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a:solidFill>
                  <a:srgbClr val="000000"/>
                </a:solidFill>
                <a:ea typeface="Calibri"/>
                <a:cs typeface="Calibri"/>
                <a:sym typeface="Calibri"/>
              </a:rPr>
              <a:t>In this trigger you can add JavaScript code, there is an online guide here:</a:t>
            </a:r>
          </a:p>
          <a:p>
            <a:pPr marL="0" marR="0" lvl="0" indent="0" algn="just" rtl="0">
              <a:lnSpc>
                <a:spcPct val="100000"/>
              </a:lnSpc>
              <a:spcBef>
                <a:spcPts val="0"/>
              </a:spcBef>
              <a:spcAft>
                <a:spcPts val="0"/>
              </a:spcAft>
              <a:buNone/>
            </a:pPr>
            <a:r>
              <a:rPr lang="en-US" sz="2400" b="0" i="0" u="none" strike="noStrike" cap="none" dirty="0">
                <a:solidFill>
                  <a:srgbClr val="000000"/>
                </a:solidFill>
                <a:ea typeface="Calibri"/>
                <a:cs typeface="Calibri"/>
                <a:sym typeface="Calibri"/>
              </a:rPr>
              <a:t> https://articulate.com/support/article/Storyline-3-JavaScript-Best-Practices-and-Examples</a:t>
            </a:r>
            <a:endParaRPr sz="2400" dirty="0"/>
          </a:p>
          <a:p>
            <a:pPr marL="0" marR="0" lvl="0" indent="0" algn="just" rtl="0">
              <a:lnSpc>
                <a:spcPct val="100000"/>
              </a:lnSpc>
              <a:spcBef>
                <a:spcPts val="0"/>
              </a:spcBef>
              <a:spcAft>
                <a:spcPts val="0"/>
              </a:spcAft>
              <a:buNone/>
            </a:pPr>
            <a:endParaRPr sz="2400" b="0" i="0" u="none" strike="noStrike" cap="none" dirty="0">
              <a:solidFill>
                <a:srgbClr val="000000"/>
              </a:solidFill>
              <a:ea typeface="Calibri"/>
              <a:cs typeface="Calibri"/>
              <a:sym typeface="Calibri"/>
            </a:endParaRPr>
          </a:p>
          <a:p>
            <a:pPr marL="0" marR="0" lvl="0" indent="0" algn="just" rtl="0">
              <a:lnSpc>
                <a:spcPct val="100000"/>
              </a:lnSpc>
              <a:spcBef>
                <a:spcPts val="0"/>
              </a:spcBef>
              <a:spcAft>
                <a:spcPts val="0"/>
              </a:spcAft>
              <a:buNone/>
            </a:pPr>
            <a:r>
              <a:rPr lang="en-US" sz="2400" b="0" i="0" u="none" strike="noStrike" cap="none" dirty="0">
                <a:solidFill>
                  <a:srgbClr val="000000"/>
                </a:solidFill>
                <a:ea typeface="Calibri"/>
                <a:cs typeface="Calibri"/>
                <a:sym typeface="Calibri"/>
              </a:rPr>
              <a:t>Get the player object, get and set variables to manage extra elements in the slides. This is an advanced action so use it only if there is no other prebuilt option.</a:t>
            </a:r>
            <a:endParaRPr sz="2400" dirty="0"/>
          </a:p>
        </p:txBody>
      </p:sp>
      <p:sp>
        <p:nvSpPr>
          <p:cNvPr id="8" name="Google Shape;795;p52">
            <a:extLst>
              <a:ext uri="{FF2B5EF4-FFF2-40B4-BE49-F238E27FC236}">
                <a16:creationId xmlns:a16="http://schemas.microsoft.com/office/drawing/2014/main" id="{0B455258-DC63-4338-9663-C8B82FD9AC46}"/>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
        <p:nvSpPr>
          <p:cNvPr id="7" name="CasellaDiTesto 6">
            <a:extLst>
              <a:ext uri="{FF2B5EF4-FFF2-40B4-BE49-F238E27FC236}">
                <a16:creationId xmlns:a16="http://schemas.microsoft.com/office/drawing/2014/main" id="{DB04C85F-91E8-4A59-A084-1E39D7CE13F5}"/>
              </a:ext>
            </a:extLst>
          </p:cNvPr>
          <p:cNvSpPr txBox="1"/>
          <p:nvPr/>
        </p:nvSpPr>
        <p:spPr>
          <a:xfrm>
            <a:off x="1169683" y="904072"/>
            <a:ext cx="8461014" cy="461665"/>
          </a:xfrm>
          <a:prstGeom prst="rect">
            <a:avLst/>
          </a:prstGeom>
          <a:noFill/>
        </p:spPr>
        <p:txBody>
          <a:bodyPr wrap="square" rtlCol="0">
            <a:spAutoFit/>
          </a:bodyPr>
          <a:lstStyle/>
          <a:p>
            <a:r>
              <a:rPr lang="en-US" sz="2400" b="1" dirty="0">
                <a:solidFill>
                  <a:srgbClr val="1F4EA0"/>
                </a:solidFill>
                <a:ea typeface="Calibri"/>
                <a:cs typeface="Calibri"/>
                <a:sym typeface="Calibri"/>
              </a:rPr>
              <a:t>4: Build the Game Elements</a:t>
            </a:r>
          </a:p>
        </p:txBody>
      </p:sp>
      <p:sp>
        <p:nvSpPr>
          <p:cNvPr id="2" name="Rettangolo con un angolo ritagliato 1">
            <a:extLst>
              <a:ext uri="{FF2B5EF4-FFF2-40B4-BE49-F238E27FC236}">
                <a16:creationId xmlns:a16="http://schemas.microsoft.com/office/drawing/2014/main" id="{ED550685-AA24-46FB-AFF5-620FB38A8502}"/>
              </a:ext>
            </a:extLst>
          </p:cNvPr>
          <p:cNvSpPr/>
          <p:nvPr/>
        </p:nvSpPr>
        <p:spPr>
          <a:xfrm rot="416030">
            <a:off x="6978685" y="3597305"/>
            <a:ext cx="3795252" cy="2531566"/>
          </a:xfrm>
          <a:prstGeom prst="snip1Rect">
            <a:avLst>
              <a:gd name="adj" fmla="val 18842"/>
            </a:avLst>
          </a:prstGeom>
          <a:solidFill>
            <a:srgbClr val="F4FC8C"/>
          </a:solidFill>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US" dirty="0">
                <a:solidFill>
                  <a:srgbClr val="000000"/>
                </a:solidFill>
                <a:ea typeface="Calibri"/>
                <a:cs typeface="Calibri"/>
                <a:sym typeface="Calibri"/>
              </a:rPr>
              <a:t>NOTE: use JavaScript and not jQuery because it was removed by the library for security issues, if you need to use jQuery you have to export you final project, open the story.html file and link it manually to the code.jquery.com file </a:t>
            </a:r>
            <a:endParaRPr lang="en-US" dirty="0"/>
          </a:p>
        </p:txBody>
      </p:sp>
    </p:spTree>
    <p:extLst>
      <p:ext uri="{BB962C8B-B14F-4D97-AF65-F5344CB8AC3E}">
        <p14:creationId xmlns:p14="http://schemas.microsoft.com/office/powerpoint/2010/main" val="120185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2000" fill="hold"/>
                                        <p:tgtEl>
                                          <p:spTgt spid="2"/>
                                        </p:tgtEl>
                                        <p:attrNameLst>
                                          <p:attrName>ppt_w</p:attrName>
                                        </p:attrNameLst>
                                      </p:cBhvr>
                                      <p:tavLst>
                                        <p:tav tm="0">
                                          <p:val>
                                            <p:fltVal val="0"/>
                                          </p:val>
                                        </p:tav>
                                        <p:tav tm="100000">
                                          <p:val>
                                            <p:strVal val="#ppt_w"/>
                                          </p:val>
                                        </p:tav>
                                      </p:tavLst>
                                    </p:anim>
                                    <p:anim calcmode="lin" valueType="num">
                                      <p:cBhvr>
                                        <p:cTn id="28" dur="2000" fill="hold"/>
                                        <p:tgtEl>
                                          <p:spTgt spid="2"/>
                                        </p:tgtEl>
                                        <p:attrNameLst>
                                          <p:attrName>ppt_h</p:attrName>
                                        </p:attrNameLst>
                                      </p:cBhvr>
                                      <p:tavLst>
                                        <p:tav tm="0">
                                          <p:val>
                                            <p:fltVal val="0"/>
                                          </p:val>
                                        </p:tav>
                                        <p:tav tm="100000">
                                          <p:val>
                                            <p:strVal val="#ppt_h"/>
                                          </p:val>
                                        </p:tav>
                                      </p:tavLst>
                                    </p:anim>
                                    <p:anim calcmode="lin" valueType="num">
                                      <p:cBhvr>
                                        <p:cTn id="29" dur="2000" fill="hold"/>
                                        <p:tgtEl>
                                          <p:spTgt spid="2"/>
                                        </p:tgtEl>
                                        <p:attrNameLst>
                                          <p:attrName>style.rotation</p:attrName>
                                        </p:attrNameLst>
                                      </p:cBhvr>
                                      <p:tavLst>
                                        <p:tav tm="0">
                                          <p:val>
                                            <p:fltVal val="360"/>
                                          </p:val>
                                        </p:tav>
                                        <p:tav tm="100000">
                                          <p:val>
                                            <p:fltVal val="0"/>
                                          </p:val>
                                        </p:tav>
                                      </p:tavLst>
                                    </p:anim>
                                    <p:animEffect transition="in" filter="fade">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sp>
        <p:nvSpPr>
          <p:cNvPr id="5" name="Google Shape;929;p58">
            <a:extLst>
              <a:ext uri="{FF2B5EF4-FFF2-40B4-BE49-F238E27FC236}">
                <a16:creationId xmlns:a16="http://schemas.microsoft.com/office/drawing/2014/main" id="{646CB6A4-B438-4DAE-AE92-A9F0FB38BBAD}"/>
              </a:ext>
            </a:extLst>
          </p:cNvPr>
          <p:cNvSpPr/>
          <p:nvPr/>
        </p:nvSpPr>
        <p:spPr>
          <a:xfrm>
            <a:off x="614424" y="1623519"/>
            <a:ext cx="1080082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ea typeface="Calibri"/>
                <a:cs typeface="Calibri"/>
                <a:sym typeface="Calibri"/>
              </a:rPr>
              <a:t>There are many type of quiz slide</a:t>
            </a:r>
            <a:endParaRPr sz="2400" dirty="0"/>
          </a:p>
          <a:p>
            <a:pPr marL="285750" marR="0" lvl="0" indent="-285750" algn="l" rtl="0">
              <a:lnSpc>
                <a:spcPct val="100000"/>
              </a:lnSpc>
              <a:spcBef>
                <a:spcPts val="0"/>
              </a:spcBef>
              <a:spcAft>
                <a:spcPts val="0"/>
              </a:spcAft>
              <a:buFont typeface="Wingdings" panose="05000000000000000000" pitchFamily="2" charset="2"/>
              <a:buChar char="Ø"/>
            </a:pPr>
            <a:r>
              <a:rPr lang="en-US" sz="2400" b="0" i="0" u="none" strike="noStrike" cap="none" dirty="0">
                <a:solidFill>
                  <a:srgbClr val="000000"/>
                </a:solidFill>
                <a:ea typeface="Calibri"/>
                <a:cs typeface="Calibri"/>
                <a:sym typeface="Calibri"/>
              </a:rPr>
              <a:t>Graded Question for simple slides (true/false, check the correct ones, </a:t>
            </a:r>
            <a:r>
              <a:rPr lang="en-US" sz="2400" b="0" i="0" u="none" strike="noStrike" cap="none" dirty="0" err="1">
                <a:solidFill>
                  <a:srgbClr val="000000"/>
                </a:solidFill>
                <a:ea typeface="Calibri"/>
                <a:cs typeface="Calibri"/>
                <a:sym typeface="Calibri"/>
              </a:rPr>
              <a:t>etc</a:t>
            </a:r>
            <a:r>
              <a:rPr lang="en-US" sz="2400" b="0" i="0" u="none" strike="noStrike" cap="none" dirty="0">
                <a:solidFill>
                  <a:srgbClr val="000000"/>
                </a:solidFill>
                <a:ea typeface="Calibri"/>
                <a:cs typeface="Calibri"/>
                <a:sym typeface="Calibri"/>
              </a:rPr>
              <a:t>…)</a:t>
            </a:r>
            <a:endParaRPr lang="en-US" sz="2400" dirty="0">
              <a:sym typeface="Calibri"/>
            </a:endParaRPr>
          </a:p>
          <a:p>
            <a:pPr marL="285750" marR="0" lvl="0" indent="-285750" algn="l" rtl="0">
              <a:lnSpc>
                <a:spcPct val="100000"/>
              </a:lnSpc>
              <a:spcBef>
                <a:spcPts val="0"/>
              </a:spcBef>
              <a:spcAft>
                <a:spcPts val="0"/>
              </a:spcAft>
              <a:buFont typeface="Wingdings" panose="05000000000000000000" pitchFamily="2" charset="2"/>
              <a:buChar char="Ø"/>
            </a:pPr>
            <a:r>
              <a:rPr lang="en-US" sz="2400" b="0" i="0" u="none" strike="noStrike" cap="none" dirty="0">
                <a:solidFill>
                  <a:srgbClr val="000000"/>
                </a:solidFill>
                <a:ea typeface="Calibri"/>
                <a:cs typeface="Calibri"/>
                <a:sym typeface="Calibri"/>
              </a:rPr>
              <a:t>Freeform Questions for </a:t>
            </a:r>
            <a:r>
              <a:rPr lang="en-US" sz="2400" b="0" i="0" u="none" strike="noStrike" cap="none" dirty="0" err="1">
                <a:solidFill>
                  <a:srgbClr val="000000"/>
                </a:solidFill>
                <a:ea typeface="Calibri"/>
                <a:cs typeface="Calibri"/>
                <a:sym typeface="Calibri"/>
              </a:rPr>
              <a:t>Drag&amp;Drop</a:t>
            </a:r>
            <a:r>
              <a:rPr lang="en-US" sz="2400" b="0" i="0" u="none" strike="noStrike" cap="none" dirty="0">
                <a:solidFill>
                  <a:srgbClr val="000000"/>
                </a:solidFill>
                <a:ea typeface="Calibri"/>
                <a:cs typeface="Calibri"/>
                <a:sym typeface="Calibri"/>
              </a:rPr>
              <a:t> elements, select images, </a:t>
            </a:r>
            <a:r>
              <a:rPr lang="en-US" sz="2400" b="0" i="0" u="none" strike="noStrike" cap="none" dirty="0" err="1">
                <a:solidFill>
                  <a:srgbClr val="000000"/>
                </a:solidFill>
                <a:ea typeface="Calibri"/>
                <a:cs typeface="Calibri"/>
                <a:sym typeface="Calibri"/>
              </a:rPr>
              <a:t>etc</a:t>
            </a:r>
            <a:r>
              <a:rPr lang="en-US" sz="2400" b="0" i="0" u="none" strike="noStrike" cap="none" dirty="0">
                <a:solidFill>
                  <a:srgbClr val="000000"/>
                </a:solidFill>
                <a:ea typeface="Calibri"/>
                <a:cs typeface="Calibri"/>
                <a:sym typeface="Calibri"/>
              </a:rPr>
              <a:t>…</a:t>
            </a:r>
            <a:endParaRPr sz="2400" dirty="0"/>
          </a:p>
        </p:txBody>
      </p:sp>
      <p:pic>
        <p:nvPicPr>
          <p:cNvPr id="6" name="Google Shape;930;p58">
            <a:extLst>
              <a:ext uri="{FF2B5EF4-FFF2-40B4-BE49-F238E27FC236}">
                <a16:creationId xmlns:a16="http://schemas.microsoft.com/office/drawing/2014/main" id="{D7CBD105-268E-463A-9D1A-4F5237686B7D}"/>
              </a:ext>
            </a:extLst>
          </p:cNvPr>
          <p:cNvPicPr preferRelativeResize="0"/>
          <p:nvPr/>
        </p:nvPicPr>
        <p:blipFill rotWithShape="1">
          <a:blip r:embed="rId3" cstate="print">
            <a:alphaModFix/>
          </a:blip>
          <a:srcRect/>
          <a:stretch/>
        </p:blipFill>
        <p:spPr>
          <a:xfrm>
            <a:off x="2234147" y="3214946"/>
            <a:ext cx="7083884" cy="2462711"/>
          </a:xfrm>
          <a:prstGeom prst="rect">
            <a:avLst/>
          </a:prstGeom>
          <a:noFill/>
          <a:ln>
            <a:noFill/>
          </a:ln>
        </p:spPr>
      </p:pic>
      <p:sp>
        <p:nvSpPr>
          <p:cNvPr id="8" name="Google Shape;795;p52">
            <a:extLst>
              <a:ext uri="{FF2B5EF4-FFF2-40B4-BE49-F238E27FC236}">
                <a16:creationId xmlns:a16="http://schemas.microsoft.com/office/drawing/2014/main" id="{EA82F578-B04D-4FCD-A90C-4A1706DD7D27}"/>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
        <p:nvSpPr>
          <p:cNvPr id="7" name="CasellaDiTesto 6">
            <a:extLst>
              <a:ext uri="{FF2B5EF4-FFF2-40B4-BE49-F238E27FC236}">
                <a16:creationId xmlns:a16="http://schemas.microsoft.com/office/drawing/2014/main" id="{C8056719-E70C-4A49-969F-FB624DDB995B}"/>
              </a:ext>
            </a:extLst>
          </p:cNvPr>
          <p:cNvSpPr txBox="1"/>
          <p:nvPr/>
        </p:nvSpPr>
        <p:spPr>
          <a:xfrm>
            <a:off x="1169683" y="904072"/>
            <a:ext cx="8461014" cy="461665"/>
          </a:xfrm>
          <a:prstGeom prst="rect">
            <a:avLst/>
          </a:prstGeom>
          <a:noFill/>
        </p:spPr>
        <p:txBody>
          <a:bodyPr wrap="square" rtlCol="0">
            <a:spAutoFit/>
          </a:bodyPr>
          <a:lstStyle/>
          <a:p>
            <a:r>
              <a:rPr lang="en-US" sz="2400" b="1" dirty="0">
                <a:solidFill>
                  <a:srgbClr val="1F4EA0"/>
                </a:solidFill>
                <a:ea typeface="Calibri"/>
                <a:cs typeface="Calibri"/>
                <a:sym typeface="Calibri"/>
              </a:rPr>
              <a:t>5: Build the First Quiz Question</a:t>
            </a:r>
          </a:p>
        </p:txBody>
      </p:sp>
    </p:spTree>
    <p:extLst>
      <p:ext uri="{BB962C8B-B14F-4D97-AF65-F5344CB8AC3E}">
        <p14:creationId xmlns:p14="http://schemas.microsoft.com/office/powerpoint/2010/main" val="169106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sp>
        <p:nvSpPr>
          <p:cNvPr id="5" name="Google Shape;993;p62">
            <a:extLst>
              <a:ext uri="{FF2B5EF4-FFF2-40B4-BE49-F238E27FC236}">
                <a16:creationId xmlns:a16="http://schemas.microsoft.com/office/drawing/2014/main" id="{20EBB531-AE6A-4ECE-AA88-3DF50792BFE3}"/>
              </a:ext>
            </a:extLst>
          </p:cNvPr>
          <p:cNvSpPr/>
          <p:nvPr/>
        </p:nvSpPr>
        <p:spPr>
          <a:xfrm>
            <a:off x="311029" y="1730347"/>
            <a:ext cx="11502429"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a:solidFill>
                  <a:srgbClr val="000000"/>
                </a:solidFill>
                <a:ea typeface="Calibri"/>
                <a:cs typeface="Calibri"/>
                <a:sym typeface="Calibri"/>
              </a:rPr>
              <a:t>In the Questions Slides there is a special menu tab, you can define number of attempts (IMPORTANT: if </a:t>
            </a:r>
            <a:r>
              <a:rPr lang="en-US" sz="2400" b="1" i="1" u="sng" strike="noStrike" cap="none" dirty="0">
                <a:solidFill>
                  <a:srgbClr val="000000"/>
                </a:solidFill>
                <a:ea typeface="Calibri"/>
                <a:cs typeface="Calibri"/>
                <a:sym typeface="Calibri"/>
              </a:rPr>
              <a:t>1</a:t>
            </a:r>
            <a:r>
              <a:rPr lang="en-US" sz="2400" b="0" i="0" u="none" strike="noStrike" cap="none" dirty="0">
                <a:solidFill>
                  <a:srgbClr val="000000"/>
                </a:solidFill>
                <a:ea typeface="Calibri"/>
                <a:cs typeface="Calibri"/>
                <a:sym typeface="Calibri"/>
              </a:rPr>
              <a:t> there will be no TRY AGAIN layer), shuffle the answers, or other particular settings for different type of slides</a:t>
            </a:r>
            <a:endParaRPr sz="2400" dirty="0"/>
          </a:p>
        </p:txBody>
      </p:sp>
      <p:pic>
        <p:nvPicPr>
          <p:cNvPr id="6" name="Google Shape;994;p62">
            <a:extLst>
              <a:ext uri="{FF2B5EF4-FFF2-40B4-BE49-F238E27FC236}">
                <a16:creationId xmlns:a16="http://schemas.microsoft.com/office/drawing/2014/main" id="{341DDDC2-8085-42AB-A11F-F6E7196DC64E}"/>
              </a:ext>
            </a:extLst>
          </p:cNvPr>
          <p:cNvPicPr preferRelativeResize="0"/>
          <p:nvPr/>
        </p:nvPicPr>
        <p:blipFill rotWithShape="1">
          <a:blip r:embed="rId3" cstate="print">
            <a:alphaModFix/>
          </a:blip>
          <a:srcRect/>
          <a:stretch/>
        </p:blipFill>
        <p:spPr>
          <a:xfrm>
            <a:off x="311029" y="3429000"/>
            <a:ext cx="10178322" cy="2334477"/>
          </a:xfrm>
          <a:prstGeom prst="rect">
            <a:avLst/>
          </a:prstGeom>
          <a:noFill/>
          <a:ln>
            <a:noFill/>
          </a:ln>
        </p:spPr>
      </p:pic>
      <p:sp>
        <p:nvSpPr>
          <p:cNvPr id="8" name="Google Shape;795;p52">
            <a:extLst>
              <a:ext uri="{FF2B5EF4-FFF2-40B4-BE49-F238E27FC236}">
                <a16:creationId xmlns:a16="http://schemas.microsoft.com/office/drawing/2014/main" id="{162EF8F7-72B7-4E21-B534-192795F0641A}"/>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
        <p:nvSpPr>
          <p:cNvPr id="7" name="CasellaDiTesto 6">
            <a:extLst>
              <a:ext uri="{FF2B5EF4-FFF2-40B4-BE49-F238E27FC236}">
                <a16:creationId xmlns:a16="http://schemas.microsoft.com/office/drawing/2014/main" id="{BD47338E-8D8F-451A-B9D1-849BF823690B}"/>
              </a:ext>
            </a:extLst>
          </p:cNvPr>
          <p:cNvSpPr txBox="1"/>
          <p:nvPr/>
        </p:nvSpPr>
        <p:spPr>
          <a:xfrm>
            <a:off x="1169683" y="904072"/>
            <a:ext cx="8461014" cy="461665"/>
          </a:xfrm>
          <a:prstGeom prst="rect">
            <a:avLst/>
          </a:prstGeom>
          <a:noFill/>
        </p:spPr>
        <p:txBody>
          <a:bodyPr wrap="square" rtlCol="0">
            <a:spAutoFit/>
          </a:bodyPr>
          <a:lstStyle/>
          <a:p>
            <a:r>
              <a:rPr lang="en-US" sz="2400" b="1" dirty="0">
                <a:solidFill>
                  <a:srgbClr val="1F4EA0"/>
                </a:solidFill>
                <a:ea typeface="Calibri"/>
                <a:cs typeface="Calibri"/>
                <a:sym typeface="Calibri"/>
              </a:rPr>
              <a:t>6: Build the Feedback Slides for the First Quiz Question</a:t>
            </a:r>
          </a:p>
        </p:txBody>
      </p:sp>
    </p:spTree>
    <p:extLst>
      <p:ext uri="{BB962C8B-B14F-4D97-AF65-F5344CB8AC3E}">
        <p14:creationId xmlns:p14="http://schemas.microsoft.com/office/powerpoint/2010/main" val="312258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grpSp>
        <p:nvGrpSpPr>
          <p:cNvPr id="5" name="Google Shape;974;p61">
            <a:extLst>
              <a:ext uri="{FF2B5EF4-FFF2-40B4-BE49-F238E27FC236}">
                <a16:creationId xmlns:a16="http://schemas.microsoft.com/office/drawing/2014/main" id="{FAD970D7-5EA4-412C-A93B-B8786DE4D67C}"/>
              </a:ext>
            </a:extLst>
          </p:cNvPr>
          <p:cNvGrpSpPr/>
          <p:nvPr/>
        </p:nvGrpSpPr>
        <p:grpSpPr>
          <a:xfrm>
            <a:off x="4729316" y="1497848"/>
            <a:ext cx="7226367" cy="4456080"/>
            <a:chOff x="3265170" y="1880552"/>
            <a:chExt cx="5661660" cy="3096895"/>
          </a:xfrm>
        </p:grpSpPr>
        <p:pic>
          <p:nvPicPr>
            <p:cNvPr id="6" name="Google Shape;975;p61">
              <a:extLst>
                <a:ext uri="{FF2B5EF4-FFF2-40B4-BE49-F238E27FC236}">
                  <a16:creationId xmlns:a16="http://schemas.microsoft.com/office/drawing/2014/main" id="{D1571567-B81F-4CFA-A515-DFEF933CC424}"/>
                </a:ext>
              </a:extLst>
            </p:cNvPr>
            <p:cNvPicPr preferRelativeResize="0"/>
            <p:nvPr/>
          </p:nvPicPr>
          <p:blipFill rotWithShape="1">
            <a:blip r:embed="rId3" cstate="print">
              <a:alphaModFix/>
            </a:blip>
            <a:srcRect/>
            <a:stretch/>
          </p:blipFill>
          <p:spPr>
            <a:xfrm>
              <a:off x="3265170" y="1880552"/>
              <a:ext cx="5661660" cy="3096895"/>
            </a:xfrm>
            <a:prstGeom prst="rect">
              <a:avLst/>
            </a:prstGeom>
            <a:noFill/>
            <a:ln>
              <a:noFill/>
            </a:ln>
          </p:spPr>
        </p:pic>
        <p:grpSp>
          <p:nvGrpSpPr>
            <p:cNvPr id="8" name="Google Shape;976;p61">
              <a:extLst>
                <a:ext uri="{FF2B5EF4-FFF2-40B4-BE49-F238E27FC236}">
                  <a16:creationId xmlns:a16="http://schemas.microsoft.com/office/drawing/2014/main" id="{0DDD2EF0-369F-4143-9A36-AE4AE4E7C8F4}"/>
                </a:ext>
              </a:extLst>
            </p:cNvPr>
            <p:cNvGrpSpPr/>
            <p:nvPr/>
          </p:nvGrpSpPr>
          <p:grpSpPr>
            <a:xfrm>
              <a:off x="3940492" y="2294255"/>
              <a:ext cx="4311014" cy="2269490"/>
              <a:chOff x="0" y="0"/>
              <a:chExt cx="4311396" cy="2269490"/>
            </a:xfrm>
          </p:grpSpPr>
          <p:sp>
            <p:nvSpPr>
              <p:cNvPr id="9" name="Google Shape;977;p61">
                <a:extLst>
                  <a:ext uri="{FF2B5EF4-FFF2-40B4-BE49-F238E27FC236}">
                    <a16:creationId xmlns:a16="http://schemas.microsoft.com/office/drawing/2014/main" id="{6E57D1B7-7B45-4E89-804E-7779D5CBD819}"/>
                  </a:ext>
                </a:extLst>
              </p:cNvPr>
              <p:cNvSpPr/>
              <p:nvPr/>
            </p:nvSpPr>
            <p:spPr>
              <a:xfrm>
                <a:off x="3543300" y="1933575"/>
                <a:ext cx="768096" cy="335915"/>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978;p61">
                <a:extLst>
                  <a:ext uri="{FF2B5EF4-FFF2-40B4-BE49-F238E27FC236}">
                    <a16:creationId xmlns:a16="http://schemas.microsoft.com/office/drawing/2014/main" id="{BE3B4560-7BF8-4243-9191-720FBC6F7B4C}"/>
                  </a:ext>
                </a:extLst>
              </p:cNvPr>
              <p:cNvSpPr/>
              <p:nvPr/>
            </p:nvSpPr>
            <p:spPr>
              <a:xfrm>
                <a:off x="0" y="0"/>
                <a:ext cx="2304288" cy="1024128"/>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1" name="Google Shape;979;p61">
                <a:extLst>
                  <a:ext uri="{FF2B5EF4-FFF2-40B4-BE49-F238E27FC236}">
                    <a16:creationId xmlns:a16="http://schemas.microsoft.com/office/drawing/2014/main" id="{3D75F68C-E329-46B6-870F-C48BBE1CC55F}"/>
                  </a:ext>
                </a:extLst>
              </p:cNvPr>
              <p:cNvCxnSpPr/>
              <p:nvPr/>
            </p:nvCxnSpPr>
            <p:spPr>
              <a:xfrm rot="10800000">
                <a:off x="2228850" y="714375"/>
                <a:ext cx="1433780" cy="1266037"/>
              </a:xfrm>
              <a:prstGeom prst="straightConnector1">
                <a:avLst/>
              </a:prstGeom>
              <a:noFill/>
              <a:ln w="28575" cap="flat" cmpd="sng">
                <a:solidFill>
                  <a:srgbClr val="FF0000"/>
                </a:solidFill>
                <a:prstDash val="solid"/>
                <a:round/>
                <a:headEnd type="none" w="sm" len="sm"/>
                <a:tailEnd type="triangle" w="med" len="med"/>
              </a:ln>
            </p:spPr>
          </p:cxnSp>
        </p:grpSp>
      </p:grpSp>
      <p:sp>
        <p:nvSpPr>
          <p:cNvPr id="12" name="Google Shape;973;p61">
            <a:extLst>
              <a:ext uri="{FF2B5EF4-FFF2-40B4-BE49-F238E27FC236}">
                <a16:creationId xmlns:a16="http://schemas.microsoft.com/office/drawing/2014/main" id="{862D62E7-F334-4700-9BF7-381FB0A1EE1E}"/>
              </a:ext>
            </a:extLst>
          </p:cNvPr>
          <p:cNvSpPr/>
          <p:nvPr/>
        </p:nvSpPr>
        <p:spPr>
          <a:xfrm>
            <a:off x="380402" y="1569625"/>
            <a:ext cx="3876805"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dirty="0">
                <a:solidFill>
                  <a:srgbClr val="000000"/>
                </a:solidFill>
                <a:ea typeface="Calibri"/>
                <a:cs typeface="Calibri"/>
                <a:sym typeface="Calibri"/>
              </a:rPr>
              <a:t>In the Questions Slides there are pre-built layer, for the Correct – Incorrect – Try Again message</a:t>
            </a:r>
            <a:endParaRPr sz="2400" dirty="0"/>
          </a:p>
        </p:txBody>
      </p:sp>
      <p:sp>
        <p:nvSpPr>
          <p:cNvPr id="13" name="Google Shape;980;p61">
            <a:extLst>
              <a:ext uri="{FF2B5EF4-FFF2-40B4-BE49-F238E27FC236}">
                <a16:creationId xmlns:a16="http://schemas.microsoft.com/office/drawing/2014/main" id="{78C495E9-C5A3-43A4-BAE1-C82C51034A48}"/>
              </a:ext>
            </a:extLst>
          </p:cNvPr>
          <p:cNvSpPr/>
          <p:nvPr/>
        </p:nvSpPr>
        <p:spPr>
          <a:xfrm>
            <a:off x="665215" y="3463924"/>
            <a:ext cx="3307179" cy="246332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b="0" i="0" u="none" strike="noStrike" cap="none" dirty="0">
                <a:solidFill>
                  <a:srgbClr val="000000"/>
                </a:solidFill>
                <a:ea typeface="Calibri"/>
                <a:cs typeface="Calibri"/>
                <a:sym typeface="Calibri"/>
              </a:rPr>
              <a:t>You can change the style of the slide, changing background, colors, adding elements to personalize these slides.</a:t>
            </a:r>
            <a:endParaRPr sz="2400" b="0" i="0" u="none" strike="noStrike" cap="none" dirty="0">
              <a:solidFill>
                <a:srgbClr val="000000"/>
              </a:solidFill>
              <a:ea typeface="Calibri"/>
              <a:cs typeface="Calibri"/>
              <a:sym typeface="Calibri"/>
            </a:endParaRPr>
          </a:p>
        </p:txBody>
      </p:sp>
      <p:sp>
        <p:nvSpPr>
          <p:cNvPr id="14" name="Google Shape;795;p52">
            <a:extLst>
              <a:ext uri="{FF2B5EF4-FFF2-40B4-BE49-F238E27FC236}">
                <a16:creationId xmlns:a16="http://schemas.microsoft.com/office/drawing/2014/main" id="{4903DE0F-4D40-40D2-B97B-15A562D924D2}"/>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
        <p:nvSpPr>
          <p:cNvPr id="15" name="CasellaDiTesto 14">
            <a:extLst>
              <a:ext uri="{FF2B5EF4-FFF2-40B4-BE49-F238E27FC236}">
                <a16:creationId xmlns:a16="http://schemas.microsoft.com/office/drawing/2014/main" id="{9AF75445-FD99-46CF-A2F6-CEFDF31119CA}"/>
              </a:ext>
            </a:extLst>
          </p:cNvPr>
          <p:cNvSpPr txBox="1"/>
          <p:nvPr/>
        </p:nvSpPr>
        <p:spPr>
          <a:xfrm>
            <a:off x="1169683" y="904072"/>
            <a:ext cx="8461014" cy="461665"/>
          </a:xfrm>
          <a:prstGeom prst="rect">
            <a:avLst/>
          </a:prstGeom>
          <a:noFill/>
        </p:spPr>
        <p:txBody>
          <a:bodyPr wrap="square" rtlCol="0">
            <a:spAutoFit/>
          </a:bodyPr>
          <a:lstStyle/>
          <a:p>
            <a:r>
              <a:rPr lang="en-US" sz="2400" b="1" dirty="0">
                <a:solidFill>
                  <a:srgbClr val="1F4EA0"/>
                </a:solidFill>
                <a:ea typeface="Calibri"/>
                <a:cs typeface="Calibri"/>
                <a:sym typeface="Calibri"/>
              </a:rPr>
              <a:t>7: Adjust the Visual Feedback for the Game Button</a:t>
            </a:r>
          </a:p>
        </p:txBody>
      </p:sp>
    </p:spTree>
    <p:extLst>
      <p:ext uri="{BB962C8B-B14F-4D97-AF65-F5344CB8AC3E}">
        <p14:creationId xmlns:p14="http://schemas.microsoft.com/office/powerpoint/2010/main" val="373037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sp>
        <p:nvSpPr>
          <p:cNvPr id="5" name="Google Shape;1021;p64">
            <a:extLst>
              <a:ext uri="{FF2B5EF4-FFF2-40B4-BE49-F238E27FC236}">
                <a16:creationId xmlns:a16="http://schemas.microsoft.com/office/drawing/2014/main" id="{1157C30F-D1ED-4268-941D-65D5174520FC}"/>
              </a:ext>
            </a:extLst>
          </p:cNvPr>
          <p:cNvSpPr/>
          <p:nvPr/>
        </p:nvSpPr>
        <p:spPr>
          <a:xfrm>
            <a:off x="346198" y="1685684"/>
            <a:ext cx="3401344"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a:solidFill>
                  <a:srgbClr val="000000"/>
                </a:solidFill>
                <a:ea typeface="Calibri"/>
                <a:cs typeface="Calibri"/>
                <a:sym typeface="Calibri"/>
              </a:rPr>
              <a:t>Here you can select the Question Bank to create new questions.</a:t>
            </a:r>
            <a:endParaRPr sz="2400" dirty="0"/>
          </a:p>
        </p:txBody>
      </p:sp>
      <p:pic>
        <p:nvPicPr>
          <p:cNvPr id="6" name="Google Shape;1022;p64">
            <a:extLst>
              <a:ext uri="{FF2B5EF4-FFF2-40B4-BE49-F238E27FC236}">
                <a16:creationId xmlns:a16="http://schemas.microsoft.com/office/drawing/2014/main" id="{25784C3A-A589-4144-9719-1F11B0A4772A}"/>
              </a:ext>
            </a:extLst>
          </p:cNvPr>
          <p:cNvPicPr preferRelativeResize="0"/>
          <p:nvPr/>
        </p:nvPicPr>
        <p:blipFill rotWithShape="1">
          <a:blip r:embed="rId3" cstate="print">
            <a:alphaModFix/>
          </a:blip>
          <a:srcRect/>
          <a:stretch/>
        </p:blipFill>
        <p:spPr>
          <a:xfrm>
            <a:off x="346198" y="3134456"/>
            <a:ext cx="3978800" cy="2919071"/>
          </a:xfrm>
          <a:prstGeom prst="rect">
            <a:avLst/>
          </a:prstGeom>
          <a:noFill/>
          <a:ln>
            <a:noFill/>
          </a:ln>
        </p:spPr>
      </p:pic>
      <p:pic>
        <p:nvPicPr>
          <p:cNvPr id="8" name="Google Shape;1023;p64">
            <a:extLst>
              <a:ext uri="{FF2B5EF4-FFF2-40B4-BE49-F238E27FC236}">
                <a16:creationId xmlns:a16="http://schemas.microsoft.com/office/drawing/2014/main" id="{221C6CB8-0E69-4519-ACEC-7682B03CF340}"/>
              </a:ext>
            </a:extLst>
          </p:cNvPr>
          <p:cNvPicPr preferRelativeResize="0"/>
          <p:nvPr/>
        </p:nvPicPr>
        <p:blipFill rotWithShape="1">
          <a:blip r:embed="rId4" cstate="print">
            <a:alphaModFix/>
          </a:blip>
          <a:srcRect r="1792"/>
          <a:stretch/>
        </p:blipFill>
        <p:spPr>
          <a:xfrm>
            <a:off x="4351570" y="1642144"/>
            <a:ext cx="7445689" cy="4423737"/>
          </a:xfrm>
          <a:prstGeom prst="rect">
            <a:avLst/>
          </a:prstGeom>
          <a:noFill/>
          <a:ln>
            <a:noFill/>
          </a:ln>
        </p:spPr>
      </p:pic>
      <p:sp>
        <p:nvSpPr>
          <p:cNvPr id="9" name="Google Shape;795;p52">
            <a:extLst>
              <a:ext uri="{FF2B5EF4-FFF2-40B4-BE49-F238E27FC236}">
                <a16:creationId xmlns:a16="http://schemas.microsoft.com/office/drawing/2014/main" id="{8A9DE6DC-E76B-41C8-A484-CA3BAAA0457E}"/>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
        <p:nvSpPr>
          <p:cNvPr id="10" name="CasellaDiTesto 9">
            <a:extLst>
              <a:ext uri="{FF2B5EF4-FFF2-40B4-BE49-F238E27FC236}">
                <a16:creationId xmlns:a16="http://schemas.microsoft.com/office/drawing/2014/main" id="{04AD4D70-B033-4121-AA8A-06F3DC087A7A}"/>
              </a:ext>
            </a:extLst>
          </p:cNvPr>
          <p:cNvSpPr txBox="1"/>
          <p:nvPr/>
        </p:nvSpPr>
        <p:spPr>
          <a:xfrm>
            <a:off x="1169683" y="904072"/>
            <a:ext cx="8461014" cy="461665"/>
          </a:xfrm>
          <a:prstGeom prst="rect">
            <a:avLst/>
          </a:prstGeom>
          <a:noFill/>
        </p:spPr>
        <p:txBody>
          <a:bodyPr wrap="square" rtlCol="0">
            <a:spAutoFit/>
          </a:bodyPr>
          <a:lstStyle/>
          <a:p>
            <a:r>
              <a:rPr lang="en-US" sz="2400" b="1" dirty="0">
                <a:solidFill>
                  <a:srgbClr val="1F4EA0"/>
                </a:solidFill>
                <a:ea typeface="Calibri"/>
                <a:cs typeface="Calibri"/>
                <a:sym typeface="Calibri"/>
              </a:rPr>
              <a:t>8: Create the Remaining Questions and Feedback Slides</a:t>
            </a:r>
          </a:p>
        </p:txBody>
      </p:sp>
    </p:spTree>
    <p:extLst>
      <p:ext uri="{BB962C8B-B14F-4D97-AF65-F5344CB8AC3E}">
        <p14:creationId xmlns:p14="http://schemas.microsoft.com/office/powerpoint/2010/main" val="393386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grpSp>
        <p:nvGrpSpPr>
          <p:cNvPr id="9" name="Google Shape;1038;p65">
            <a:extLst>
              <a:ext uri="{FF2B5EF4-FFF2-40B4-BE49-F238E27FC236}">
                <a16:creationId xmlns:a16="http://schemas.microsoft.com/office/drawing/2014/main" id="{378599C6-C0D4-431E-9A8C-D73B533D834D}"/>
              </a:ext>
            </a:extLst>
          </p:cNvPr>
          <p:cNvGrpSpPr/>
          <p:nvPr/>
        </p:nvGrpSpPr>
        <p:grpSpPr>
          <a:xfrm>
            <a:off x="664113" y="1508926"/>
            <a:ext cx="10860599" cy="4445002"/>
            <a:chOff x="2164589" y="2325847"/>
            <a:chExt cx="9018992" cy="4110365"/>
          </a:xfrm>
        </p:grpSpPr>
        <p:pic>
          <p:nvPicPr>
            <p:cNvPr id="10" name="Google Shape;1039;p65">
              <a:extLst>
                <a:ext uri="{FF2B5EF4-FFF2-40B4-BE49-F238E27FC236}">
                  <a16:creationId xmlns:a16="http://schemas.microsoft.com/office/drawing/2014/main" id="{CE215672-5DEB-47DD-86C9-E5A299137B01}"/>
                </a:ext>
              </a:extLst>
            </p:cNvPr>
            <p:cNvPicPr preferRelativeResize="0"/>
            <p:nvPr/>
          </p:nvPicPr>
          <p:blipFill rotWithShape="1">
            <a:blip r:embed="rId3" cstate="print">
              <a:alphaModFix/>
            </a:blip>
            <a:srcRect/>
            <a:stretch/>
          </p:blipFill>
          <p:spPr>
            <a:xfrm>
              <a:off x="2164589" y="2325847"/>
              <a:ext cx="4074416" cy="4110365"/>
            </a:xfrm>
            <a:prstGeom prst="rect">
              <a:avLst/>
            </a:prstGeom>
            <a:noFill/>
            <a:ln>
              <a:noFill/>
            </a:ln>
          </p:spPr>
        </p:pic>
        <p:sp>
          <p:nvSpPr>
            <p:cNvPr id="11" name="Google Shape;1040;p65">
              <a:extLst>
                <a:ext uri="{FF2B5EF4-FFF2-40B4-BE49-F238E27FC236}">
                  <a16:creationId xmlns:a16="http://schemas.microsoft.com/office/drawing/2014/main" id="{025C6C8B-9A05-4112-BED2-50D7A34FEA37}"/>
                </a:ext>
              </a:extLst>
            </p:cNvPr>
            <p:cNvSpPr/>
            <p:nvPr/>
          </p:nvSpPr>
          <p:spPr>
            <a:xfrm>
              <a:off x="5085090" y="2325847"/>
              <a:ext cx="596182" cy="702165"/>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 name="Google Shape;1041;p65">
              <a:extLst>
                <a:ext uri="{FF2B5EF4-FFF2-40B4-BE49-F238E27FC236}">
                  <a16:creationId xmlns:a16="http://schemas.microsoft.com/office/drawing/2014/main" id="{3F396D43-AAC9-48DA-AEEA-95143EC3EBD0}"/>
                </a:ext>
              </a:extLst>
            </p:cNvPr>
            <p:cNvPicPr preferRelativeResize="0"/>
            <p:nvPr/>
          </p:nvPicPr>
          <p:blipFill rotWithShape="1">
            <a:blip r:embed="rId4" cstate="print">
              <a:alphaModFix/>
            </a:blip>
            <a:srcRect/>
            <a:stretch/>
          </p:blipFill>
          <p:spPr>
            <a:xfrm>
              <a:off x="6239005" y="3705427"/>
              <a:ext cx="4944576" cy="2446950"/>
            </a:xfrm>
            <a:prstGeom prst="rect">
              <a:avLst/>
            </a:prstGeom>
            <a:noFill/>
            <a:ln>
              <a:noFill/>
            </a:ln>
          </p:spPr>
        </p:pic>
        <p:sp>
          <p:nvSpPr>
            <p:cNvPr id="13" name="Google Shape;1042;p65">
              <a:extLst>
                <a:ext uri="{FF2B5EF4-FFF2-40B4-BE49-F238E27FC236}">
                  <a16:creationId xmlns:a16="http://schemas.microsoft.com/office/drawing/2014/main" id="{CB3FED67-FEEF-43FE-BB45-39BD28DD3C50}"/>
                </a:ext>
              </a:extLst>
            </p:cNvPr>
            <p:cNvSpPr/>
            <p:nvPr/>
          </p:nvSpPr>
          <p:spPr>
            <a:xfrm>
              <a:off x="7785435" y="4981605"/>
              <a:ext cx="1028781" cy="1014461"/>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4" name="Google Shape;795;p52">
            <a:extLst>
              <a:ext uri="{FF2B5EF4-FFF2-40B4-BE49-F238E27FC236}">
                <a16:creationId xmlns:a16="http://schemas.microsoft.com/office/drawing/2014/main" id="{2974FC6C-D0DF-4046-B0E3-CD8B123BD44A}"/>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
        <p:nvSpPr>
          <p:cNvPr id="15" name="CasellaDiTesto 14">
            <a:extLst>
              <a:ext uri="{FF2B5EF4-FFF2-40B4-BE49-F238E27FC236}">
                <a16:creationId xmlns:a16="http://schemas.microsoft.com/office/drawing/2014/main" id="{C5ED365E-EB01-4834-A2A5-0A6769F4E26B}"/>
              </a:ext>
            </a:extLst>
          </p:cNvPr>
          <p:cNvSpPr txBox="1"/>
          <p:nvPr/>
        </p:nvSpPr>
        <p:spPr>
          <a:xfrm>
            <a:off x="1169683" y="904072"/>
            <a:ext cx="8461014" cy="461665"/>
          </a:xfrm>
          <a:prstGeom prst="rect">
            <a:avLst/>
          </a:prstGeom>
          <a:noFill/>
        </p:spPr>
        <p:txBody>
          <a:bodyPr wrap="square" rtlCol="0">
            <a:spAutoFit/>
          </a:bodyPr>
          <a:lstStyle/>
          <a:p>
            <a:r>
              <a:rPr lang="en-US" sz="2400" b="1" dirty="0">
                <a:solidFill>
                  <a:srgbClr val="1F4EA0"/>
                </a:solidFill>
                <a:ea typeface="Calibri"/>
                <a:cs typeface="Calibri"/>
                <a:sym typeface="Calibri"/>
              </a:rPr>
              <a:t>9: Create the Introduction and Results Slides</a:t>
            </a:r>
          </a:p>
        </p:txBody>
      </p:sp>
    </p:spTree>
    <p:extLst>
      <p:ext uri="{BB962C8B-B14F-4D97-AF65-F5344CB8AC3E}">
        <p14:creationId xmlns:p14="http://schemas.microsoft.com/office/powerpoint/2010/main" val="65327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pic>
        <p:nvPicPr>
          <p:cNvPr id="5" name="Google Shape;1095;p69">
            <a:extLst>
              <a:ext uri="{FF2B5EF4-FFF2-40B4-BE49-F238E27FC236}">
                <a16:creationId xmlns:a16="http://schemas.microsoft.com/office/drawing/2014/main" id="{1BD80D10-7BCA-47E1-8BEC-57B294A6C479}"/>
              </a:ext>
            </a:extLst>
          </p:cNvPr>
          <p:cNvPicPr preferRelativeResize="0"/>
          <p:nvPr/>
        </p:nvPicPr>
        <p:blipFill rotWithShape="1">
          <a:blip r:embed="rId3" cstate="print">
            <a:alphaModFix/>
          </a:blip>
          <a:srcRect l="1724" r="2340" b="20880"/>
          <a:stretch/>
        </p:blipFill>
        <p:spPr>
          <a:xfrm>
            <a:off x="678426" y="803074"/>
            <a:ext cx="5791961" cy="5251851"/>
          </a:xfrm>
          <a:prstGeom prst="rect">
            <a:avLst/>
          </a:prstGeom>
          <a:noFill/>
          <a:ln>
            <a:noFill/>
          </a:ln>
        </p:spPr>
      </p:pic>
      <p:sp>
        <p:nvSpPr>
          <p:cNvPr id="6" name="Google Shape;1094;p69">
            <a:extLst>
              <a:ext uri="{FF2B5EF4-FFF2-40B4-BE49-F238E27FC236}">
                <a16:creationId xmlns:a16="http://schemas.microsoft.com/office/drawing/2014/main" id="{1E7DBEBC-372D-4387-97C7-3DBAFD960275}"/>
              </a:ext>
            </a:extLst>
          </p:cNvPr>
          <p:cNvSpPr/>
          <p:nvPr/>
        </p:nvSpPr>
        <p:spPr>
          <a:xfrm>
            <a:off x="6666272" y="982195"/>
            <a:ext cx="5294670" cy="48936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a:solidFill>
                  <a:srgbClr val="000000"/>
                </a:solidFill>
                <a:ea typeface="Calibri"/>
                <a:cs typeface="Calibri"/>
                <a:sym typeface="Calibri"/>
              </a:rPr>
              <a:t>At the end, you can export your project</a:t>
            </a:r>
            <a:endParaRPr sz="2400" dirty="0"/>
          </a:p>
          <a:p>
            <a:pPr marL="0" marR="0" lvl="0" indent="0" algn="just" rtl="0">
              <a:lnSpc>
                <a:spcPct val="100000"/>
              </a:lnSpc>
              <a:spcBef>
                <a:spcPts val="0"/>
              </a:spcBef>
              <a:spcAft>
                <a:spcPts val="0"/>
              </a:spcAft>
              <a:buNone/>
            </a:pPr>
            <a:r>
              <a:rPr lang="en-US" sz="2400" b="0" i="0" u="none" strike="noStrike" cap="none" dirty="0">
                <a:solidFill>
                  <a:srgbClr val="000000"/>
                </a:solidFill>
                <a:ea typeface="Calibri"/>
                <a:cs typeface="Calibri"/>
                <a:sym typeface="Calibri"/>
              </a:rPr>
              <a:t>Click on PUBLISH button and select LMS or Web:</a:t>
            </a:r>
          </a:p>
          <a:p>
            <a:pPr marL="0" marR="0" lvl="0" indent="0" algn="just" rtl="0">
              <a:lnSpc>
                <a:spcPct val="100000"/>
              </a:lnSpc>
              <a:spcBef>
                <a:spcPts val="0"/>
              </a:spcBef>
              <a:spcAft>
                <a:spcPts val="0"/>
              </a:spcAft>
              <a:buNone/>
            </a:pPr>
            <a:endParaRPr sz="2400" dirty="0"/>
          </a:p>
          <a:p>
            <a:pPr marL="342900" marR="0" lvl="0" indent="-342900" algn="just" rtl="0">
              <a:lnSpc>
                <a:spcPct val="100000"/>
              </a:lnSpc>
              <a:spcBef>
                <a:spcPts val="0"/>
              </a:spcBef>
              <a:spcAft>
                <a:spcPts val="0"/>
              </a:spcAft>
              <a:buFont typeface="Wingdings" panose="05000000000000000000" pitchFamily="2" charset="2"/>
              <a:buChar char="Ø"/>
            </a:pPr>
            <a:r>
              <a:rPr lang="en-US" sz="2400" b="0" i="0" u="none" strike="noStrike" cap="none" dirty="0">
                <a:solidFill>
                  <a:srgbClr val="000000"/>
                </a:solidFill>
                <a:ea typeface="Calibri"/>
                <a:cs typeface="Calibri"/>
                <a:sym typeface="Calibri"/>
              </a:rPr>
              <a:t>Give a title, optional description and the path to export</a:t>
            </a:r>
            <a:endParaRPr sz="2400" b="0" i="0" u="none" strike="noStrike" cap="none" dirty="0">
              <a:solidFill>
                <a:srgbClr val="000000"/>
              </a:solidFill>
              <a:ea typeface="Calibri"/>
              <a:cs typeface="Calibri"/>
              <a:sym typeface="Calibri"/>
            </a:endParaRPr>
          </a:p>
          <a:p>
            <a:pPr marL="342900" marR="0" lvl="0" indent="-342900" algn="just" rtl="0">
              <a:lnSpc>
                <a:spcPct val="100000"/>
              </a:lnSpc>
              <a:spcBef>
                <a:spcPts val="0"/>
              </a:spcBef>
              <a:spcAft>
                <a:spcPts val="0"/>
              </a:spcAft>
              <a:buFont typeface="Wingdings" panose="05000000000000000000" pitchFamily="2" charset="2"/>
              <a:buChar char="Ø"/>
            </a:pPr>
            <a:r>
              <a:rPr lang="en-US" sz="2400" b="0" i="0" u="none" strike="noStrike" cap="none" dirty="0">
                <a:solidFill>
                  <a:srgbClr val="000000"/>
                </a:solidFill>
                <a:ea typeface="Calibri"/>
                <a:cs typeface="Calibri"/>
                <a:sym typeface="Calibri"/>
              </a:rPr>
              <a:t>You can export in HTML5 FORMAT</a:t>
            </a:r>
            <a:endParaRPr sz="2400" b="0" i="0" u="none" strike="noStrike" cap="none" dirty="0">
              <a:solidFill>
                <a:srgbClr val="000000"/>
              </a:solidFill>
              <a:ea typeface="Calibri"/>
              <a:cs typeface="Calibri"/>
              <a:sym typeface="Calibri"/>
            </a:endParaRPr>
          </a:p>
          <a:p>
            <a:pPr marL="342900" marR="0" lvl="0" indent="-342900" algn="just" rtl="0">
              <a:lnSpc>
                <a:spcPct val="100000"/>
              </a:lnSpc>
              <a:spcBef>
                <a:spcPts val="0"/>
              </a:spcBef>
              <a:spcAft>
                <a:spcPts val="0"/>
              </a:spcAft>
              <a:buFont typeface="Wingdings" panose="05000000000000000000" pitchFamily="2" charset="2"/>
              <a:buChar char="Ø"/>
            </a:pPr>
            <a:r>
              <a:rPr lang="en-US" sz="2400" b="0" i="0" u="none" strike="noStrike" cap="none" dirty="0">
                <a:solidFill>
                  <a:srgbClr val="000000"/>
                </a:solidFill>
                <a:ea typeface="Calibri"/>
                <a:cs typeface="Calibri"/>
                <a:sym typeface="Calibri"/>
              </a:rPr>
              <a:t>ONLY FOR LMS - Choose the way of Tracking by your result slide </a:t>
            </a:r>
          </a:p>
          <a:p>
            <a:pPr marL="342900" marR="0" lvl="0" indent="-342900" algn="just" rtl="0">
              <a:lnSpc>
                <a:spcPct val="100000"/>
              </a:lnSpc>
              <a:spcBef>
                <a:spcPts val="0"/>
              </a:spcBef>
              <a:spcAft>
                <a:spcPts val="0"/>
              </a:spcAft>
              <a:buFont typeface="Wingdings" panose="05000000000000000000" pitchFamily="2" charset="2"/>
              <a:buChar char="Ø"/>
            </a:pPr>
            <a:r>
              <a:rPr lang="en-US" sz="2400" b="0" i="0" u="none" strike="noStrike" cap="none" dirty="0">
                <a:solidFill>
                  <a:srgbClr val="000000"/>
                </a:solidFill>
                <a:ea typeface="Calibri"/>
                <a:cs typeface="Calibri"/>
                <a:sym typeface="Calibri"/>
              </a:rPr>
              <a:t>Be sure to export in SCORM 1.2</a:t>
            </a:r>
            <a:endParaRPr sz="2400" dirty="0"/>
          </a:p>
          <a:p>
            <a:pPr marL="0" marR="0" lvl="0" indent="0" algn="just" rtl="0">
              <a:lnSpc>
                <a:spcPct val="100000"/>
              </a:lnSpc>
              <a:spcBef>
                <a:spcPts val="0"/>
              </a:spcBef>
              <a:spcAft>
                <a:spcPts val="0"/>
              </a:spcAft>
              <a:buNone/>
            </a:pPr>
            <a:endParaRPr sz="2400" b="0" i="0" u="none" strike="noStrike" cap="none" dirty="0">
              <a:solidFill>
                <a:srgbClr val="000000"/>
              </a:solidFill>
              <a:ea typeface="Calibri"/>
              <a:cs typeface="Calibri"/>
              <a:sym typeface="Calibri"/>
            </a:endParaRPr>
          </a:p>
          <a:p>
            <a:pPr marL="0" marR="0" lvl="0" indent="0" algn="just" rtl="0">
              <a:lnSpc>
                <a:spcPct val="100000"/>
              </a:lnSpc>
              <a:spcBef>
                <a:spcPts val="0"/>
              </a:spcBef>
              <a:spcAft>
                <a:spcPts val="0"/>
              </a:spcAft>
              <a:buNone/>
            </a:pPr>
            <a:r>
              <a:rPr lang="en-US" sz="2400" b="0" i="0" u="none" strike="noStrike" cap="none" dirty="0">
                <a:solidFill>
                  <a:srgbClr val="000000"/>
                </a:solidFill>
                <a:ea typeface="Calibri"/>
                <a:cs typeface="Calibri"/>
                <a:sym typeface="Calibri"/>
              </a:rPr>
              <a:t>Now you can enjoy organizing your learning game!</a:t>
            </a:r>
            <a:endParaRPr sz="2400" dirty="0"/>
          </a:p>
        </p:txBody>
      </p:sp>
      <p:sp>
        <p:nvSpPr>
          <p:cNvPr id="8" name="Google Shape;795;p52">
            <a:extLst>
              <a:ext uri="{FF2B5EF4-FFF2-40B4-BE49-F238E27FC236}">
                <a16:creationId xmlns:a16="http://schemas.microsoft.com/office/drawing/2014/main" id="{1C7588C8-8F45-4C9E-8343-5E6107E6B9C4}"/>
              </a:ext>
            </a:extLst>
          </p:cNvPr>
          <p:cNvSpPr txBox="1">
            <a:spLocks noGrp="1"/>
          </p:cNvSpPr>
          <p:nvPr>
            <p:ph type="title"/>
          </p:nvPr>
        </p:nvSpPr>
        <p:spPr>
          <a:xfrm>
            <a:off x="0" y="0"/>
            <a:ext cx="97536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b="1" dirty="0">
                <a:solidFill>
                  <a:schemeClr val="accent2"/>
                </a:solidFill>
                <a:sym typeface="Calibri"/>
              </a:rPr>
              <a:t>Let’s practice together with ARTICULATE</a:t>
            </a:r>
            <a:endParaRPr b="1" dirty="0">
              <a:solidFill>
                <a:schemeClr val="accent2"/>
              </a:solidFill>
              <a:sym typeface="Calibri"/>
            </a:endParaRPr>
          </a:p>
        </p:txBody>
      </p:sp>
    </p:spTree>
    <p:extLst>
      <p:ext uri="{BB962C8B-B14F-4D97-AF65-F5344CB8AC3E}">
        <p14:creationId xmlns:p14="http://schemas.microsoft.com/office/powerpoint/2010/main" val="15457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pic>
        <p:nvPicPr>
          <p:cNvPr id="5" name="Immagine 4">
            <a:hlinkClick r:id="rId3"/>
            <a:extLst>
              <a:ext uri="{FF2B5EF4-FFF2-40B4-BE49-F238E27FC236}">
                <a16:creationId xmlns:a16="http://schemas.microsoft.com/office/drawing/2014/main" id="{F37822F6-AC22-470A-B7FA-542922E3DD94}"/>
              </a:ext>
            </a:extLst>
          </p:cNvPr>
          <p:cNvPicPr>
            <a:picLocks noChangeAspect="1"/>
          </p:cNvPicPr>
          <p:nvPr/>
        </p:nvPicPr>
        <p:blipFill>
          <a:blip r:embed="rId4" cstate="print"/>
          <a:stretch>
            <a:fillRect/>
          </a:stretch>
        </p:blipFill>
        <p:spPr>
          <a:xfrm>
            <a:off x="1944059" y="1476138"/>
            <a:ext cx="8300708" cy="4972287"/>
          </a:xfrm>
          <a:prstGeom prst="rect">
            <a:avLst/>
          </a:prstGeom>
        </p:spPr>
      </p:pic>
      <p:sp>
        <p:nvSpPr>
          <p:cNvPr id="8" name="Google Shape;795;p52">
            <a:extLst>
              <a:ext uri="{FF2B5EF4-FFF2-40B4-BE49-F238E27FC236}">
                <a16:creationId xmlns:a16="http://schemas.microsoft.com/office/drawing/2014/main" id="{A2006349-A670-4208-AB22-8C8A59224CD4}"/>
              </a:ext>
            </a:extLst>
          </p:cNvPr>
          <p:cNvSpPr txBox="1">
            <a:spLocks/>
          </p:cNvSpPr>
          <p:nvPr/>
        </p:nvSpPr>
        <p:spPr>
          <a:xfrm>
            <a:off x="0" y="0"/>
            <a:ext cx="9753600" cy="646290"/>
          </a:xfrm>
          <a:prstGeom prst="rect">
            <a:avLst/>
          </a:prstGeom>
          <a:noFill/>
          <a:ln>
            <a:noFill/>
          </a:ln>
        </p:spPr>
        <p:txBody>
          <a:bodyPr spcFirstLastPara="1" vert="horz" wrap="square" lIns="91425" tIns="45700" rIns="91425" bIns="45700" rtlCol="0" anchor="t" anchorCtr="0">
            <a:sp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spcBef>
                <a:spcPts val="0"/>
              </a:spcBef>
            </a:pPr>
            <a:r>
              <a:rPr lang="en-US" b="1" dirty="0">
                <a:solidFill>
                  <a:schemeClr val="accent2"/>
                </a:solidFill>
                <a:sym typeface="Calibri"/>
              </a:rPr>
              <a:t>It’s time to play!</a:t>
            </a:r>
          </a:p>
        </p:txBody>
      </p:sp>
      <p:sp>
        <p:nvSpPr>
          <p:cNvPr id="2" name="Rettangolo 1">
            <a:extLst>
              <a:ext uri="{FF2B5EF4-FFF2-40B4-BE49-F238E27FC236}">
                <a16:creationId xmlns:a16="http://schemas.microsoft.com/office/drawing/2014/main" id="{5F4A551B-A2AB-4692-8C03-CA98C9EBB53A}"/>
              </a:ext>
            </a:extLst>
          </p:cNvPr>
          <p:cNvSpPr/>
          <p:nvPr/>
        </p:nvSpPr>
        <p:spPr>
          <a:xfrm>
            <a:off x="0" y="799604"/>
            <a:ext cx="12192000" cy="523220"/>
          </a:xfrm>
          <a:prstGeom prst="rect">
            <a:avLst/>
          </a:prstGeom>
        </p:spPr>
        <p:txBody>
          <a:bodyPr wrap="square">
            <a:spAutoFit/>
          </a:bodyPr>
          <a:lstStyle/>
          <a:p>
            <a:pPr algn="ctr"/>
            <a:r>
              <a:rPr lang="en-US" sz="2800" b="1" dirty="0">
                <a:solidFill>
                  <a:srgbClr val="002060"/>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https://vitecoelearning.eu/missioneurope-game/european-job-market/</a:t>
            </a:r>
            <a:endParaRPr lang="en-US" sz="28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247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a:solidFill>
                  <a:prstClr val="black"/>
                </a:solidFill>
                <a:latin typeface="Constantia"/>
              </a:rPr>
              <a:t>Blockchain for Entrepreneurs - a non-traditional Industry 4.0 curriculum for Higher Education - </a:t>
            </a:r>
            <a:r>
              <a:rPr lang="ro-RO">
                <a:solidFill>
                  <a:prstClr val="black"/>
                </a:solidFill>
                <a:latin typeface="Constantia"/>
              </a:rPr>
              <a:t>2018-1-RO01-KA203-049510</a:t>
            </a:r>
            <a:endParaRPr lang="en-US" dirty="0">
              <a:solidFill>
                <a:prstClr val="black"/>
              </a:solidFill>
              <a:latin typeface="Constantia"/>
            </a:endParaRPr>
          </a:p>
        </p:txBody>
      </p:sp>
      <p:pic>
        <p:nvPicPr>
          <p:cNvPr id="6" name="Immagine 5">
            <a:extLst>
              <a:ext uri="{FF2B5EF4-FFF2-40B4-BE49-F238E27FC236}">
                <a16:creationId xmlns:a16="http://schemas.microsoft.com/office/drawing/2014/main" id="{ABB48D99-10FE-4A0E-BC8D-DBB33184AA22}"/>
              </a:ext>
            </a:extLst>
          </p:cNvPr>
          <p:cNvPicPr>
            <a:picLocks noChangeAspect="1"/>
          </p:cNvPicPr>
          <p:nvPr/>
        </p:nvPicPr>
        <p:blipFill>
          <a:blip r:embed="rId3" cstate="print"/>
          <a:stretch>
            <a:fillRect/>
          </a:stretch>
        </p:blipFill>
        <p:spPr>
          <a:xfrm>
            <a:off x="1949516" y="1350621"/>
            <a:ext cx="7681181" cy="4947074"/>
          </a:xfrm>
          <a:prstGeom prst="rect">
            <a:avLst/>
          </a:prstGeom>
        </p:spPr>
      </p:pic>
      <p:sp>
        <p:nvSpPr>
          <p:cNvPr id="8" name="Google Shape;795;p52">
            <a:extLst>
              <a:ext uri="{FF2B5EF4-FFF2-40B4-BE49-F238E27FC236}">
                <a16:creationId xmlns:a16="http://schemas.microsoft.com/office/drawing/2014/main" id="{FD2D7FAD-7637-4B55-AA32-E4C580405E02}"/>
              </a:ext>
            </a:extLst>
          </p:cNvPr>
          <p:cNvSpPr txBox="1">
            <a:spLocks/>
          </p:cNvSpPr>
          <p:nvPr/>
        </p:nvSpPr>
        <p:spPr>
          <a:xfrm>
            <a:off x="0" y="0"/>
            <a:ext cx="9753600" cy="646290"/>
          </a:xfrm>
          <a:prstGeom prst="rect">
            <a:avLst/>
          </a:prstGeom>
          <a:noFill/>
          <a:ln>
            <a:noFill/>
          </a:ln>
        </p:spPr>
        <p:txBody>
          <a:bodyPr spcFirstLastPara="1" vert="horz" wrap="square" lIns="91425" tIns="45700" rIns="91425" bIns="45700" rtlCol="0" anchor="t" anchorCtr="0">
            <a:sp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spcBef>
                <a:spcPts val="0"/>
              </a:spcBef>
            </a:pPr>
            <a:r>
              <a:rPr lang="en-US" b="1" dirty="0">
                <a:solidFill>
                  <a:schemeClr val="accent2"/>
                </a:solidFill>
                <a:sym typeface="Calibri"/>
              </a:rPr>
              <a:t>It’s time to play!</a:t>
            </a:r>
          </a:p>
        </p:txBody>
      </p:sp>
      <p:sp>
        <p:nvSpPr>
          <p:cNvPr id="7" name="Rettangolo 6">
            <a:extLst>
              <a:ext uri="{FF2B5EF4-FFF2-40B4-BE49-F238E27FC236}">
                <a16:creationId xmlns:a16="http://schemas.microsoft.com/office/drawing/2014/main" id="{32A168C2-373D-4D13-A454-4595B80B3D88}"/>
              </a:ext>
            </a:extLst>
          </p:cNvPr>
          <p:cNvSpPr/>
          <p:nvPr/>
        </p:nvSpPr>
        <p:spPr>
          <a:xfrm>
            <a:off x="1195315" y="799604"/>
            <a:ext cx="10566349" cy="523220"/>
          </a:xfrm>
          <a:prstGeom prst="rect">
            <a:avLst/>
          </a:prstGeom>
        </p:spPr>
        <p:txBody>
          <a:bodyPr wrap="square">
            <a:spAutoFit/>
          </a:bodyPr>
          <a:lstStyle/>
          <a:p>
            <a:pPr algn="ctr"/>
            <a:r>
              <a:rPr lang="en-US" sz="2800" b="1" dirty="0">
                <a:solidFill>
                  <a:srgbClr val="002060"/>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https://vitecoelearning.eu/ImmiMATH/Building a city/EN</a:t>
            </a:r>
            <a:endParaRPr lang="en-US" sz="28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621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4171366-598E-4060-848F-64D56384F93F}"/>
              </a:ext>
            </a:extLst>
          </p:cNvPr>
          <p:cNvSpPr>
            <a:spLocks noGrp="1"/>
          </p:cNvSpPr>
          <p:nvPr>
            <p:ph type="ftr" sz="quarter" idx="11"/>
          </p:nvPr>
        </p:nvSpPr>
        <p:spPr/>
        <p:txBody>
          <a:bodyPr/>
          <a:lstStyle/>
          <a:p>
            <a:pPr defTabSz="1218987"/>
            <a:r>
              <a:rPr lang="ro-RO" i="1" dirty="0">
                <a:solidFill>
                  <a:prstClr val="black"/>
                </a:solidFill>
                <a:latin typeface="Constantia"/>
              </a:rPr>
              <a:t>Blockchain for Entrepreneurs - a non-traditional Industry 4.0 curriculum for Higher Education - </a:t>
            </a:r>
            <a:r>
              <a:rPr lang="ro-RO" dirty="0">
                <a:solidFill>
                  <a:prstClr val="black"/>
                </a:solidFill>
                <a:latin typeface="Constantia"/>
              </a:rPr>
              <a:t>2018-1-RO01-KA203-049510</a:t>
            </a:r>
            <a:endParaRPr lang="en-US" dirty="0">
              <a:solidFill>
                <a:prstClr val="black"/>
              </a:solidFill>
              <a:latin typeface="Constantia"/>
            </a:endParaRPr>
          </a:p>
        </p:txBody>
      </p:sp>
      <p:sp>
        <p:nvSpPr>
          <p:cNvPr id="2" name="Titolo 1">
            <a:extLst>
              <a:ext uri="{FF2B5EF4-FFF2-40B4-BE49-F238E27FC236}">
                <a16:creationId xmlns:a16="http://schemas.microsoft.com/office/drawing/2014/main" id="{BAE281DF-6788-412D-B4A0-E55EAEE00DDA}"/>
              </a:ext>
            </a:extLst>
          </p:cNvPr>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0814" cy="6858000"/>
          </a:xfrm>
        </p:spPr>
      </p:pic>
    </p:spTree>
    <p:extLst>
      <p:ext uri="{BB962C8B-B14F-4D97-AF65-F5344CB8AC3E}">
        <p14:creationId xmlns:p14="http://schemas.microsoft.com/office/powerpoint/2010/main" val="7500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2B7E5F2-4D63-476A-BD69-DF289C1E6BF3}"/>
              </a:ext>
            </a:extLst>
          </p:cNvPr>
          <p:cNvSpPr>
            <a:spLocks noGrp="1"/>
          </p:cNvSpPr>
          <p:nvPr>
            <p:ph idx="1"/>
          </p:nvPr>
        </p:nvSpPr>
        <p:spPr>
          <a:xfrm>
            <a:off x="723900" y="1348409"/>
            <a:ext cx="10648950" cy="4572000"/>
          </a:xfrm>
        </p:spPr>
        <p:txBody>
          <a:bodyPr>
            <a:noAutofit/>
          </a:bodyPr>
          <a:lstStyle/>
          <a:p>
            <a:pPr marL="0" indent="0" algn="just">
              <a:lnSpc>
                <a:spcPct val="100000"/>
              </a:lnSpc>
              <a:buNone/>
            </a:pPr>
            <a:r>
              <a:rPr lang="en-US" sz="2400" dirty="0"/>
              <a:t>In a few decades, their developments and their multiple interconnections have not only changed political, social, economic, cultural and environmental problems and perspectives, but have also transformed the very forms of everyday life and interpersonal relations.</a:t>
            </a:r>
          </a:p>
          <a:p>
            <a:pPr marL="0" indent="0" algn="just">
              <a:lnSpc>
                <a:spcPct val="100000"/>
              </a:lnSpc>
              <a:buNone/>
            </a:pPr>
            <a:r>
              <a:rPr lang="en-US" sz="2400" dirty="0"/>
              <a:t>Above all, they have </a:t>
            </a:r>
            <a:r>
              <a:rPr lang="en-US" sz="2400" b="1" dirty="0">
                <a:solidFill>
                  <a:srgbClr val="002060"/>
                </a:solidFill>
                <a:effectLst>
                  <a:outerShdw blurRad="38100" dist="38100" dir="2700000" algn="tl">
                    <a:srgbClr val="000000">
                      <a:alpha val="43137"/>
                    </a:srgbClr>
                  </a:outerShdw>
                </a:effectLst>
              </a:rPr>
              <a:t>radically transformed the ways in which knowledge is</a:t>
            </a:r>
          </a:p>
          <a:p>
            <a:pPr marL="1076325" indent="-303213" algn="just">
              <a:lnSpc>
                <a:spcPct val="100000"/>
              </a:lnSpc>
              <a:spcBef>
                <a:spcPts val="600"/>
              </a:spcBef>
            </a:pPr>
            <a:r>
              <a:rPr lang="en-US" sz="2400" b="1" dirty="0">
                <a:solidFill>
                  <a:srgbClr val="002060"/>
                </a:solidFill>
                <a:effectLst>
                  <a:outerShdw blurRad="38100" dist="38100" dir="2700000" algn="tl">
                    <a:srgbClr val="000000">
                      <a:alpha val="43137"/>
                    </a:srgbClr>
                  </a:outerShdw>
                </a:effectLst>
              </a:rPr>
              <a:t>Produced</a:t>
            </a:r>
          </a:p>
          <a:p>
            <a:pPr marL="1076325" indent="-303213" algn="just">
              <a:lnSpc>
                <a:spcPct val="100000"/>
              </a:lnSpc>
              <a:spcBef>
                <a:spcPts val="600"/>
              </a:spcBef>
            </a:pPr>
            <a:r>
              <a:rPr lang="en-US" sz="2400" b="1" dirty="0">
                <a:solidFill>
                  <a:srgbClr val="002060"/>
                </a:solidFill>
                <a:effectLst>
                  <a:outerShdw blurRad="38100" dist="38100" dir="2700000" algn="tl">
                    <a:srgbClr val="000000">
                      <a:alpha val="43137"/>
                    </a:srgbClr>
                  </a:outerShdw>
                </a:effectLst>
              </a:rPr>
              <a:t>Stored</a:t>
            </a:r>
          </a:p>
          <a:p>
            <a:pPr marL="1076325" indent="-303213" algn="just">
              <a:lnSpc>
                <a:spcPct val="100000"/>
              </a:lnSpc>
              <a:spcBef>
                <a:spcPts val="600"/>
              </a:spcBef>
            </a:pPr>
            <a:r>
              <a:rPr lang="en-US" sz="2400" b="1" dirty="0">
                <a:solidFill>
                  <a:srgbClr val="002060"/>
                </a:solidFill>
                <a:effectLst>
                  <a:outerShdw blurRad="38100" dist="38100" dir="2700000" algn="tl">
                    <a:srgbClr val="000000">
                      <a:alpha val="43137"/>
                    </a:srgbClr>
                  </a:outerShdw>
                </a:effectLst>
              </a:rPr>
              <a:t>Interpreted</a:t>
            </a:r>
            <a:endParaRPr lang="en-US" sz="2400" dirty="0"/>
          </a:p>
          <a:p>
            <a:pPr marL="1076325" indent="-303213" algn="just">
              <a:lnSpc>
                <a:spcPct val="100000"/>
              </a:lnSpc>
              <a:spcBef>
                <a:spcPts val="600"/>
              </a:spcBef>
            </a:pPr>
            <a:r>
              <a:rPr lang="en-US" sz="2400" b="1" dirty="0">
                <a:solidFill>
                  <a:srgbClr val="002060"/>
                </a:solidFill>
                <a:effectLst>
                  <a:outerShdw blurRad="38100" dist="38100" dir="2700000" algn="tl">
                    <a:srgbClr val="000000">
                      <a:alpha val="43137"/>
                    </a:srgbClr>
                  </a:outerShdw>
                </a:effectLst>
              </a:rPr>
              <a:t>Transmitted</a:t>
            </a:r>
          </a:p>
          <a:p>
            <a:pPr marL="1076325" indent="-303213" algn="just">
              <a:lnSpc>
                <a:spcPct val="100000"/>
              </a:lnSpc>
              <a:spcBef>
                <a:spcPts val="600"/>
              </a:spcBef>
            </a:pPr>
            <a:r>
              <a:rPr lang="en-US" sz="2400" b="1" dirty="0">
                <a:solidFill>
                  <a:srgbClr val="002060"/>
                </a:solidFill>
                <a:effectLst>
                  <a:outerShdw blurRad="38100" dist="38100" dir="2700000" algn="tl">
                    <a:srgbClr val="000000">
                      <a:alpha val="43137"/>
                    </a:srgbClr>
                  </a:outerShdw>
                </a:effectLst>
              </a:rPr>
              <a:t>Processed</a:t>
            </a:r>
            <a:endParaRPr lang="it-IT" sz="2400" b="1" dirty="0">
              <a:solidFill>
                <a:srgbClr val="002060"/>
              </a:solidFill>
              <a:effectLst>
                <a:outerShdw blurRad="38100" dist="38100" dir="2700000" algn="tl">
                  <a:srgbClr val="000000">
                    <a:alpha val="43137"/>
                  </a:srgbClr>
                </a:outerShdw>
              </a:effectLst>
            </a:endParaRPr>
          </a:p>
        </p:txBody>
      </p:sp>
      <p:sp>
        <p:nvSpPr>
          <p:cNvPr id="4" name="Segnaposto piè di pagina 3">
            <a:extLst>
              <a:ext uri="{FF2B5EF4-FFF2-40B4-BE49-F238E27FC236}">
                <a16:creationId xmlns:a16="http://schemas.microsoft.com/office/drawing/2014/main" id="{0EEEBE65-2F9F-45AB-8F24-746F90CFA06D}"/>
              </a:ext>
            </a:extLst>
          </p:cNvPr>
          <p:cNvSpPr>
            <a:spLocks noGrp="1"/>
          </p:cNvSpPr>
          <p:nvPr>
            <p:ph type="ftr" sz="quarter" idx="11"/>
          </p:nvPr>
        </p:nvSpPr>
        <p:spPr/>
        <p:txBody>
          <a:bodyPr/>
          <a:lstStyle/>
          <a:p>
            <a:r>
              <a:rPr lang="ro-RO" i="1" dirty="0"/>
              <a:t>Blockchain for Entrepreneurs - a non-traditional Industry 4.0 curriculum for Higher Education - </a:t>
            </a:r>
            <a:r>
              <a:rPr lang="ro-RO" dirty="0"/>
              <a:t>2018-1-RO01-KA203-049510</a:t>
            </a:r>
            <a:endParaRPr lang="en-US" dirty="0"/>
          </a:p>
        </p:txBody>
      </p:sp>
      <p:sp>
        <p:nvSpPr>
          <p:cNvPr id="8" name="Titolo 1">
            <a:extLst>
              <a:ext uri="{FF2B5EF4-FFF2-40B4-BE49-F238E27FC236}">
                <a16:creationId xmlns:a16="http://schemas.microsoft.com/office/drawing/2014/main" id="{320D6880-E002-445A-913E-AFE67350F69D}"/>
              </a:ext>
            </a:extLst>
          </p:cNvPr>
          <p:cNvSpPr txBox="1">
            <a:spLocks/>
          </p:cNvSpPr>
          <p:nvPr/>
        </p:nvSpPr>
        <p:spPr>
          <a:xfrm>
            <a:off x="0" y="0"/>
            <a:ext cx="9753600" cy="703006"/>
          </a:xfrm>
          <a:prstGeom prst="rect">
            <a:avLst/>
          </a:prstGeom>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it-IT" b="1" dirty="0" err="1">
                <a:solidFill>
                  <a:schemeClr val="accent2"/>
                </a:solidFill>
              </a:rPr>
              <a:t>Education</a:t>
            </a:r>
            <a:r>
              <a:rPr lang="it-IT" b="1" dirty="0">
                <a:solidFill>
                  <a:schemeClr val="accent2"/>
                </a:solidFill>
              </a:rPr>
              <a:t> </a:t>
            </a:r>
            <a:r>
              <a:rPr lang="it-IT" b="1" dirty="0" err="1">
                <a:solidFill>
                  <a:schemeClr val="accent2"/>
                </a:solidFill>
              </a:rPr>
              <a:t>challeges</a:t>
            </a:r>
            <a:endParaRPr lang="it-IT" dirty="0"/>
          </a:p>
        </p:txBody>
      </p:sp>
    </p:spTree>
    <p:extLst>
      <p:ext uri="{BB962C8B-B14F-4D97-AF65-F5344CB8AC3E}">
        <p14:creationId xmlns:p14="http://schemas.microsoft.com/office/powerpoint/2010/main" val="39041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F7F679E-9719-455B-8EAF-657F7D3016F0}"/>
              </a:ext>
            </a:extLst>
          </p:cNvPr>
          <p:cNvSpPr>
            <a:spLocks noGrp="1"/>
          </p:cNvSpPr>
          <p:nvPr>
            <p:ph idx="1"/>
          </p:nvPr>
        </p:nvSpPr>
        <p:spPr>
          <a:xfrm>
            <a:off x="599532" y="1342900"/>
            <a:ext cx="9942962" cy="1696135"/>
          </a:xfrm>
        </p:spPr>
        <p:txBody>
          <a:bodyPr/>
          <a:lstStyle/>
          <a:p>
            <a:pPr marL="0" indent="0">
              <a:buNone/>
            </a:pPr>
            <a:r>
              <a:rPr lang="en-US" dirty="0"/>
              <a:t>The </a:t>
            </a:r>
            <a:r>
              <a:rPr lang="en-US" b="1" dirty="0">
                <a:solidFill>
                  <a:srgbClr val="002060"/>
                </a:solidFill>
                <a:effectLst>
                  <a:outerShdw blurRad="38100" dist="38100" dir="2700000" algn="tl">
                    <a:srgbClr val="000000">
                      <a:alpha val="43137"/>
                    </a:srgbClr>
                  </a:outerShdw>
                </a:effectLst>
              </a:rPr>
              <a:t>covid-19 pandemic </a:t>
            </a:r>
            <a:r>
              <a:rPr lang="en-US" dirty="0"/>
              <a:t>that has hit the world has highlighted the </a:t>
            </a:r>
            <a:r>
              <a:rPr lang="en-US" b="1" dirty="0">
                <a:solidFill>
                  <a:srgbClr val="002060"/>
                </a:solidFill>
                <a:effectLst>
                  <a:outerShdw blurRad="38100" dist="38100" dir="2700000" algn="tl">
                    <a:srgbClr val="000000">
                      <a:alpha val="43137"/>
                    </a:srgbClr>
                  </a:outerShdw>
                </a:effectLst>
              </a:rPr>
              <a:t>importance of distance learning tools </a:t>
            </a:r>
            <a:r>
              <a:rPr lang="en-US" dirty="0"/>
              <a:t>in overcoming the problem of not being able to meet face-to-face.</a:t>
            </a:r>
          </a:p>
          <a:p>
            <a:pPr marL="0" indent="0">
              <a:buNone/>
            </a:pPr>
            <a:endParaRPr lang="en-US" dirty="0"/>
          </a:p>
        </p:txBody>
      </p:sp>
      <p:sp>
        <p:nvSpPr>
          <p:cNvPr id="4" name="Segnaposto piè di pagina 3">
            <a:extLst>
              <a:ext uri="{FF2B5EF4-FFF2-40B4-BE49-F238E27FC236}">
                <a16:creationId xmlns:a16="http://schemas.microsoft.com/office/drawing/2014/main" id="{0D6A6A15-C327-466F-A523-8AAFA1DF9E11}"/>
              </a:ext>
            </a:extLst>
          </p:cNvPr>
          <p:cNvSpPr>
            <a:spLocks noGrp="1"/>
          </p:cNvSpPr>
          <p:nvPr>
            <p:ph type="ftr" sz="quarter" idx="11"/>
          </p:nvPr>
        </p:nvSpPr>
        <p:spPr/>
        <p:txBody>
          <a:bodyPr/>
          <a:lstStyle/>
          <a:p>
            <a:r>
              <a:rPr lang="ro-RO" i="1"/>
              <a:t>Blockchain for Entrepreneurs - a non-traditional Industry 4.0 curriculum for Higher Education - </a:t>
            </a:r>
            <a:r>
              <a:rPr lang="ro-RO"/>
              <a:t>2018-1-RO01-KA203-049510</a:t>
            </a:r>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812" y="2393577"/>
            <a:ext cx="2743200" cy="3546390"/>
          </a:xfrm>
          <a:prstGeom prst="rect">
            <a:avLst/>
          </a:prstGeom>
        </p:spPr>
      </p:pic>
      <p:sp>
        <p:nvSpPr>
          <p:cNvPr id="6" name="Rettangolo 5"/>
          <p:cNvSpPr/>
          <p:nvPr/>
        </p:nvSpPr>
        <p:spPr>
          <a:xfrm>
            <a:off x="599532" y="3590365"/>
            <a:ext cx="7225334" cy="1951981"/>
          </a:xfrm>
          <a:prstGeom prst="rect">
            <a:avLst/>
          </a:prstGeom>
        </p:spPr>
        <p:txBody>
          <a:bodyPr vert="horz" lIns="121899" tIns="60949" rIns="121899" bIns="60949" rtlCol="0">
            <a:normAutofit/>
          </a:bodyPr>
          <a:lstStyle/>
          <a:p>
            <a:pPr algn="just" defTabSz="1218987">
              <a:lnSpc>
                <a:spcPct val="90000"/>
              </a:lnSpc>
              <a:spcBef>
                <a:spcPts val="1800"/>
              </a:spcBef>
              <a:buClr>
                <a:schemeClr val="accent1">
                  <a:lumMod val="75000"/>
                </a:schemeClr>
              </a:buClr>
              <a:buFont typeface="Arial" pitchFamily="34" charset="0"/>
              <a:buNone/>
            </a:pPr>
            <a:r>
              <a:rPr lang="en-US" sz="2800" dirty="0"/>
              <a:t>After an initial settling-in phase, schools and universities have adapted to the difficult situation and </a:t>
            </a:r>
            <a:r>
              <a:rPr lang="en-US" sz="2800" b="1" dirty="0">
                <a:solidFill>
                  <a:srgbClr val="002060"/>
                </a:solidFill>
                <a:effectLst>
                  <a:outerShdw blurRad="38100" dist="38100" dir="2700000" algn="tl">
                    <a:srgbClr val="000000">
                      <a:alpha val="43137"/>
                    </a:srgbClr>
                  </a:outerShdw>
                </a:effectLst>
              </a:rPr>
              <a:t>benefit from new learning technologies</a:t>
            </a:r>
            <a:r>
              <a:rPr lang="en-US" sz="2800" dirty="0"/>
              <a:t>.</a:t>
            </a:r>
            <a:endParaRPr lang="it-IT" sz="2800" dirty="0"/>
          </a:p>
        </p:txBody>
      </p:sp>
      <p:sp>
        <p:nvSpPr>
          <p:cNvPr id="10" name="Titolo 1">
            <a:extLst>
              <a:ext uri="{FF2B5EF4-FFF2-40B4-BE49-F238E27FC236}">
                <a16:creationId xmlns:a16="http://schemas.microsoft.com/office/drawing/2014/main" id="{24E3F922-29D3-4FAA-8F9C-15BD37479A1E}"/>
              </a:ext>
            </a:extLst>
          </p:cNvPr>
          <p:cNvSpPr txBox="1">
            <a:spLocks/>
          </p:cNvSpPr>
          <p:nvPr/>
        </p:nvSpPr>
        <p:spPr>
          <a:xfrm>
            <a:off x="0" y="0"/>
            <a:ext cx="9753600" cy="703006"/>
          </a:xfrm>
          <a:prstGeom prst="rect">
            <a:avLst/>
          </a:prstGeom>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it-IT" b="1" dirty="0" err="1">
                <a:solidFill>
                  <a:schemeClr val="accent2"/>
                </a:solidFill>
              </a:rPr>
              <a:t>Education</a:t>
            </a:r>
            <a:r>
              <a:rPr lang="it-IT" b="1" dirty="0">
                <a:solidFill>
                  <a:schemeClr val="accent2"/>
                </a:solidFill>
              </a:rPr>
              <a:t> </a:t>
            </a:r>
            <a:r>
              <a:rPr lang="it-IT" b="1" dirty="0" err="1">
                <a:solidFill>
                  <a:schemeClr val="accent2"/>
                </a:solidFill>
              </a:rPr>
              <a:t>challeges</a:t>
            </a:r>
            <a:endParaRPr lang="it-IT" dirty="0"/>
          </a:p>
        </p:txBody>
      </p:sp>
    </p:spTree>
    <p:extLst>
      <p:ext uri="{BB962C8B-B14F-4D97-AF65-F5344CB8AC3E}">
        <p14:creationId xmlns:p14="http://schemas.microsoft.com/office/powerpoint/2010/main" val="80824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0EF7CE-DACA-4893-9DE6-E0B83E3F87C3}"/>
              </a:ext>
            </a:extLst>
          </p:cNvPr>
          <p:cNvSpPr>
            <a:spLocks noGrp="1"/>
          </p:cNvSpPr>
          <p:nvPr>
            <p:ph type="title"/>
          </p:nvPr>
        </p:nvSpPr>
        <p:spPr>
          <a:xfrm>
            <a:off x="0" y="0"/>
            <a:ext cx="9753600" cy="703006"/>
          </a:xfrm>
        </p:spPr>
        <p:txBody>
          <a:bodyPr/>
          <a:lstStyle/>
          <a:p>
            <a:r>
              <a:rPr lang="it-IT" b="1" dirty="0" err="1">
                <a:solidFill>
                  <a:schemeClr val="accent2"/>
                </a:solidFill>
              </a:rPr>
              <a:t>Gamification</a:t>
            </a:r>
            <a:r>
              <a:rPr lang="it-IT" b="1" dirty="0">
                <a:solidFill>
                  <a:schemeClr val="accent2"/>
                </a:solidFill>
              </a:rPr>
              <a:t> VS Learning Games</a:t>
            </a:r>
            <a:endParaRPr lang="it-IT" dirty="0"/>
          </a:p>
        </p:txBody>
      </p:sp>
      <p:sp>
        <p:nvSpPr>
          <p:cNvPr id="4" name="Segnaposto piè di pagina 3">
            <a:extLst>
              <a:ext uri="{FF2B5EF4-FFF2-40B4-BE49-F238E27FC236}">
                <a16:creationId xmlns:a16="http://schemas.microsoft.com/office/drawing/2014/main" id="{F4658024-5C9F-46E2-B605-828329F5E5DA}"/>
              </a:ext>
            </a:extLst>
          </p:cNvPr>
          <p:cNvSpPr>
            <a:spLocks noGrp="1"/>
          </p:cNvSpPr>
          <p:nvPr>
            <p:ph type="ftr" sz="quarter" idx="11"/>
          </p:nvPr>
        </p:nvSpPr>
        <p:spPr/>
        <p:txBody>
          <a:bodyPr/>
          <a:lstStyle/>
          <a:p>
            <a:r>
              <a:rPr lang="ro-RO" i="1"/>
              <a:t>Blockchain for Entrepreneurs - a non-traditional Industry 4.0 curriculum for Higher Education - </a:t>
            </a:r>
            <a:r>
              <a:rPr lang="ro-RO"/>
              <a:t>2018-1-RO01-KA203-049510</a:t>
            </a:r>
            <a:endParaRPr lang="en-US" dirty="0"/>
          </a:p>
        </p:txBody>
      </p:sp>
      <p:sp>
        <p:nvSpPr>
          <p:cNvPr id="5" name="Google Shape;147;p19">
            <a:extLst>
              <a:ext uri="{FF2B5EF4-FFF2-40B4-BE49-F238E27FC236}">
                <a16:creationId xmlns:a16="http://schemas.microsoft.com/office/drawing/2014/main" id="{661A3C0F-D047-402A-92A7-1EE178B6D724}"/>
              </a:ext>
            </a:extLst>
          </p:cNvPr>
          <p:cNvSpPr/>
          <p:nvPr/>
        </p:nvSpPr>
        <p:spPr>
          <a:xfrm>
            <a:off x="2852820" y="786525"/>
            <a:ext cx="324159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262626"/>
                </a:solidFill>
                <a:latin typeface="Calibri"/>
                <a:ea typeface="Calibri"/>
                <a:cs typeface="Calibri"/>
                <a:sym typeface="Calibri"/>
              </a:rPr>
              <a:t>How are they different?</a:t>
            </a:r>
            <a:endParaRPr sz="2400" b="0" i="0" u="none" strike="noStrike" cap="none" dirty="0">
              <a:solidFill>
                <a:srgbClr val="000000"/>
              </a:solidFill>
              <a:latin typeface="Arial"/>
              <a:ea typeface="Arial"/>
              <a:cs typeface="Arial"/>
              <a:sym typeface="Arial"/>
            </a:endParaRPr>
          </a:p>
        </p:txBody>
      </p:sp>
      <p:sp>
        <p:nvSpPr>
          <p:cNvPr id="8" name="Rettangolo 7">
            <a:extLst>
              <a:ext uri="{FF2B5EF4-FFF2-40B4-BE49-F238E27FC236}">
                <a16:creationId xmlns:a16="http://schemas.microsoft.com/office/drawing/2014/main" id="{2AA5985A-85F3-418B-A8C8-62A081B44753}"/>
              </a:ext>
            </a:extLst>
          </p:cNvPr>
          <p:cNvSpPr/>
          <p:nvPr/>
        </p:nvSpPr>
        <p:spPr>
          <a:xfrm>
            <a:off x="8805734" y="801519"/>
            <a:ext cx="3383317" cy="400110"/>
          </a:xfrm>
          <a:prstGeom prst="rect">
            <a:avLst/>
          </a:prstGeom>
        </p:spPr>
        <p:txBody>
          <a:bodyPr wrap="square">
            <a:spAutoFit/>
          </a:bodyPr>
          <a:lstStyle/>
          <a:p>
            <a:pPr lvl="0">
              <a:spcBef>
                <a:spcPts val="600"/>
              </a:spcBef>
              <a:buClr>
                <a:schemeClr val="dk1"/>
              </a:buClr>
              <a:buSzPts val="1800"/>
            </a:pPr>
            <a:r>
              <a:rPr lang="en-US" sz="2000" i="1" u="sng" dirty="0">
                <a:solidFill>
                  <a:schemeClr val="dk1"/>
                </a:solidFill>
                <a:latin typeface="Calibri"/>
                <a:ea typeface="Calibri"/>
                <a:cs typeface="Calibri"/>
                <a:sym typeface="Calibri"/>
              </a:rPr>
              <a:t>https://youtu.be/Uj_8C2L9bXI</a:t>
            </a:r>
            <a:endParaRPr lang="en-US" sz="2000" i="1" dirty="0">
              <a:solidFill>
                <a:schemeClr val="dk1"/>
              </a:solidFill>
              <a:latin typeface="Calibri"/>
              <a:ea typeface="Calibri"/>
              <a:cs typeface="Calibri"/>
              <a:sym typeface="Calibri"/>
            </a:endParaRPr>
          </a:p>
        </p:txBody>
      </p:sp>
      <p:pic>
        <p:nvPicPr>
          <p:cNvPr id="3" name="Elementi multimediali online 2">
            <a:hlinkClick r:id="" action="ppaction://media"/>
            <a:extLst>
              <a:ext uri="{FF2B5EF4-FFF2-40B4-BE49-F238E27FC236}">
                <a16:creationId xmlns:a16="http://schemas.microsoft.com/office/drawing/2014/main" id="{8CB3EB9B-FF0B-427B-A4EB-C150B1C3457B}"/>
              </a:ext>
            </a:extLst>
          </p:cNvPr>
          <p:cNvPicPr>
            <a:picLocks noRot="1" noChangeAspect="1"/>
          </p:cNvPicPr>
          <p:nvPr>
            <a:videoFile r:link="rId1"/>
          </p:nvPr>
        </p:nvPicPr>
        <p:blipFill>
          <a:blip r:embed="rId4" cstate="print"/>
          <a:stretch>
            <a:fillRect/>
          </a:stretch>
        </p:blipFill>
        <p:spPr>
          <a:xfrm>
            <a:off x="930913" y="1448063"/>
            <a:ext cx="8578848" cy="4847049"/>
          </a:xfrm>
          <a:prstGeom prst="rect">
            <a:avLst/>
          </a:prstGeom>
        </p:spPr>
      </p:pic>
    </p:spTree>
    <p:extLst>
      <p:ext uri="{BB962C8B-B14F-4D97-AF65-F5344CB8AC3E}">
        <p14:creationId xmlns:p14="http://schemas.microsoft.com/office/powerpoint/2010/main" val="148622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9D89FAF7-18BD-48E5-ACCC-FC2DA1A1E600}"/>
              </a:ext>
            </a:extLst>
          </p:cNvPr>
          <p:cNvSpPr>
            <a:spLocks noGrp="1"/>
          </p:cNvSpPr>
          <p:nvPr>
            <p:ph type="ftr" sz="quarter" idx="11"/>
          </p:nvPr>
        </p:nvSpPr>
        <p:spPr/>
        <p:txBody>
          <a:bodyPr/>
          <a:lstStyle/>
          <a:p>
            <a:r>
              <a:rPr lang="ro-RO" i="1"/>
              <a:t>Blockchain for Entrepreneurs - a non-traditional Industry 4.0 curriculum for Higher Education - </a:t>
            </a:r>
            <a:r>
              <a:rPr lang="ro-RO"/>
              <a:t>2018-1-RO01-KA203-049510</a:t>
            </a:r>
            <a:endParaRPr lang="en-US" dirty="0"/>
          </a:p>
        </p:txBody>
      </p:sp>
      <p:sp>
        <p:nvSpPr>
          <p:cNvPr id="5" name="Google Shape;161;p20">
            <a:extLst>
              <a:ext uri="{FF2B5EF4-FFF2-40B4-BE49-F238E27FC236}">
                <a16:creationId xmlns:a16="http://schemas.microsoft.com/office/drawing/2014/main" id="{DFEA19BD-E5A2-4A19-9970-4CA606D95D57}"/>
              </a:ext>
            </a:extLst>
          </p:cNvPr>
          <p:cNvSpPr/>
          <p:nvPr/>
        </p:nvSpPr>
        <p:spPr>
          <a:xfrm>
            <a:off x="421772" y="1395122"/>
            <a:ext cx="5557295" cy="25545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1" dirty="0">
                <a:solidFill>
                  <a:srgbClr val="FF0000"/>
                </a:solidFill>
                <a:sym typeface="Calibri"/>
              </a:rPr>
              <a:t>GAMIFICATION</a:t>
            </a:r>
            <a:r>
              <a:rPr lang="en-US" sz="2000" dirty="0">
                <a:sym typeface="Calibri"/>
              </a:rPr>
              <a:t> is applying game mechanics to a learning environment to promote desired behavior and to drive learning outcomes.</a:t>
            </a:r>
            <a:endParaRPr sz="2000" dirty="0"/>
          </a:p>
          <a:p>
            <a:pPr marL="0" marR="0" lvl="0" indent="0" algn="l" rtl="0">
              <a:lnSpc>
                <a:spcPct val="100000"/>
              </a:lnSpc>
              <a:spcBef>
                <a:spcPts val="0"/>
              </a:spcBef>
              <a:spcAft>
                <a:spcPts val="0"/>
              </a:spcAft>
              <a:buNone/>
            </a:pPr>
            <a:endParaRPr sz="2000" dirty="0">
              <a:sym typeface="Calibri"/>
            </a:endParaRPr>
          </a:p>
          <a:p>
            <a:pPr marL="0" marR="0" lvl="0" indent="0" algn="just" rtl="0">
              <a:lnSpc>
                <a:spcPct val="100000"/>
              </a:lnSpc>
              <a:spcBef>
                <a:spcPts val="0"/>
              </a:spcBef>
              <a:spcAft>
                <a:spcPts val="0"/>
              </a:spcAft>
              <a:buNone/>
            </a:pPr>
            <a:r>
              <a:rPr lang="en-US" sz="2000" dirty="0">
                <a:sym typeface="Calibri"/>
              </a:rPr>
              <a:t>Gamification applies existing training content and foresees the integration of game elements like point systems, leaderboards, badges, etc. in order to increase </a:t>
            </a:r>
            <a:r>
              <a:rPr lang="en-US" sz="2000" b="1" dirty="0">
                <a:solidFill>
                  <a:srgbClr val="002060"/>
                </a:solidFill>
                <a:effectLst>
                  <a:outerShdw blurRad="38100" dist="38100" dir="2700000" algn="tl">
                    <a:srgbClr val="000000">
                      <a:alpha val="43137"/>
                    </a:srgbClr>
                  </a:outerShdw>
                </a:effectLst>
                <a:sym typeface="Calibri"/>
              </a:rPr>
              <a:t>engagement</a:t>
            </a:r>
            <a:r>
              <a:rPr lang="en-US" sz="2000" dirty="0">
                <a:sym typeface="Calibri"/>
              </a:rPr>
              <a:t> and </a:t>
            </a:r>
            <a:r>
              <a:rPr lang="en-US" sz="2000" b="1" dirty="0">
                <a:solidFill>
                  <a:srgbClr val="002060"/>
                </a:solidFill>
                <a:effectLst>
                  <a:outerShdw blurRad="38100" dist="38100" dir="2700000" algn="tl">
                    <a:srgbClr val="000000">
                      <a:alpha val="43137"/>
                    </a:srgbClr>
                  </a:outerShdw>
                </a:effectLst>
                <a:sym typeface="Calibri"/>
              </a:rPr>
              <a:t>motivation</a:t>
            </a:r>
            <a:endParaRPr sz="2000" b="1" dirty="0">
              <a:solidFill>
                <a:srgbClr val="002060"/>
              </a:solidFill>
              <a:effectLst>
                <a:outerShdw blurRad="38100" dist="38100" dir="2700000" algn="tl">
                  <a:srgbClr val="000000">
                    <a:alpha val="43137"/>
                  </a:srgbClr>
                </a:outerShdw>
              </a:effectLst>
              <a:sym typeface="Calibri"/>
            </a:endParaRPr>
          </a:p>
        </p:txBody>
      </p:sp>
      <p:sp>
        <p:nvSpPr>
          <p:cNvPr id="6" name="Google Shape;162;p20">
            <a:extLst>
              <a:ext uri="{FF2B5EF4-FFF2-40B4-BE49-F238E27FC236}">
                <a16:creationId xmlns:a16="http://schemas.microsoft.com/office/drawing/2014/main" id="{BEE7F60C-A291-4327-BC9F-0A0E7447940C}"/>
              </a:ext>
            </a:extLst>
          </p:cNvPr>
          <p:cNvSpPr/>
          <p:nvPr/>
        </p:nvSpPr>
        <p:spPr>
          <a:xfrm>
            <a:off x="6219661" y="1395122"/>
            <a:ext cx="5550567" cy="25545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1" dirty="0">
                <a:solidFill>
                  <a:schemeClr val="accent2"/>
                </a:solidFill>
                <a:sym typeface="Calibri"/>
              </a:rPr>
              <a:t>GAME-BASED LEARNING (GBL) </a:t>
            </a:r>
            <a:r>
              <a:rPr lang="en-US" sz="2000" dirty="0">
                <a:sym typeface="Calibri"/>
              </a:rPr>
              <a:t>means designing and incorporating training content into games to reach desired learning outcomes.</a:t>
            </a:r>
            <a:endParaRPr sz="2000" dirty="0"/>
          </a:p>
          <a:p>
            <a:pPr marL="0" marR="0" lvl="0" indent="0" algn="l" rtl="0">
              <a:lnSpc>
                <a:spcPct val="100000"/>
              </a:lnSpc>
              <a:spcBef>
                <a:spcPts val="0"/>
              </a:spcBef>
              <a:spcAft>
                <a:spcPts val="0"/>
              </a:spcAft>
              <a:buNone/>
            </a:pPr>
            <a:endParaRPr sz="2000" dirty="0">
              <a:sym typeface="Calibri"/>
            </a:endParaRPr>
          </a:p>
          <a:p>
            <a:pPr marL="0" marR="0" lvl="0" indent="0" algn="just" rtl="0">
              <a:lnSpc>
                <a:spcPct val="100000"/>
              </a:lnSpc>
              <a:spcBef>
                <a:spcPts val="0"/>
              </a:spcBef>
              <a:spcAft>
                <a:spcPts val="0"/>
              </a:spcAft>
              <a:buNone/>
            </a:pPr>
            <a:r>
              <a:rPr lang="en-US" sz="2000" dirty="0">
                <a:sym typeface="Calibri"/>
              </a:rPr>
              <a:t>In a GBL program users </a:t>
            </a:r>
            <a:r>
              <a:rPr lang="en-US" sz="2000" b="1" dirty="0">
                <a:solidFill>
                  <a:srgbClr val="002060"/>
                </a:solidFill>
                <a:effectLst>
                  <a:outerShdw blurRad="38100" dist="38100" dir="2700000" algn="tl">
                    <a:srgbClr val="000000">
                      <a:alpha val="43137"/>
                    </a:srgbClr>
                  </a:outerShdw>
                </a:effectLst>
                <a:sym typeface="Calibri"/>
              </a:rPr>
              <a:t>learn by playing</a:t>
            </a:r>
            <a:r>
              <a:rPr lang="en-US" sz="2000" dirty="0">
                <a:sym typeface="Calibri"/>
              </a:rPr>
              <a:t>. Their progress in the game is directly correlated to their knowledge and understanding of the training subject matter. </a:t>
            </a:r>
            <a:endParaRPr sz="2000" dirty="0">
              <a:sym typeface="Calibri"/>
            </a:endParaRPr>
          </a:p>
        </p:txBody>
      </p:sp>
      <p:sp>
        <p:nvSpPr>
          <p:cNvPr id="7" name="Google Shape;163;p20">
            <a:extLst>
              <a:ext uri="{FF2B5EF4-FFF2-40B4-BE49-F238E27FC236}">
                <a16:creationId xmlns:a16="http://schemas.microsoft.com/office/drawing/2014/main" id="{1ED28DA7-1F71-41BC-96FB-5A932FABC3B4}"/>
              </a:ext>
            </a:extLst>
          </p:cNvPr>
          <p:cNvSpPr/>
          <p:nvPr/>
        </p:nvSpPr>
        <p:spPr>
          <a:xfrm>
            <a:off x="116933" y="4111881"/>
            <a:ext cx="11958134" cy="17850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1" i="0" u="none" strike="noStrike" cap="none" dirty="0">
                <a:solidFill>
                  <a:srgbClr val="000000"/>
                </a:solidFill>
                <a:ea typeface="Calibri"/>
                <a:cs typeface="Calibri"/>
                <a:sym typeface="Calibri"/>
              </a:rPr>
              <a:t> </a:t>
            </a:r>
            <a:r>
              <a:rPr lang="en-US" sz="2200" b="1" dirty="0">
                <a:solidFill>
                  <a:srgbClr val="FF0000"/>
                </a:solidFill>
                <a:effectLst>
                  <a:outerShdw blurRad="38100" dist="38100" dir="2700000" algn="tl">
                    <a:srgbClr val="000000">
                      <a:alpha val="43137"/>
                    </a:srgbClr>
                  </a:outerShdw>
                </a:effectLst>
                <a:sym typeface="Calibri"/>
              </a:rPr>
              <a:t>GAMIFICATION </a:t>
            </a:r>
            <a:r>
              <a:rPr lang="en-US" sz="2200" dirty="0">
                <a:sym typeface="Calibri"/>
              </a:rPr>
              <a:t>APPLIES GAME ELEMENTS OR A GAME FRAMEWORK TO EXISTING LEARNING ACTIVITIES</a:t>
            </a:r>
          </a:p>
          <a:p>
            <a:pPr marL="0" marR="0" lvl="0" indent="0" algn="ctr" rtl="0">
              <a:lnSpc>
                <a:spcPct val="100000"/>
              </a:lnSpc>
              <a:spcBef>
                <a:spcPts val="0"/>
              </a:spcBef>
              <a:spcAft>
                <a:spcPts val="0"/>
              </a:spcAft>
              <a:buNone/>
            </a:pPr>
            <a:r>
              <a:rPr lang="en-US" sz="2200" dirty="0">
                <a:sym typeface="Calibri"/>
              </a:rPr>
              <a:t> </a:t>
            </a:r>
            <a:endParaRPr sz="2200" dirty="0"/>
          </a:p>
          <a:p>
            <a:pPr marL="0" marR="0" lvl="0" indent="0" algn="ctr" rtl="0">
              <a:lnSpc>
                <a:spcPct val="100000"/>
              </a:lnSpc>
              <a:spcBef>
                <a:spcPts val="0"/>
              </a:spcBef>
              <a:spcAft>
                <a:spcPts val="0"/>
              </a:spcAft>
              <a:buNone/>
            </a:pPr>
            <a:r>
              <a:rPr lang="en-US" sz="2200" b="1" dirty="0">
                <a:solidFill>
                  <a:schemeClr val="accent2"/>
                </a:solidFill>
                <a:effectLst>
                  <a:outerShdw blurRad="38100" dist="38100" dir="2700000" algn="tl">
                    <a:srgbClr val="000000">
                      <a:alpha val="43137"/>
                    </a:srgbClr>
                  </a:outerShdw>
                </a:effectLst>
                <a:sym typeface="Calibri"/>
              </a:rPr>
              <a:t>GAME-BASED LEARNING </a:t>
            </a:r>
            <a:r>
              <a:rPr lang="en-US" sz="2200" dirty="0">
                <a:sym typeface="Calibri"/>
              </a:rPr>
              <a:t>DESIGNS LEARNING ACTIVITIES THAT ARE INTRINSICALLY GAME-LIKE</a:t>
            </a:r>
            <a:endParaRPr sz="2200" dirty="0">
              <a:sym typeface="Calibri"/>
            </a:endParaRPr>
          </a:p>
        </p:txBody>
      </p:sp>
      <p:sp>
        <p:nvSpPr>
          <p:cNvPr id="8" name="Titolo 1">
            <a:extLst>
              <a:ext uri="{FF2B5EF4-FFF2-40B4-BE49-F238E27FC236}">
                <a16:creationId xmlns:a16="http://schemas.microsoft.com/office/drawing/2014/main" id="{360142B8-2BA4-49B8-8111-E6F6E5C25990}"/>
              </a:ext>
            </a:extLst>
          </p:cNvPr>
          <p:cNvSpPr txBox="1">
            <a:spLocks/>
          </p:cNvSpPr>
          <p:nvPr/>
        </p:nvSpPr>
        <p:spPr>
          <a:xfrm>
            <a:off x="0" y="14365"/>
            <a:ext cx="9753600" cy="703006"/>
          </a:xfrm>
          <a:prstGeom prst="rect">
            <a:avLst/>
          </a:prstGeom>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it-IT" b="1" dirty="0" err="1">
                <a:solidFill>
                  <a:schemeClr val="accent2"/>
                </a:solidFill>
              </a:rPr>
              <a:t>Gamification</a:t>
            </a:r>
            <a:r>
              <a:rPr lang="it-IT" b="1" dirty="0">
                <a:solidFill>
                  <a:schemeClr val="accent2"/>
                </a:solidFill>
              </a:rPr>
              <a:t> VS Game-</a:t>
            </a:r>
            <a:r>
              <a:rPr lang="it-IT" b="1" dirty="0" err="1">
                <a:solidFill>
                  <a:schemeClr val="accent2"/>
                </a:solidFill>
              </a:rPr>
              <a:t>based</a:t>
            </a:r>
            <a:r>
              <a:rPr lang="it-IT" b="1" dirty="0">
                <a:solidFill>
                  <a:schemeClr val="accent2"/>
                </a:solidFill>
              </a:rPr>
              <a:t> learning</a:t>
            </a:r>
            <a:endParaRPr lang="it-IT" dirty="0"/>
          </a:p>
        </p:txBody>
      </p:sp>
    </p:spTree>
    <p:extLst>
      <p:ext uri="{BB962C8B-B14F-4D97-AF65-F5344CB8AC3E}">
        <p14:creationId xmlns:p14="http://schemas.microsoft.com/office/powerpoint/2010/main" val="386459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9D89FAF7-18BD-48E5-ACCC-FC2DA1A1E600}"/>
              </a:ext>
            </a:extLst>
          </p:cNvPr>
          <p:cNvSpPr>
            <a:spLocks noGrp="1"/>
          </p:cNvSpPr>
          <p:nvPr>
            <p:ph type="ftr" sz="quarter" idx="11"/>
          </p:nvPr>
        </p:nvSpPr>
        <p:spPr/>
        <p:txBody>
          <a:bodyPr/>
          <a:lstStyle/>
          <a:p>
            <a:r>
              <a:rPr lang="ro-RO" i="1"/>
              <a:t>Blockchain for Entrepreneurs - a non-traditional Industry 4.0 curriculum for Higher Education - </a:t>
            </a:r>
            <a:r>
              <a:rPr lang="ro-RO"/>
              <a:t>2018-1-RO01-KA203-049510</a:t>
            </a:r>
            <a:endParaRPr lang="en-US" dirty="0"/>
          </a:p>
        </p:txBody>
      </p:sp>
      <p:sp>
        <p:nvSpPr>
          <p:cNvPr id="5" name="Google Shape;161;p20">
            <a:extLst>
              <a:ext uri="{FF2B5EF4-FFF2-40B4-BE49-F238E27FC236}">
                <a16:creationId xmlns:a16="http://schemas.microsoft.com/office/drawing/2014/main" id="{DFEA19BD-E5A2-4A19-9970-4CA606D95D57}"/>
              </a:ext>
            </a:extLst>
          </p:cNvPr>
          <p:cNvSpPr/>
          <p:nvPr/>
        </p:nvSpPr>
        <p:spPr>
          <a:xfrm>
            <a:off x="330438" y="1160725"/>
            <a:ext cx="5557295"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1" dirty="0">
                <a:solidFill>
                  <a:srgbClr val="FF0000"/>
                </a:solidFill>
                <a:sym typeface="Calibri"/>
              </a:rPr>
              <a:t>GAMIFICATION</a:t>
            </a:r>
          </a:p>
          <a:p>
            <a:pPr marL="0" marR="0" lvl="0" indent="0" algn="ctr" rtl="0">
              <a:lnSpc>
                <a:spcPct val="100000"/>
              </a:lnSpc>
              <a:spcBef>
                <a:spcPts val="0"/>
              </a:spcBef>
              <a:spcAft>
                <a:spcPts val="0"/>
              </a:spcAft>
              <a:buNone/>
            </a:pPr>
            <a:endParaRPr lang="en-US" sz="2200" b="1" dirty="0">
              <a:solidFill>
                <a:srgbClr val="FF0000"/>
              </a:solidFill>
              <a:sym typeface="Calibri"/>
            </a:endParaRPr>
          </a:p>
          <a:p>
            <a:pPr marL="342900" lvl="0" indent="-342900">
              <a:buClr>
                <a:srgbClr val="000000"/>
              </a:buClr>
              <a:buSzPts val="1600"/>
              <a:buFont typeface="Wingdings" pitchFamily="2" charset="2"/>
              <a:buChar char="Ø"/>
            </a:pPr>
            <a:r>
              <a:rPr lang="en-US" sz="2200" dirty="0">
                <a:sym typeface="Calibri"/>
              </a:rPr>
              <a:t>May just be a collection of tasks with points AND/OR some form of reward.</a:t>
            </a:r>
            <a:endParaRPr lang="en-US" sz="2200" dirty="0"/>
          </a:p>
        </p:txBody>
      </p:sp>
      <p:sp>
        <p:nvSpPr>
          <p:cNvPr id="6" name="Google Shape;162;p20">
            <a:extLst>
              <a:ext uri="{FF2B5EF4-FFF2-40B4-BE49-F238E27FC236}">
                <a16:creationId xmlns:a16="http://schemas.microsoft.com/office/drawing/2014/main" id="{BEE7F60C-A291-4327-BC9F-0A0E7447940C}"/>
              </a:ext>
            </a:extLst>
          </p:cNvPr>
          <p:cNvSpPr/>
          <p:nvPr/>
        </p:nvSpPr>
        <p:spPr>
          <a:xfrm>
            <a:off x="6303227" y="1160682"/>
            <a:ext cx="5550567"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1" dirty="0">
                <a:solidFill>
                  <a:schemeClr val="accent2"/>
                </a:solidFill>
                <a:sym typeface="Calibri"/>
              </a:rPr>
              <a:t>GAME-BASED LEARNING (GBL)</a:t>
            </a:r>
          </a:p>
          <a:p>
            <a:pPr marL="0" marR="0" lvl="0" indent="0" algn="ctr" rtl="0">
              <a:lnSpc>
                <a:spcPct val="100000"/>
              </a:lnSpc>
              <a:spcBef>
                <a:spcPts val="0"/>
              </a:spcBef>
              <a:spcAft>
                <a:spcPts val="0"/>
              </a:spcAft>
              <a:buNone/>
            </a:pPr>
            <a:endParaRPr lang="en-US" sz="2200" b="1" dirty="0">
              <a:solidFill>
                <a:schemeClr val="accent2"/>
              </a:solidFill>
              <a:sym typeface="Calibri"/>
            </a:endParaRPr>
          </a:p>
          <a:p>
            <a:pPr marL="342900" lvl="0" indent="-342900">
              <a:buClr>
                <a:srgbClr val="000000"/>
              </a:buClr>
              <a:buSzPts val="1600"/>
              <a:buFont typeface="Wingdings" pitchFamily="2" charset="2"/>
              <a:buChar char="Ø"/>
            </a:pPr>
            <a:r>
              <a:rPr lang="en-US" sz="2200" dirty="0">
                <a:sym typeface="Calibri"/>
              </a:rPr>
              <a:t>Games have defined rules &amp; objectives.</a:t>
            </a:r>
          </a:p>
        </p:txBody>
      </p:sp>
      <p:sp>
        <p:nvSpPr>
          <p:cNvPr id="11" name="Titolo 1">
            <a:extLst>
              <a:ext uri="{FF2B5EF4-FFF2-40B4-BE49-F238E27FC236}">
                <a16:creationId xmlns:a16="http://schemas.microsoft.com/office/drawing/2014/main" id="{0571A3F8-3AEF-44F7-A163-33F4B02122CF}"/>
              </a:ext>
            </a:extLst>
          </p:cNvPr>
          <p:cNvSpPr txBox="1">
            <a:spLocks/>
          </p:cNvSpPr>
          <p:nvPr/>
        </p:nvSpPr>
        <p:spPr>
          <a:xfrm>
            <a:off x="0" y="0"/>
            <a:ext cx="9753600" cy="703006"/>
          </a:xfrm>
          <a:prstGeom prst="rect">
            <a:avLst/>
          </a:prstGeom>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it-IT" b="1" dirty="0" err="1">
                <a:solidFill>
                  <a:schemeClr val="accent2"/>
                </a:solidFill>
              </a:rPr>
              <a:t>Gamification</a:t>
            </a:r>
            <a:r>
              <a:rPr lang="it-IT" b="1" dirty="0">
                <a:solidFill>
                  <a:schemeClr val="accent2"/>
                </a:solidFill>
              </a:rPr>
              <a:t> VS Game-</a:t>
            </a:r>
            <a:r>
              <a:rPr lang="it-IT" b="1" dirty="0" err="1">
                <a:solidFill>
                  <a:schemeClr val="accent2"/>
                </a:solidFill>
              </a:rPr>
              <a:t>based</a:t>
            </a:r>
            <a:r>
              <a:rPr lang="it-IT" b="1" dirty="0">
                <a:solidFill>
                  <a:schemeClr val="accent2"/>
                </a:solidFill>
              </a:rPr>
              <a:t> learning</a:t>
            </a:r>
            <a:endParaRPr lang="it-IT" dirty="0"/>
          </a:p>
        </p:txBody>
      </p:sp>
      <p:sp>
        <p:nvSpPr>
          <p:cNvPr id="7" name="Google Shape;161;p20">
            <a:extLst>
              <a:ext uri="{FF2B5EF4-FFF2-40B4-BE49-F238E27FC236}">
                <a16:creationId xmlns:a16="http://schemas.microsoft.com/office/drawing/2014/main" id="{DFEA19BD-E5A2-4A19-9970-4CA606D95D57}"/>
              </a:ext>
            </a:extLst>
          </p:cNvPr>
          <p:cNvSpPr/>
          <p:nvPr/>
        </p:nvSpPr>
        <p:spPr>
          <a:xfrm>
            <a:off x="332941" y="2527329"/>
            <a:ext cx="5557295" cy="1146427"/>
          </a:xfrm>
          <a:prstGeom prst="rect">
            <a:avLst/>
          </a:prstGeom>
          <a:noFill/>
          <a:ln>
            <a:noFill/>
          </a:ln>
        </p:spPr>
        <p:txBody>
          <a:bodyPr spcFirstLastPara="1" wrap="square" lIns="91425" tIns="45700" rIns="91425" bIns="45700" anchor="t" anchorCtr="0">
            <a:spAutoFit/>
          </a:bodyPr>
          <a:lstStyle/>
          <a:p>
            <a:pPr marL="360363" lvl="0" indent="-360363">
              <a:spcBef>
                <a:spcPts val="300"/>
              </a:spcBef>
              <a:buClr>
                <a:srgbClr val="000000"/>
              </a:buClr>
              <a:buSzPts val="1600"/>
              <a:buFont typeface="Wingdings" pitchFamily="2" charset="2"/>
              <a:buChar char="Ø"/>
            </a:pPr>
            <a:r>
              <a:rPr lang="en-US" sz="2200" dirty="0">
                <a:sym typeface="Calibri"/>
              </a:rPr>
              <a:t>Losing may or may not be possible because the point is to motivate people to take some action and do something.</a:t>
            </a:r>
            <a:endParaRPr lang="en-US" sz="2200" dirty="0"/>
          </a:p>
        </p:txBody>
      </p:sp>
      <p:sp>
        <p:nvSpPr>
          <p:cNvPr id="8" name="Google Shape;162;p20">
            <a:extLst>
              <a:ext uri="{FF2B5EF4-FFF2-40B4-BE49-F238E27FC236}">
                <a16:creationId xmlns:a16="http://schemas.microsoft.com/office/drawing/2014/main" id="{BEE7F60C-A291-4327-BC9F-0A0E7447940C}"/>
              </a:ext>
            </a:extLst>
          </p:cNvPr>
          <p:cNvSpPr/>
          <p:nvPr/>
        </p:nvSpPr>
        <p:spPr>
          <a:xfrm>
            <a:off x="6305724" y="2497305"/>
            <a:ext cx="5550567" cy="533439"/>
          </a:xfrm>
          <a:prstGeom prst="rect">
            <a:avLst/>
          </a:prstGeom>
          <a:noFill/>
          <a:ln>
            <a:noFill/>
          </a:ln>
        </p:spPr>
        <p:txBody>
          <a:bodyPr spcFirstLastPara="1" wrap="square" lIns="91425" tIns="45700" rIns="91425" bIns="45700" anchor="t" anchorCtr="0">
            <a:spAutoFit/>
          </a:bodyPr>
          <a:lstStyle/>
          <a:p>
            <a:pPr marL="360363" lvl="0" indent="-360363">
              <a:spcBef>
                <a:spcPts val="800"/>
              </a:spcBef>
              <a:buClr>
                <a:srgbClr val="000000"/>
              </a:buClr>
              <a:buSzPts val="1600"/>
              <a:buFont typeface="Wingdings" pitchFamily="2" charset="2"/>
              <a:buChar char="Ø"/>
            </a:pPr>
            <a:r>
              <a:rPr lang="en-US" sz="2200" dirty="0">
                <a:sym typeface="Calibri"/>
              </a:rPr>
              <a:t>There is a possibility of losing.</a:t>
            </a:r>
          </a:p>
        </p:txBody>
      </p:sp>
      <p:sp>
        <p:nvSpPr>
          <p:cNvPr id="9" name="Rettangolo 8"/>
          <p:cNvSpPr/>
          <p:nvPr/>
        </p:nvSpPr>
        <p:spPr>
          <a:xfrm>
            <a:off x="329471" y="3689772"/>
            <a:ext cx="5691266" cy="430887"/>
          </a:xfrm>
          <a:prstGeom prst="rect">
            <a:avLst/>
          </a:prstGeom>
        </p:spPr>
        <p:txBody>
          <a:bodyPr wrap="square">
            <a:spAutoFit/>
          </a:bodyPr>
          <a:lstStyle/>
          <a:p>
            <a:pPr marL="342900" lvl="0" indent="-342900">
              <a:spcBef>
                <a:spcPts val="300"/>
              </a:spcBef>
              <a:buClr>
                <a:srgbClr val="000000"/>
              </a:buClr>
              <a:buSzPts val="1600"/>
              <a:buFont typeface="Wingdings" pitchFamily="2" charset="2"/>
              <a:buChar char="Ø"/>
            </a:pPr>
            <a:r>
              <a:rPr lang="en-US" sz="2200" dirty="0">
                <a:sym typeface="Calibri"/>
              </a:rPr>
              <a:t>Being intrinsically rewarding is optional.</a:t>
            </a:r>
            <a:endParaRPr lang="en-US" sz="2200" dirty="0"/>
          </a:p>
        </p:txBody>
      </p:sp>
      <p:sp>
        <p:nvSpPr>
          <p:cNvPr id="10" name="Rettangolo 9"/>
          <p:cNvSpPr/>
          <p:nvPr/>
        </p:nvSpPr>
        <p:spPr>
          <a:xfrm>
            <a:off x="329471" y="4312200"/>
            <a:ext cx="5841167" cy="430887"/>
          </a:xfrm>
          <a:prstGeom prst="rect">
            <a:avLst/>
          </a:prstGeom>
        </p:spPr>
        <p:txBody>
          <a:bodyPr wrap="square">
            <a:spAutoFit/>
          </a:bodyPr>
          <a:lstStyle/>
          <a:p>
            <a:pPr marL="342900" lvl="0" indent="-342900">
              <a:spcBef>
                <a:spcPts val="300"/>
              </a:spcBef>
              <a:buClr>
                <a:srgbClr val="000000"/>
              </a:buClr>
              <a:buSzPts val="1600"/>
              <a:buFont typeface="Wingdings" pitchFamily="2" charset="2"/>
              <a:buChar char="Ø"/>
            </a:pPr>
            <a:r>
              <a:rPr lang="en-US" sz="2200" dirty="0" err="1">
                <a:sym typeface="Calibri"/>
              </a:rPr>
              <a:t>Gamification</a:t>
            </a:r>
            <a:r>
              <a:rPr lang="en-US" sz="2200" dirty="0">
                <a:sym typeface="Calibri"/>
              </a:rPr>
              <a:t> is usually easier and cheaper.</a:t>
            </a:r>
            <a:endParaRPr lang="en-US" sz="2200" dirty="0"/>
          </a:p>
        </p:txBody>
      </p:sp>
      <p:sp>
        <p:nvSpPr>
          <p:cNvPr id="12" name="Rettangolo 11"/>
          <p:cNvSpPr/>
          <p:nvPr/>
        </p:nvSpPr>
        <p:spPr>
          <a:xfrm>
            <a:off x="329471" y="4919643"/>
            <a:ext cx="5937979" cy="769441"/>
          </a:xfrm>
          <a:prstGeom prst="rect">
            <a:avLst/>
          </a:prstGeom>
        </p:spPr>
        <p:txBody>
          <a:bodyPr wrap="square">
            <a:spAutoFit/>
          </a:bodyPr>
          <a:lstStyle/>
          <a:p>
            <a:pPr marL="342900" lvl="0" indent="-342900">
              <a:spcBef>
                <a:spcPts val="300"/>
              </a:spcBef>
              <a:buClr>
                <a:srgbClr val="000000"/>
              </a:buClr>
              <a:buSzPts val="1600"/>
              <a:buFont typeface="Wingdings" pitchFamily="2" charset="2"/>
              <a:buChar char="Ø"/>
            </a:pPr>
            <a:r>
              <a:rPr lang="en-US" sz="2200" dirty="0">
                <a:sym typeface="Calibri"/>
              </a:rPr>
              <a:t>Usually game like features are added without making too many changes to your content.</a:t>
            </a:r>
          </a:p>
        </p:txBody>
      </p:sp>
      <p:sp>
        <p:nvSpPr>
          <p:cNvPr id="13" name="Rettangolo 12"/>
          <p:cNvSpPr/>
          <p:nvPr/>
        </p:nvSpPr>
        <p:spPr>
          <a:xfrm>
            <a:off x="6305864" y="3517124"/>
            <a:ext cx="5691266" cy="769441"/>
          </a:xfrm>
          <a:prstGeom prst="rect">
            <a:avLst/>
          </a:prstGeom>
        </p:spPr>
        <p:txBody>
          <a:bodyPr wrap="square">
            <a:spAutoFit/>
          </a:bodyPr>
          <a:lstStyle/>
          <a:p>
            <a:pPr marL="342900" lvl="0" indent="-342900">
              <a:spcBef>
                <a:spcPts val="800"/>
              </a:spcBef>
              <a:buClr>
                <a:srgbClr val="000000"/>
              </a:buClr>
              <a:buSzPts val="1600"/>
              <a:buFont typeface="Wingdings" pitchFamily="2" charset="2"/>
              <a:buChar char="Ø"/>
            </a:pPr>
            <a:r>
              <a:rPr lang="en-US" sz="2200" dirty="0">
                <a:sym typeface="Calibri"/>
              </a:rPr>
              <a:t>Sometimes just playing the game is intrinsically rewarding.</a:t>
            </a:r>
            <a:endParaRPr lang="en-US" sz="2200" dirty="0"/>
          </a:p>
        </p:txBody>
      </p:sp>
      <p:sp>
        <p:nvSpPr>
          <p:cNvPr id="14" name="Rettangolo 13"/>
          <p:cNvSpPr/>
          <p:nvPr/>
        </p:nvSpPr>
        <p:spPr>
          <a:xfrm>
            <a:off x="6315854" y="4355090"/>
            <a:ext cx="5706256" cy="430887"/>
          </a:xfrm>
          <a:prstGeom prst="rect">
            <a:avLst/>
          </a:prstGeom>
        </p:spPr>
        <p:txBody>
          <a:bodyPr wrap="square">
            <a:spAutoFit/>
          </a:bodyPr>
          <a:lstStyle/>
          <a:p>
            <a:pPr marL="342900" lvl="0" indent="-342900">
              <a:spcBef>
                <a:spcPts val="800"/>
              </a:spcBef>
              <a:buClr>
                <a:srgbClr val="000000"/>
              </a:buClr>
              <a:buSzPts val="1600"/>
              <a:buFont typeface="Wingdings" pitchFamily="2" charset="2"/>
              <a:buChar char="Ø"/>
            </a:pPr>
            <a:r>
              <a:rPr lang="en-US" sz="2200" dirty="0">
                <a:sym typeface="Calibri"/>
              </a:rPr>
              <a:t>Games can be hard and expensive to build.</a:t>
            </a:r>
            <a:endParaRPr lang="en-US" sz="2200" dirty="0"/>
          </a:p>
        </p:txBody>
      </p:sp>
      <p:sp>
        <p:nvSpPr>
          <p:cNvPr id="15" name="Rettangolo 14"/>
          <p:cNvSpPr/>
          <p:nvPr/>
        </p:nvSpPr>
        <p:spPr>
          <a:xfrm>
            <a:off x="6305860" y="4934635"/>
            <a:ext cx="5386466" cy="769441"/>
          </a:xfrm>
          <a:prstGeom prst="rect">
            <a:avLst/>
          </a:prstGeom>
        </p:spPr>
        <p:txBody>
          <a:bodyPr wrap="square">
            <a:spAutoFit/>
          </a:bodyPr>
          <a:lstStyle/>
          <a:p>
            <a:pPr marL="342900" lvl="0" indent="-342900">
              <a:spcBef>
                <a:spcPts val="800"/>
              </a:spcBef>
              <a:buClr>
                <a:srgbClr val="000000"/>
              </a:buClr>
              <a:buSzPts val="1600"/>
              <a:buFont typeface="Wingdings" pitchFamily="2" charset="2"/>
              <a:buChar char="Ø"/>
            </a:pPr>
            <a:r>
              <a:rPr lang="en-US" sz="2200" dirty="0">
                <a:sym typeface="Calibri"/>
              </a:rPr>
              <a:t>Content is usually morphed to fit the story and scenes of the game.</a:t>
            </a:r>
          </a:p>
        </p:txBody>
      </p:sp>
    </p:spTree>
    <p:extLst>
      <p:ext uri="{BB962C8B-B14F-4D97-AF65-F5344CB8AC3E}">
        <p14:creationId xmlns:p14="http://schemas.microsoft.com/office/powerpoint/2010/main" val="289392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9D89FAF7-18BD-48E5-ACCC-FC2DA1A1E600}"/>
              </a:ext>
            </a:extLst>
          </p:cNvPr>
          <p:cNvSpPr>
            <a:spLocks noGrp="1"/>
          </p:cNvSpPr>
          <p:nvPr>
            <p:ph type="ftr" sz="quarter" idx="11"/>
          </p:nvPr>
        </p:nvSpPr>
        <p:spPr/>
        <p:txBody>
          <a:bodyPr/>
          <a:lstStyle/>
          <a:p>
            <a:r>
              <a:rPr lang="ro-RO" i="1"/>
              <a:t>Blockchain for Entrepreneurs - a non-traditional Industry 4.0 curriculum for Higher Education - </a:t>
            </a:r>
            <a:r>
              <a:rPr lang="ro-RO"/>
              <a:t>2018-1-RO01-KA203-049510</a:t>
            </a:r>
            <a:endParaRPr lang="en-US" dirty="0"/>
          </a:p>
        </p:txBody>
      </p:sp>
      <p:sp>
        <p:nvSpPr>
          <p:cNvPr id="8" name="Google Shape;178;p21">
            <a:extLst>
              <a:ext uri="{FF2B5EF4-FFF2-40B4-BE49-F238E27FC236}">
                <a16:creationId xmlns:a16="http://schemas.microsoft.com/office/drawing/2014/main" id="{F6D2162F-DD3D-4563-9C6B-E3743C5DFCE9}"/>
              </a:ext>
            </a:extLst>
          </p:cNvPr>
          <p:cNvSpPr/>
          <p:nvPr/>
        </p:nvSpPr>
        <p:spPr>
          <a:xfrm>
            <a:off x="1704991" y="1730280"/>
            <a:ext cx="8782017"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dirty="0">
                <a:sym typeface="Calibri"/>
              </a:rPr>
              <a:t>Both aim to achieve the same goal: to engage and motivate learners. However...</a:t>
            </a:r>
            <a:endParaRPr sz="2800" dirty="0">
              <a:sym typeface="Calibri"/>
            </a:endParaRPr>
          </a:p>
        </p:txBody>
      </p:sp>
      <p:sp>
        <p:nvSpPr>
          <p:cNvPr id="3" name="Rettangolo 2">
            <a:extLst>
              <a:ext uri="{FF2B5EF4-FFF2-40B4-BE49-F238E27FC236}">
                <a16:creationId xmlns:a16="http://schemas.microsoft.com/office/drawing/2014/main" id="{420CAC88-C860-4571-9745-2021F0E875CB}"/>
              </a:ext>
            </a:extLst>
          </p:cNvPr>
          <p:cNvSpPr/>
          <p:nvPr/>
        </p:nvSpPr>
        <p:spPr>
          <a:xfrm>
            <a:off x="1219201" y="3423154"/>
            <a:ext cx="3774832" cy="1815882"/>
          </a:xfrm>
          <a:prstGeom prst="rect">
            <a:avLst/>
          </a:prstGeom>
        </p:spPr>
        <p:txBody>
          <a:bodyPr wrap="square">
            <a:spAutoFit/>
          </a:bodyPr>
          <a:lstStyle/>
          <a:p>
            <a:pPr lvl="0" algn="ctr"/>
            <a:r>
              <a:rPr lang="en-US" sz="2800" b="1" dirty="0">
                <a:solidFill>
                  <a:srgbClr val="CC0000"/>
                </a:solidFill>
                <a:ea typeface="Calibri"/>
                <a:cs typeface="Calibri"/>
                <a:sym typeface="Calibri"/>
              </a:rPr>
              <a:t>GAMIFICATION</a:t>
            </a:r>
            <a:endParaRPr lang="en-US" sz="2800" dirty="0"/>
          </a:p>
          <a:p>
            <a:pPr lvl="0" algn="ctr"/>
            <a:r>
              <a:rPr lang="en-US" sz="2800" dirty="0">
                <a:sym typeface="Calibri"/>
              </a:rPr>
              <a:t>Turns the entire learning process</a:t>
            </a:r>
            <a:endParaRPr lang="en-US" sz="2800" dirty="0"/>
          </a:p>
          <a:p>
            <a:pPr lvl="0" algn="ctr"/>
            <a:r>
              <a:rPr lang="en-US" sz="2800" dirty="0">
                <a:sym typeface="Calibri"/>
              </a:rPr>
              <a:t>into a game</a:t>
            </a:r>
          </a:p>
        </p:txBody>
      </p:sp>
      <p:sp>
        <p:nvSpPr>
          <p:cNvPr id="9" name="Google Shape;179;p21">
            <a:extLst>
              <a:ext uri="{FF2B5EF4-FFF2-40B4-BE49-F238E27FC236}">
                <a16:creationId xmlns:a16="http://schemas.microsoft.com/office/drawing/2014/main" id="{17D5F87B-9060-461C-90CB-B42116A4549C}"/>
              </a:ext>
            </a:extLst>
          </p:cNvPr>
          <p:cNvSpPr/>
          <p:nvPr/>
        </p:nvSpPr>
        <p:spPr>
          <a:xfrm>
            <a:off x="7197969" y="3453972"/>
            <a:ext cx="3928305" cy="18158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1F4EA0"/>
                </a:solidFill>
                <a:ea typeface="Calibri"/>
                <a:cs typeface="Calibri"/>
                <a:sym typeface="Calibri"/>
              </a:rPr>
              <a:t>GAMES-BASED LEARNING</a:t>
            </a:r>
            <a:endParaRPr sz="2800" b="1" i="0" u="none" strike="noStrike" cap="none" dirty="0">
              <a:solidFill>
                <a:srgbClr val="1F4EA0"/>
              </a:solidFill>
              <a:ea typeface="Calibri"/>
              <a:cs typeface="Calibri"/>
              <a:sym typeface="Calibri"/>
            </a:endParaRPr>
          </a:p>
          <a:p>
            <a:pPr marL="0" marR="0" lvl="0" indent="0" algn="ctr" rtl="0">
              <a:lnSpc>
                <a:spcPct val="100000"/>
              </a:lnSpc>
              <a:spcBef>
                <a:spcPts val="0"/>
              </a:spcBef>
              <a:spcAft>
                <a:spcPts val="0"/>
              </a:spcAft>
              <a:buNone/>
            </a:pPr>
            <a:r>
              <a:rPr lang="en-US" sz="2800" dirty="0">
                <a:sym typeface="Calibri"/>
              </a:rPr>
              <a:t>Use games as part of the learning Process.</a:t>
            </a:r>
            <a:endParaRPr sz="2800" dirty="0">
              <a:sym typeface="Calibri"/>
            </a:endParaRPr>
          </a:p>
        </p:txBody>
      </p:sp>
      <p:sp>
        <p:nvSpPr>
          <p:cNvPr id="11" name="Titolo 1">
            <a:extLst>
              <a:ext uri="{FF2B5EF4-FFF2-40B4-BE49-F238E27FC236}">
                <a16:creationId xmlns:a16="http://schemas.microsoft.com/office/drawing/2014/main" id="{0571A3F8-3AEF-44F7-A163-33F4B02122CF}"/>
              </a:ext>
            </a:extLst>
          </p:cNvPr>
          <p:cNvSpPr txBox="1">
            <a:spLocks/>
          </p:cNvSpPr>
          <p:nvPr/>
        </p:nvSpPr>
        <p:spPr>
          <a:xfrm>
            <a:off x="0" y="0"/>
            <a:ext cx="9753600" cy="703006"/>
          </a:xfrm>
          <a:prstGeom prst="rect">
            <a:avLst/>
          </a:prstGeom>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it-IT" b="1" dirty="0" err="1">
                <a:solidFill>
                  <a:schemeClr val="accent2"/>
                </a:solidFill>
              </a:rPr>
              <a:t>Gamification</a:t>
            </a:r>
            <a:r>
              <a:rPr lang="it-IT" b="1" dirty="0">
                <a:solidFill>
                  <a:schemeClr val="accent2"/>
                </a:solidFill>
              </a:rPr>
              <a:t> VS Game-</a:t>
            </a:r>
            <a:r>
              <a:rPr lang="it-IT" b="1" dirty="0" err="1">
                <a:solidFill>
                  <a:schemeClr val="accent2"/>
                </a:solidFill>
              </a:rPr>
              <a:t>based</a:t>
            </a:r>
            <a:r>
              <a:rPr lang="it-IT" b="1" dirty="0">
                <a:solidFill>
                  <a:schemeClr val="accent2"/>
                </a:solidFill>
              </a:rPr>
              <a:t> learning</a:t>
            </a:r>
            <a:endParaRPr lang="it-IT" dirty="0"/>
          </a:p>
        </p:txBody>
      </p:sp>
    </p:spTree>
    <p:extLst>
      <p:ext uri="{BB962C8B-B14F-4D97-AF65-F5344CB8AC3E}">
        <p14:creationId xmlns:p14="http://schemas.microsoft.com/office/powerpoint/2010/main" val="198138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9" grpId="0"/>
    </p:bldLst>
  </p:timing>
</p:sld>
</file>

<file path=ppt/theme/theme1.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Cooking 16x9">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1679</TotalTime>
  <Words>2891</Words>
  <Application>Microsoft Office PowerPoint</Application>
  <PresentationFormat>Widescreen</PresentationFormat>
  <Paragraphs>309</Paragraphs>
  <Slides>39</Slides>
  <Notes>38</Notes>
  <HiddenSlides>0</HiddenSlides>
  <MMClips>1</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39</vt:i4>
      </vt:variant>
    </vt:vector>
  </HeadingPairs>
  <TitlesOfParts>
    <vt:vector size="48" baseType="lpstr">
      <vt:lpstr>Arial</vt:lpstr>
      <vt:lpstr>Calibri</vt:lpstr>
      <vt:lpstr>Century Gothic</vt:lpstr>
      <vt:lpstr>Constantia</vt:lpstr>
      <vt:lpstr>Lato</vt:lpstr>
      <vt:lpstr>Wingdings</vt:lpstr>
      <vt:lpstr>Wingdings 3</vt:lpstr>
      <vt:lpstr>Sezione</vt:lpstr>
      <vt:lpstr>Cooking 16x9</vt:lpstr>
      <vt:lpstr>Presentazione standard di PowerPoint</vt:lpstr>
      <vt:lpstr>AGENDA</vt:lpstr>
      <vt:lpstr>Presentazione standard di PowerPoint</vt:lpstr>
      <vt:lpstr>Presentazione standard di PowerPoint</vt:lpstr>
      <vt:lpstr>Presentazione standard di PowerPoint</vt:lpstr>
      <vt:lpstr>Gamification VS Learning Games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Let’s practice together with ARTICULATE</vt:lpstr>
      <vt:lpstr>Let’s practice together with ARTICULATE</vt:lpstr>
      <vt:lpstr>Let’s practice together with ARTICULATE</vt:lpstr>
      <vt:lpstr>Let’s practice together with ARTICULATE</vt:lpstr>
      <vt:lpstr>Let’s practice together with ARTICULATE</vt:lpstr>
      <vt:lpstr>Let’s practice together with ARTICULATE</vt:lpstr>
      <vt:lpstr>Let’s practice together with ARTICULATE</vt:lpstr>
      <vt:lpstr>Let’s practice together with ARTICULATE</vt:lpstr>
      <vt:lpstr>Let’s practice together with ARTICULATE</vt:lpstr>
      <vt:lpstr>Let’s practice together with ARTICULATE</vt:lpstr>
      <vt:lpstr>Let’s practice together with ARTICULATE</vt:lpstr>
      <vt:lpstr>Let’s practice together with ARTICULATE</vt:lpstr>
      <vt:lpstr>Let’s practice together with ARTICULATE</vt:lpstr>
      <vt:lpstr>Let’s practice together with ARTICULATE</vt:lpstr>
      <vt:lpstr>Let’s practice together with ARTICULATE</vt:lpstr>
      <vt:lpstr>Let’s practice together with ARTICULATE</vt:lpstr>
      <vt:lpstr>Let’s practice together with ARTICULATE</vt:lpstr>
      <vt:lpstr>Let’s practice together with ARTICULATE</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Beatrice Carbonaro</dc:creator>
  <cp:lastModifiedBy>Beatrice Carbonaro</cp:lastModifiedBy>
  <cp:revision>100</cp:revision>
  <dcterms:created xsi:type="dcterms:W3CDTF">2021-06-10T10:55:50Z</dcterms:created>
  <dcterms:modified xsi:type="dcterms:W3CDTF">2021-07-08T07:37:12Z</dcterms:modified>
</cp:coreProperties>
</file>