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7" r:id="rId5"/>
    <p:sldId id="278" r:id="rId6"/>
    <p:sldId id="271" r:id="rId7"/>
    <p:sldId id="272" r:id="rId8"/>
    <p:sldId id="279" r:id="rId9"/>
    <p:sldId id="262" r:id="rId10"/>
    <p:sldId id="287" r:id="rId11"/>
    <p:sldId id="280" r:id="rId12"/>
    <p:sldId id="307" r:id="rId13"/>
    <p:sldId id="282" r:id="rId14"/>
    <p:sldId id="284" r:id="rId15"/>
    <p:sldId id="302" r:id="rId16"/>
    <p:sldId id="285" r:id="rId17"/>
    <p:sldId id="263" r:id="rId18"/>
    <p:sldId id="286" r:id="rId19"/>
    <p:sldId id="303" r:id="rId20"/>
    <p:sldId id="289" r:id="rId21"/>
    <p:sldId id="304" r:id="rId22"/>
    <p:sldId id="291" r:id="rId23"/>
    <p:sldId id="292" r:id="rId24"/>
    <p:sldId id="294" r:id="rId25"/>
    <p:sldId id="293" r:id="rId26"/>
    <p:sldId id="308" r:id="rId27"/>
    <p:sldId id="296" r:id="rId28"/>
    <p:sldId id="310" r:id="rId29"/>
    <p:sldId id="305" r:id="rId30"/>
    <p:sldId id="299" r:id="rId31"/>
    <p:sldId id="301" r:id="rId32"/>
    <p:sldId id="3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5CCC"/>
    <a:srgbClr val="643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6" autoAdjust="0"/>
    <p:restoredTop sz="70605" autoAdjust="0"/>
  </p:normalViewPr>
  <p:slideViewPr>
    <p:cSldViewPr snapToGrid="0">
      <p:cViewPr varScale="1">
        <p:scale>
          <a:sx n="41" d="100"/>
          <a:sy n="41" d="100"/>
        </p:scale>
        <p:origin x="1380"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0EE7E-D03E-40EE-B76A-BF34669A74C1}"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lv-LV"/>
        </a:p>
      </dgm:t>
    </dgm:pt>
    <dgm:pt modelId="{2EA75486-18DA-4528-8DCF-53D279D06D06}">
      <dgm:prSet phldrT="[Text]"/>
      <dgm:spPr/>
      <dgm:t>
        <a:bodyPr/>
        <a:lstStyle/>
        <a:p>
          <a:r>
            <a:rPr lang="lv-LV" dirty="0" err="1"/>
            <a:t>Decentralized</a:t>
          </a:r>
          <a:r>
            <a:rPr lang="lv-LV" dirty="0"/>
            <a:t>  </a:t>
          </a:r>
          <a:r>
            <a:rPr lang="lv-LV" dirty="0" err="1"/>
            <a:t>communications</a:t>
          </a:r>
          <a:endParaRPr lang="lv-LV" dirty="0"/>
        </a:p>
      </dgm:t>
    </dgm:pt>
    <dgm:pt modelId="{9631A292-6C31-4309-B668-B3B03766CBB4}" type="parTrans" cxnId="{ADDC7B7B-B09B-45BD-9155-F8BED3876B5D}">
      <dgm:prSet/>
      <dgm:spPr/>
      <dgm:t>
        <a:bodyPr/>
        <a:lstStyle/>
        <a:p>
          <a:endParaRPr lang="lv-LV"/>
        </a:p>
      </dgm:t>
    </dgm:pt>
    <dgm:pt modelId="{17280A2A-B3DD-432D-B5DA-D287C55BB80C}" type="sibTrans" cxnId="{ADDC7B7B-B09B-45BD-9155-F8BED3876B5D}">
      <dgm:prSet/>
      <dgm:spPr/>
      <dgm:t>
        <a:bodyPr/>
        <a:lstStyle/>
        <a:p>
          <a:endParaRPr lang="lv-LV"/>
        </a:p>
      </dgm:t>
    </dgm:pt>
    <dgm:pt modelId="{DCDB9D7D-B1D9-4BF2-9267-4586A0B5ABCA}">
      <dgm:prSet phldrT="[Text]"/>
      <dgm:spPr/>
      <dgm:t>
        <a:bodyPr/>
        <a:lstStyle/>
        <a:p>
          <a:r>
            <a:rPr lang="lv-LV" dirty="0" err="1"/>
            <a:t>Decentralized</a:t>
          </a:r>
          <a:r>
            <a:rPr lang="lv-LV" dirty="0"/>
            <a:t> </a:t>
          </a:r>
          <a:r>
            <a:rPr lang="lv-LV" dirty="0" err="1"/>
            <a:t>law</a:t>
          </a:r>
          <a:endParaRPr lang="lv-LV" dirty="0"/>
        </a:p>
      </dgm:t>
    </dgm:pt>
    <dgm:pt modelId="{80CFD4B8-89DF-4931-9B09-420A27EED818}" type="parTrans" cxnId="{9864DDED-4EDD-4779-ADAF-FEFED8D43A4B}">
      <dgm:prSet/>
      <dgm:spPr/>
      <dgm:t>
        <a:bodyPr/>
        <a:lstStyle/>
        <a:p>
          <a:endParaRPr lang="lv-LV"/>
        </a:p>
      </dgm:t>
    </dgm:pt>
    <dgm:pt modelId="{80A15DE9-5C58-46EA-965A-0732598CCA82}" type="sibTrans" cxnId="{9864DDED-4EDD-4779-ADAF-FEFED8D43A4B}">
      <dgm:prSet/>
      <dgm:spPr/>
      <dgm:t>
        <a:bodyPr/>
        <a:lstStyle/>
        <a:p>
          <a:endParaRPr lang="lv-LV"/>
        </a:p>
      </dgm:t>
    </dgm:pt>
    <dgm:pt modelId="{1F170B8F-E82B-425F-A544-266475CCA2DB}">
      <dgm:prSet phldrT="[Text]"/>
      <dgm:spPr/>
      <dgm:t>
        <a:bodyPr/>
        <a:lstStyle/>
        <a:p>
          <a:r>
            <a:rPr lang="lv-LV" dirty="0" err="1"/>
            <a:t>Decentralized</a:t>
          </a:r>
          <a:r>
            <a:rPr lang="lv-LV" dirty="0"/>
            <a:t> </a:t>
          </a:r>
          <a:r>
            <a:rPr lang="lv-LV" dirty="0" err="1"/>
            <a:t>production</a:t>
          </a:r>
          <a:endParaRPr lang="lv-LV" dirty="0"/>
        </a:p>
      </dgm:t>
    </dgm:pt>
    <dgm:pt modelId="{1549F333-F5BB-47AB-9BE0-F96E1E726BBB}" type="parTrans" cxnId="{D1A93552-2C24-414C-9302-3BA5B3823CBC}">
      <dgm:prSet/>
      <dgm:spPr/>
      <dgm:t>
        <a:bodyPr/>
        <a:lstStyle/>
        <a:p>
          <a:endParaRPr lang="lv-LV"/>
        </a:p>
      </dgm:t>
    </dgm:pt>
    <dgm:pt modelId="{BC3174AE-D522-485D-9623-0AFA2289FB7A}" type="sibTrans" cxnId="{D1A93552-2C24-414C-9302-3BA5B3823CBC}">
      <dgm:prSet/>
      <dgm:spPr/>
      <dgm:t>
        <a:bodyPr/>
        <a:lstStyle/>
        <a:p>
          <a:endParaRPr lang="lv-LV"/>
        </a:p>
      </dgm:t>
    </dgm:pt>
    <dgm:pt modelId="{3EF1DC3F-664C-4A98-B491-875C20C2BD1B}">
      <dgm:prSet phldrT="[Text]"/>
      <dgm:spPr/>
      <dgm:t>
        <a:bodyPr/>
        <a:lstStyle/>
        <a:p>
          <a:r>
            <a:rPr lang="lv-LV" dirty="0" err="1"/>
            <a:t>Decentralized</a:t>
          </a:r>
          <a:r>
            <a:rPr lang="lv-LV" dirty="0"/>
            <a:t> </a:t>
          </a:r>
          <a:r>
            <a:rPr lang="lv-LV" dirty="0" err="1"/>
            <a:t>finance</a:t>
          </a:r>
          <a:endParaRPr lang="lv-LV" dirty="0"/>
        </a:p>
      </dgm:t>
    </dgm:pt>
    <dgm:pt modelId="{51A00A37-87A6-4393-9D04-F4D56FDCA961}" type="parTrans" cxnId="{D9BC0166-49F7-4ADF-8579-D605B4A94D92}">
      <dgm:prSet/>
      <dgm:spPr/>
      <dgm:t>
        <a:bodyPr/>
        <a:lstStyle/>
        <a:p>
          <a:endParaRPr lang="lv-LV"/>
        </a:p>
      </dgm:t>
    </dgm:pt>
    <dgm:pt modelId="{D87A62D7-D3EF-48D1-8C51-FBC121F58421}" type="sibTrans" cxnId="{D9BC0166-49F7-4ADF-8579-D605B4A94D92}">
      <dgm:prSet/>
      <dgm:spPr/>
      <dgm:t>
        <a:bodyPr/>
        <a:lstStyle/>
        <a:p>
          <a:endParaRPr lang="lv-LV"/>
        </a:p>
      </dgm:t>
    </dgm:pt>
    <dgm:pt modelId="{3EC3A019-95DA-4405-B226-E787F92C659D}" type="pres">
      <dgm:prSet presAssocID="{5F60EE7E-D03E-40EE-B76A-BF34669A74C1}" presName="matrix" presStyleCnt="0">
        <dgm:presLayoutVars>
          <dgm:chMax val="1"/>
          <dgm:dir/>
          <dgm:resizeHandles val="exact"/>
        </dgm:presLayoutVars>
      </dgm:prSet>
      <dgm:spPr/>
    </dgm:pt>
    <dgm:pt modelId="{A764BDEA-8EAA-4636-A9AA-8F7FAAC7803A}" type="pres">
      <dgm:prSet presAssocID="{5F60EE7E-D03E-40EE-B76A-BF34669A74C1}" presName="axisShape" presStyleLbl="bgShp" presStyleIdx="0" presStyleCnt="1"/>
      <dgm:spPr/>
    </dgm:pt>
    <dgm:pt modelId="{DD682C6C-6283-4DCE-8BC7-F2499BFC89FF}" type="pres">
      <dgm:prSet presAssocID="{5F60EE7E-D03E-40EE-B76A-BF34669A74C1}" presName="rect1" presStyleLbl="node1" presStyleIdx="0" presStyleCnt="4">
        <dgm:presLayoutVars>
          <dgm:chMax val="0"/>
          <dgm:chPref val="0"/>
          <dgm:bulletEnabled val="1"/>
        </dgm:presLayoutVars>
      </dgm:prSet>
      <dgm:spPr/>
    </dgm:pt>
    <dgm:pt modelId="{577D8659-F129-4FD0-A54B-69EB4C58C9EF}" type="pres">
      <dgm:prSet presAssocID="{5F60EE7E-D03E-40EE-B76A-BF34669A74C1}" presName="rect2" presStyleLbl="node1" presStyleIdx="1" presStyleCnt="4">
        <dgm:presLayoutVars>
          <dgm:chMax val="0"/>
          <dgm:chPref val="0"/>
          <dgm:bulletEnabled val="1"/>
        </dgm:presLayoutVars>
      </dgm:prSet>
      <dgm:spPr/>
    </dgm:pt>
    <dgm:pt modelId="{6E3FC08D-5342-4AF9-A925-6BE58EC4B07A}" type="pres">
      <dgm:prSet presAssocID="{5F60EE7E-D03E-40EE-B76A-BF34669A74C1}" presName="rect3" presStyleLbl="node1" presStyleIdx="2" presStyleCnt="4">
        <dgm:presLayoutVars>
          <dgm:chMax val="0"/>
          <dgm:chPref val="0"/>
          <dgm:bulletEnabled val="1"/>
        </dgm:presLayoutVars>
      </dgm:prSet>
      <dgm:spPr/>
    </dgm:pt>
    <dgm:pt modelId="{8471A4AD-5E3B-4055-B6E0-9FEF0ACC1A9C}" type="pres">
      <dgm:prSet presAssocID="{5F60EE7E-D03E-40EE-B76A-BF34669A74C1}" presName="rect4" presStyleLbl="node1" presStyleIdx="3" presStyleCnt="4">
        <dgm:presLayoutVars>
          <dgm:chMax val="0"/>
          <dgm:chPref val="0"/>
          <dgm:bulletEnabled val="1"/>
        </dgm:presLayoutVars>
      </dgm:prSet>
      <dgm:spPr/>
    </dgm:pt>
  </dgm:ptLst>
  <dgm:cxnLst>
    <dgm:cxn modelId="{632FF209-D623-4B55-97F0-EF796B4C6603}" type="presOf" srcId="{2EA75486-18DA-4528-8DCF-53D279D06D06}" destId="{DD682C6C-6283-4DCE-8BC7-F2499BFC89FF}" srcOrd="0" destOrd="0" presId="urn:microsoft.com/office/officeart/2005/8/layout/matrix2"/>
    <dgm:cxn modelId="{92630066-305C-4627-A5AD-6E1EFF58013D}" type="presOf" srcId="{5F60EE7E-D03E-40EE-B76A-BF34669A74C1}" destId="{3EC3A019-95DA-4405-B226-E787F92C659D}" srcOrd="0" destOrd="0" presId="urn:microsoft.com/office/officeart/2005/8/layout/matrix2"/>
    <dgm:cxn modelId="{D9BC0166-49F7-4ADF-8579-D605B4A94D92}" srcId="{5F60EE7E-D03E-40EE-B76A-BF34669A74C1}" destId="{3EF1DC3F-664C-4A98-B491-875C20C2BD1B}" srcOrd="3" destOrd="0" parTransId="{51A00A37-87A6-4393-9D04-F4D56FDCA961}" sibTransId="{D87A62D7-D3EF-48D1-8C51-FBC121F58421}"/>
    <dgm:cxn modelId="{D1A93552-2C24-414C-9302-3BA5B3823CBC}" srcId="{5F60EE7E-D03E-40EE-B76A-BF34669A74C1}" destId="{1F170B8F-E82B-425F-A544-266475CCA2DB}" srcOrd="2" destOrd="0" parTransId="{1549F333-F5BB-47AB-9BE0-F96E1E726BBB}" sibTransId="{BC3174AE-D522-485D-9623-0AFA2289FB7A}"/>
    <dgm:cxn modelId="{CABCE158-3756-4113-875B-4F9D5254988F}" type="presOf" srcId="{3EF1DC3F-664C-4A98-B491-875C20C2BD1B}" destId="{8471A4AD-5E3B-4055-B6E0-9FEF0ACC1A9C}" srcOrd="0" destOrd="0" presId="urn:microsoft.com/office/officeart/2005/8/layout/matrix2"/>
    <dgm:cxn modelId="{ADDC7B7B-B09B-45BD-9155-F8BED3876B5D}" srcId="{5F60EE7E-D03E-40EE-B76A-BF34669A74C1}" destId="{2EA75486-18DA-4528-8DCF-53D279D06D06}" srcOrd="0" destOrd="0" parTransId="{9631A292-6C31-4309-B668-B3B03766CBB4}" sibTransId="{17280A2A-B3DD-432D-B5DA-D287C55BB80C}"/>
    <dgm:cxn modelId="{8A42F6C6-3CFB-49A0-9443-0B6C35AC512A}" type="presOf" srcId="{1F170B8F-E82B-425F-A544-266475CCA2DB}" destId="{6E3FC08D-5342-4AF9-A925-6BE58EC4B07A}" srcOrd="0" destOrd="0" presId="urn:microsoft.com/office/officeart/2005/8/layout/matrix2"/>
    <dgm:cxn modelId="{307428C9-06A3-474C-BF66-2CAB6E8508E7}" type="presOf" srcId="{DCDB9D7D-B1D9-4BF2-9267-4586A0B5ABCA}" destId="{577D8659-F129-4FD0-A54B-69EB4C58C9EF}" srcOrd="0" destOrd="0" presId="urn:microsoft.com/office/officeart/2005/8/layout/matrix2"/>
    <dgm:cxn modelId="{9864DDED-4EDD-4779-ADAF-FEFED8D43A4B}" srcId="{5F60EE7E-D03E-40EE-B76A-BF34669A74C1}" destId="{DCDB9D7D-B1D9-4BF2-9267-4586A0B5ABCA}" srcOrd="1" destOrd="0" parTransId="{80CFD4B8-89DF-4931-9B09-420A27EED818}" sibTransId="{80A15DE9-5C58-46EA-965A-0732598CCA82}"/>
    <dgm:cxn modelId="{D6891881-91B1-4EF5-87E4-33798FE6234F}" type="presParOf" srcId="{3EC3A019-95DA-4405-B226-E787F92C659D}" destId="{A764BDEA-8EAA-4636-A9AA-8F7FAAC7803A}" srcOrd="0" destOrd="0" presId="urn:microsoft.com/office/officeart/2005/8/layout/matrix2"/>
    <dgm:cxn modelId="{4CEAF6D3-8C6F-48AD-A8F7-850A7BE78845}" type="presParOf" srcId="{3EC3A019-95DA-4405-B226-E787F92C659D}" destId="{DD682C6C-6283-4DCE-8BC7-F2499BFC89FF}" srcOrd="1" destOrd="0" presId="urn:microsoft.com/office/officeart/2005/8/layout/matrix2"/>
    <dgm:cxn modelId="{030917B3-E631-4138-A987-8734D45E90DE}" type="presParOf" srcId="{3EC3A019-95DA-4405-B226-E787F92C659D}" destId="{577D8659-F129-4FD0-A54B-69EB4C58C9EF}" srcOrd="2" destOrd="0" presId="urn:microsoft.com/office/officeart/2005/8/layout/matrix2"/>
    <dgm:cxn modelId="{0DD415D5-810D-412F-9C3A-BEBFB8E5923C}" type="presParOf" srcId="{3EC3A019-95DA-4405-B226-E787F92C659D}" destId="{6E3FC08D-5342-4AF9-A925-6BE58EC4B07A}" srcOrd="3" destOrd="0" presId="urn:microsoft.com/office/officeart/2005/8/layout/matrix2"/>
    <dgm:cxn modelId="{78AFAF88-7A19-404D-8576-415151D055F6}" type="presParOf" srcId="{3EC3A019-95DA-4405-B226-E787F92C659D}" destId="{8471A4AD-5E3B-4055-B6E0-9FEF0ACC1A9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4BDEA-8EAA-4636-A9AA-8F7FAAC7803A}">
      <dsp:nvSpPr>
        <dsp:cNvPr id="0" name=""/>
        <dsp:cNvSpPr/>
      </dsp:nvSpPr>
      <dsp:spPr>
        <a:xfrm>
          <a:off x="1354666"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82C6C-6283-4DCE-8BC7-F2499BFC89FF}">
      <dsp:nvSpPr>
        <dsp:cNvPr id="0" name=""/>
        <dsp:cNvSpPr/>
      </dsp:nvSpPr>
      <dsp:spPr>
        <a:xfrm>
          <a:off x="1706879" y="352213"/>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lv-LV" sz="1900" kern="1200" dirty="0" err="1"/>
            <a:t>Decentralized</a:t>
          </a:r>
          <a:r>
            <a:rPr lang="lv-LV" sz="1900" kern="1200" dirty="0"/>
            <a:t>  </a:t>
          </a:r>
          <a:r>
            <a:rPr lang="lv-LV" sz="1900" kern="1200" dirty="0" err="1"/>
            <a:t>communications</a:t>
          </a:r>
          <a:endParaRPr lang="lv-LV" sz="1900" kern="1200" dirty="0"/>
        </a:p>
      </dsp:txBody>
      <dsp:txXfrm>
        <a:off x="1812686" y="458020"/>
        <a:ext cx="1955852" cy="1955852"/>
      </dsp:txXfrm>
    </dsp:sp>
    <dsp:sp modelId="{577D8659-F129-4FD0-A54B-69EB4C58C9EF}">
      <dsp:nvSpPr>
        <dsp:cNvPr id="0" name=""/>
        <dsp:cNvSpPr/>
      </dsp:nvSpPr>
      <dsp:spPr>
        <a:xfrm>
          <a:off x="4253653" y="352213"/>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lv-LV" sz="1900" kern="1200" dirty="0" err="1"/>
            <a:t>Decentralized</a:t>
          </a:r>
          <a:r>
            <a:rPr lang="lv-LV" sz="1900" kern="1200" dirty="0"/>
            <a:t> </a:t>
          </a:r>
          <a:r>
            <a:rPr lang="lv-LV" sz="1900" kern="1200" dirty="0" err="1"/>
            <a:t>law</a:t>
          </a:r>
          <a:endParaRPr lang="lv-LV" sz="1900" kern="1200" dirty="0"/>
        </a:p>
      </dsp:txBody>
      <dsp:txXfrm>
        <a:off x="4359460" y="458020"/>
        <a:ext cx="1955852" cy="1955852"/>
      </dsp:txXfrm>
    </dsp:sp>
    <dsp:sp modelId="{6E3FC08D-5342-4AF9-A925-6BE58EC4B07A}">
      <dsp:nvSpPr>
        <dsp:cNvPr id="0" name=""/>
        <dsp:cNvSpPr/>
      </dsp:nvSpPr>
      <dsp:spPr>
        <a:xfrm>
          <a:off x="1706879" y="2898986"/>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lv-LV" sz="1900" kern="1200" dirty="0" err="1"/>
            <a:t>Decentralized</a:t>
          </a:r>
          <a:r>
            <a:rPr lang="lv-LV" sz="1900" kern="1200" dirty="0"/>
            <a:t> </a:t>
          </a:r>
          <a:r>
            <a:rPr lang="lv-LV" sz="1900" kern="1200" dirty="0" err="1"/>
            <a:t>production</a:t>
          </a:r>
          <a:endParaRPr lang="lv-LV" sz="1900" kern="1200" dirty="0"/>
        </a:p>
      </dsp:txBody>
      <dsp:txXfrm>
        <a:off x="1812686" y="3004793"/>
        <a:ext cx="1955852" cy="1955852"/>
      </dsp:txXfrm>
    </dsp:sp>
    <dsp:sp modelId="{8471A4AD-5E3B-4055-B6E0-9FEF0ACC1A9C}">
      <dsp:nvSpPr>
        <dsp:cNvPr id="0" name=""/>
        <dsp:cNvSpPr/>
      </dsp:nvSpPr>
      <dsp:spPr>
        <a:xfrm>
          <a:off x="4253653" y="2898986"/>
          <a:ext cx="2167466"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lv-LV" sz="1900" kern="1200" dirty="0" err="1"/>
            <a:t>Decentralized</a:t>
          </a:r>
          <a:r>
            <a:rPr lang="lv-LV" sz="1900" kern="1200" dirty="0"/>
            <a:t> </a:t>
          </a:r>
          <a:r>
            <a:rPr lang="lv-LV" sz="1900" kern="1200" dirty="0" err="1"/>
            <a:t>finance</a:t>
          </a:r>
          <a:endParaRPr lang="lv-LV" sz="1900" kern="1200" dirty="0"/>
        </a:p>
      </dsp:txBody>
      <dsp:txXfrm>
        <a:off x="4359460" y="3004793"/>
        <a:ext cx="1955852"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0FD32-311A-4462-9569-FC6EC8AF197C}" type="datetimeFigureOut">
              <a:rPr lang="lv-LV" smtClean="0"/>
              <a:t>15.06.2021</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8A98-8692-43FC-9495-FDC415CABE55}" type="slidenum">
              <a:rPr lang="lv-LV" smtClean="0"/>
              <a:t>‹#›</a:t>
            </a:fld>
            <a:endParaRPr lang="lv-LV"/>
          </a:p>
        </p:txBody>
      </p:sp>
    </p:spTree>
    <p:extLst>
      <p:ext uri="{BB962C8B-B14F-4D97-AF65-F5344CB8AC3E}">
        <p14:creationId xmlns:p14="http://schemas.microsoft.com/office/powerpoint/2010/main" val="28514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crypt.co/resources/merkle-trees-guide-explainer-blockcha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ctivism.net/cypherpunk/manifesto.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ckchain.org.l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the-mission/a-simple-explanation-on-how-blockchain-works-e52f75da6e9a%3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ernardmarr.com/default.asp?contentID=1353%3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src.nist.gov/publications/fips/fips46-3/fips46-3.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ee.stanford.edu/~hellman/publications/24.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haum.com/publications/Security_Wthout_Identificatio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1min</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err="1"/>
              <a:t>Introduce</a:t>
            </a:r>
            <a:r>
              <a:rPr lang="lv-LV" dirty="0"/>
              <a:t> students </a:t>
            </a:r>
            <a:r>
              <a:rPr lang="lv-LV" dirty="0" err="1"/>
              <a:t>with</a:t>
            </a:r>
            <a:r>
              <a:rPr lang="lv-LV" dirty="0"/>
              <a:t> </a:t>
            </a:r>
            <a:r>
              <a:rPr lang="lv-LV" dirty="0" err="1"/>
              <a:t>main</a:t>
            </a:r>
            <a:r>
              <a:rPr lang="lv-LV" dirty="0"/>
              <a:t> </a:t>
            </a:r>
            <a:r>
              <a:rPr lang="lv-LV" dirty="0" err="1"/>
              <a:t>goals</a:t>
            </a:r>
            <a:r>
              <a:rPr lang="lv-LV" dirty="0"/>
              <a:t> </a:t>
            </a:r>
            <a:r>
              <a:rPr lang="lv-LV" dirty="0" err="1"/>
              <a:t>of</a:t>
            </a:r>
            <a:r>
              <a:rPr lang="lv-LV" dirty="0"/>
              <a:t> </a:t>
            </a:r>
            <a:r>
              <a:rPr lang="lv-LV" dirty="0" err="1"/>
              <a:t>chapter</a:t>
            </a:r>
            <a:endParaRPr lang="lv-LV" dirty="0"/>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3</a:t>
            </a:fld>
            <a:endParaRPr lang="lv-LV"/>
          </a:p>
        </p:txBody>
      </p:sp>
    </p:spTree>
    <p:extLst>
      <p:ext uri="{BB962C8B-B14F-4D97-AF65-F5344CB8AC3E}">
        <p14:creationId xmlns:p14="http://schemas.microsoft.com/office/powerpoint/2010/main" val="4283138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Neuromancer is a 1984 novel by William Gibson, notable for being the most famous early cyberpunk novel and winner of the science-fiction "triple crown"—the Nebula Award, the Philip K. Dick Award, and the Hugo Award. It was Gibson's first novel and the beginning of the Sprawl trilogy. The novel tells the story of a washed-up computer hacker hired by a mysterious employer to work on the ultimate hack.</a:t>
            </a:r>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12</a:t>
            </a:fld>
            <a:endParaRPr lang="lv-LV"/>
          </a:p>
        </p:txBody>
      </p:sp>
    </p:spTree>
    <p:extLst>
      <p:ext uri="{BB962C8B-B14F-4D97-AF65-F5344CB8AC3E}">
        <p14:creationId xmlns:p14="http://schemas.microsoft.com/office/powerpoint/2010/main" val="2706532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b="0" i="0" dirty="0">
                <a:solidFill>
                  <a:srgbClr val="333333"/>
                </a:solidFill>
                <a:effectLst/>
                <a:latin typeface="Georgia" panose="02040502050405020303" pitchFamily="18" charset="0"/>
              </a:rPr>
              <a:t>The idea behind blockchain technology was described as early as 1991 when research scientists Stuart Haber and W. Scott </a:t>
            </a:r>
            <a:r>
              <a:rPr lang="en-US" b="0" i="0" dirty="0" err="1">
                <a:solidFill>
                  <a:srgbClr val="333333"/>
                </a:solidFill>
                <a:effectLst/>
                <a:latin typeface="Georgia" panose="02040502050405020303" pitchFamily="18" charset="0"/>
              </a:rPr>
              <a:t>Stornetta</a:t>
            </a:r>
            <a:r>
              <a:rPr lang="en-US" b="0" i="0" dirty="0">
                <a:solidFill>
                  <a:srgbClr val="333333"/>
                </a:solidFill>
                <a:effectLst/>
                <a:latin typeface="Georgia" panose="02040502050405020303" pitchFamily="18" charset="0"/>
              </a:rPr>
              <a:t> introduced a computationally practical solution for time-stamping digital documents so that they could not be backdated or tampered with.</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13</a:t>
            </a:fld>
            <a:endParaRPr lang="lv-LV"/>
          </a:p>
        </p:txBody>
      </p:sp>
    </p:spTree>
    <p:extLst>
      <p:ext uri="{BB962C8B-B14F-4D97-AF65-F5344CB8AC3E}">
        <p14:creationId xmlns:p14="http://schemas.microsoft.com/office/powerpoint/2010/main" val="890455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b="0" i="0" dirty="0">
                <a:solidFill>
                  <a:srgbClr val="333333"/>
                </a:solidFill>
                <a:effectLst/>
                <a:latin typeface="Georgia" panose="02040502050405020303" pitchFamily="18" charset="0"/>
              </a:rPr>
              <a:t>The system used a cryptographically secured chain of blocks to store the time-stamped documents and in </a:t>
            </a:r>
            <a:r>
              <a:rPr lang="en-US" sz="1200" b="0" i="0" kern="1200" dirty="0">
                <a:solidFill>
                  <a:srgbClr val="333333"/>
                </a:solidFill>
                <a:effectLst/>
                <a:latin typeface="Georgia" panose="02040502050405020303" pitchFamily="18" charset="0"/>
                <a:ea typeface="+mn-ea"/>
                <a:cs typeface="+mn-cs"/>
              </a:rPr>
              <a:t>1992 </a:t>
            </a:r>
            <a:r>
              <a:rPr lang="en-US" sz="1200" b="0" i="0" u="none" kern="1200" dirty="0">
                <a:solidFill>
                  <a:srgbClr val="333333"/>
                </a:solidFill>
                <a:effectLst/>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Merkle trees </a:t>
            </a:r>
            <a:r>
              <a:rPr lang="en-US" b="0" i="0" dirty="0">
                <a:solidFill>
                  <a:srgbClr val="333333"/>
                </a:solidFill>
                <a:effectLst/>
                <a:latin typeface="Georgia" panose="02040502050405020303" pitchFamily="18" charset="0"/>
              </a:rPr>
              <a:t>were incorporated to the design, making it more efficient by allowing several documents to be collected into one block.</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14</a:t>
            </a:fld>
            <a:endParaRPr lang="lv-LV"/>
          </a:p>
        </p:txBody>
      </p:sp>
    </p:spTree>
    <p:extLst>
      <p:ext uri="{BB962C8B-B14F-4D97-AF65-F5344CB8AC3E}">
        <p14:creationId xmlns:p14="http://schemas.microsoft.com/office/powerpoint/2010/main" val="77210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en-US" b="0" i="0" dirty="0">
                <a:solidFill>
                  <a:srgbClr val="333333"/>
                </a:solidFill>
                <a:effectLst/>
                <a:latin typeface="Georgia" panose="02040502050405020303" pitchFamily="18" charset="0"/>
              </a:rPr>
              <a:t>In late 1992, Eric Hughes, Timothy C May, and John Gilmore founded a small group that met monthly at Gilmore’s company Cygnus Solutions in the San Francisco Bay Area. The group was humorously termed “</a:t>
            </a:r>
            <a:r>
              <a:rPr lang="en-US" b="0" i="0" dirty="0" err="1">
                <a:solidFill>
                  <a:srgbClr val="333333"/>
                </a:solidFill>
                <a:effectLst/>
                <a:latin typeface="Georgia" panose="02040502050405020303" pitchFamily="18" charset="0"/>
              </a:rPr>
              <a:t>cypherpunks</a:t>
            </a:r>
            <a:r>
              <a:rPr lang="en-US" b="0" i="0" dirty="0">
                <a:solidFill>
                  <a:srgbClr val="333333"/>
                </a:solidFill>
                <a:effectLst/>
                <a:latin typeface="Georgia" panose="02040502050405020303" pitchFamily="18" charset="0"/>
              </a:rPr>
              <a:t>” as a derivation of “cipher” and “cyberpunk.”</a:t>
            </a:r>
          </a:p>
          <a:p>
            <a:pPr algn="l"/>
            <a:r>
              <a:rPr lang="en-US" b="0" i="0" dirty="0">
                <a:solidFill>
                  <a:srgbClr val="333333"/>
                </a:solidFill>
                <a:effectLst/>
                <a:latin typeface="Georgia" panose="02040502050405020303" pitchFamily="18" charset="0"/>
              </a:rPr>
              <a:t>The </a:t>
            </a:r>
            <a:r>
              <a:rPr lang="en-US" b="0" i="0" dirty="0" err="1">
                <a:solidFill>
                  <a:srgbClr val="333333"/>
                </a:solidFill>
                <a:effectLst/>
                <a:latin typeface="Georgia" panose="02040502050405020303" pitchFamily="18" charset="0"/>
              </a:rPr>
              <a:t>Cypherpunks</a:t>
            </a:r>
            <a:r>
              <a:rPr lang="en-US" b="0" i="0" dirty="0">
                <a:solidFill>
                  <a:srgbClr val="333333"/>
                </a:solidFill>
                <a:effectLst/>
                <a:latin typeface="Georgia" panose="02040502050405020303" pitchFamily="18" charset="0"/>
              </a:rPr>
              <a:t> mailing list was formed at about the same time, and just a few months later, Eric Hughes </a:t>
            </a:r>
            <a:r>
              <a:rPr lang="en-US" sz="1200" b="0" i="0" kern="1200" dirty="0">
                <a:solidFill>
                  <a:srgbClr val="333333"/>
                </a:solidFill>
                <a:effectLst/>
                <a:latin typeface="Georgia" panose="02040502050405020303" pitchFamily="18" charset="0"/>
                <a:ea typeface="+mn-ea"/>
                <a:cs typeface="+mn-cs"/>
              </a:rPr>
              <a:t>published “</a:t>
            </a:r>
            <a:r>
              <a:rPr lang="en-US" sz="1200" b="0" i="0" kern="1200" dirty="0">
                <a:solidFill>
                  <a:srgbClr val="333333"/>
                </a:solidFill>
                <a:effectLst/>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A </a:t>
            </a:r>
            <a:r>
              <a:rPr lang="en-US" sz="1200" b="0" i="0" kern="1200" dirty="0" err="1">
                <a:solidFill>
                  <a:srgbClr val="333333"/>
                </a:solidFill>
                <a:effectLst/>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Cypherpunk’s</a:t>
            </a:r>
            <a:r>
              <a:rPr lang="en-US" sz="1200" b="0" i="0" kern="1200" dirty="0">
                <a:solidFill>
                  <a:srgbClr val="333333"/>
                </a:solidFill>
                <a:effectLst/>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 Manifesto</a:t>
            </a:r>
            <a:r>
              <a:rPr lang="en-US" sz="1200" b="0" i="0" kern="1200" dirty="0">
                <a:solidFill>
                  <a:srgbClr val="333333"/>
                </a:solidFill>
                <a:effectLst/>
                <a:latin typeface="Georgia" panose="02040502050405020303" pitchFamily="18" charset="0"/>
                <a:ea typeface="+mn-ea"/>
                <a:cs typeface="+mn-cs"/>
              </a:rPr>
              <a:t>“.</a:t>
            </a:r>
          </a:p>
          <a:p>
            <a:pPr algn="l"/>
            <a:r>
              <a:rPr lang="en-US" b="0" i="0" dirty="0">
                <a:solidFill>
                  <a:srgbClr val="333333"/>
                </a:solidFill>
                <a:effectLst/>
                <a:latin typeface="Georgia" panose="02040502050405020303" pitchFamily="18" charset="0"/>
              </a:rPr>
              <a:t>Regarding privacy, the </a:t>
            </a:r>
            <a:r>
              <a:rPr lang="en-US" b="0" i="0" dirty="0" err="1">
                <a:solidFill>
                  <a:srgbClr val="333333"/>
                </a:solidFill>
                <a:effectLst/>
                <a:latin typeface="Georgia" panose="02040502050405020303" pitchFamily="18" charset="0"/>
              </a:rPr>
              <a:t>Cypherpunk</a:t>
            </a:r>
            <a:r>
              <a:rPr lang="en-US" b="0" i="0" dirty="0">
                <a:solidFill>
                  <a:srgbClr val="333333"/>
                </a:solidFill>
                <a:effectLst/>
                <a:latin typeface="Georgia" panose="02040502050405020303" pitchFamily="18" charset="0"/>
              </a:rPr>
              <a:t> manifesto says the following:</a:t>
            </a:r>
          </a:p>
          <a:p>
            <a:pPr algn="l"/>
            <a:r>
              <a:rPr lang="en-US" b="0" i="1" dirty="0">
                <a:solidFill>
                  <a:srgbClr val="333333"/>
                </a:solidFill>
                <a:effectLst/>
                <a:latin typeface="inherit"/>
              </a:rPr>
              <a:t>“Privacy is necessary for an open society in the electronic age. Privacy is not secrecy. A private matter is something one doesn’t want the whole world to know, but a secret matter is something one doesn’t want anybody to know. Privacy is the power to selectively reveal oneself to the world.”</a:t>
            </a:r>
            <a:endParaRPr lang="en-US" b="0" i="0" dirty="0">
              <a:solidFill>
                <a:srgbClr val="333333"/>
              </a:solidFill>
              <a:effectLst/>
              <a:latin typeface="Georgia" panose="02040502050405020303" pitchFamily="18" charset="0"/>
            </a:endParaRP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15</a:t>
            </a:fld>
            <a:endParaRPr lang="lv-LV"/>
          </a:p>
        </p:txBody>
      </p:sp>
    </p:spTree>
    <p:extLst>
      <p:ext uri="{BB962C8B-B14F-4D97-AF65-F5344CB8AC3E}">
        <p14:creationId xmlns:p14="http://schemas.microsoft.com/office/powerpoint/2010/main" val="372654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On the 3rd of January 2009, Bitcoin came to existence when the first bitcoin block was mined by Satoshi Nakamoto, which had a reward of 50 bitcoins. The first recipient of Bitcoin was Hal Finney, he received 10 bitcoins from Satoshi Nakamoto in the world's first bitcoin transaction on 12 January 2009.</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17</a:t>
            </a:fld>
            <a:endParaRPr lang="lv-LV"/>
          </a:p>
        </p:txBody>
      </p:sp>
    </p:spTree>
    <p:extLst>
      <p:ext uri="{BB962C8B-B14F-4D97-AF65-F5344CB8AC3E}">
        <p14:creationId xmlns:p14="http://schemas.microsoft.com/office/powerpoint/2010/main" val="3244220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The cryptocurrency of Ethereum is called Ether, it can be transferred between accounts and is used to pay the fees for the computational power used when executing smart contracts.</a:t>
            </a:r>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18</a:t>
            </a:fld>
            <a:endParaRPr lang="lv-LV"/>
          </a:p>
        </p:txBody>
      </p:sp>
    </p:spTree>
    <p:extLst>
      <p:ext uri="{BB962C8B-B14F-4D97-AF65-F5344CB8AC3E}">
        <p14:creationId xmlns:p14="http://schemas.microsoft.com/office/powerpoint/2010/main" val="246859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19</a:t>
            </a:fld>
            <a:endParaRPr lang="lv-LV"/>
          </a:p>
        </p:txBody>
      </p:sp>
    </p:spTree>
    <p:extLst>
      <p:ext uri="{BB962C8B-B14F-4D97-AF65-F5344CB8AC3E}">
        <p14:creationId xmlns:p14="http://schemas.microsoft.com/office/powerpoint/2010/main" val="2471623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5 min</a:t>
            </a:r>
          </a:p>
          <a:p>
            <a:r>
              <a:rPr lang="lv-LV" dirty="0" err="1"/>
              <a:t>Ask</a:t>
            </a:r>
            <a:r>
              <a:rPr lang="lv-LV" dirty="0"/>
              <a:t> students to </a:t>
            </a:r>
            <a:r>
              <a:rPr lang="lv-LV" dirty="0" err="1"/>
              <a:t>tell</a:t>
            </a:r>
            <a:r>
              <a:rPr lang="lv-LV" dirty="0"/>
              <a:t> </a:t>
            </a:r>
            <a:r>
              <a:rPr lang="lv-LV" dirty="0" err="1"/>
              <a:t>their</a:t>
            </a:r>
            <a:r>
              <a:rPr lang="lv-LV" dirty="0"/>
              <a:t> </a:t>
            </a:r>
            <a:r>
              <a:rPr lang="lv-LV" dirty="0" err="1"/>
              <a:t>main</a:t>
            </a:r>
            <a:r>
              <a:rPr lang="lv-LV" dirty="0"/>
              <a:t> </a:t>
            </a:r>
            <a:r>
              <a:rPr lang="lv-LV" dirty="0" err="1"/>
              <a:t>findings</a:t>
            </a:r>
            <a:r>
              <a:rPr lang="lv-LV" dirty="0"/>
              <a:t>.</a:t>
            </a:r>
          </a:p>
          <a:p>
            <a:r>
              <a:rPr lang="lv-LV" dirty="0"/>
              <a:t>Padlet.com </a:t>
            </a:r>
            <a:r>
              <a:rPr lang="lv-LV" dirty="0" err="1"/>
              <a:t>could</a:t>
            </a:r>
            <a:r>
              <a:rPr lang="lv-LV" dirty="0"/>
              <a:t> </a:t>
            </a:r>
            <a:r>
              <a:rPr lang="lv-LV" dirty="0" err="1"/>
              <a:t>be</a:t>
            </a:r>
            <a:r>
              <a:rPr lang="lv-LV" dirty="0"/>
              <a:t> </a:t>
            </a:r>
            <a:r>
              <a:rPr lang="lv-LV" dirty="0" err="1"/>
              <a:t>useful</a:t>
            </a:r>
            <a:r>
              <a:rPr lang="lv-LV" dirty="0"/>
              <a:t> </a:t>
            </a:r>
            <a:r>
              <a:rPr lang="lv-LV" dirty="0" err="1"/>
              <a:t>tool</a:t>
            </a:r>
            <a:r>
              <a:rPr lang="lv-LV" dirty="0"/>
              <a:t> to </a:t>
            </a:r>
            <a:r>
              <a:rPr lang="lv-LV" dirty="0" err="1"/>
              <a:t>gether</a:t>
            </a:r>
            <a:r>
              <a:rPr lang="lv-LV" dirty="0"/>
              <a:t> student </a:t>
            </a:r>
            <a:r>
              <a:rPr lang="lv-LV" dirty="0" err="1"/>
              <a:t>opinions</a:t>
            </a:r>
            <a:r>
              <a:rPr lang="lv-LV" dirty="0"/>
              <a:t>. </a:t>
            </a:r>
          </a:p>
          <a:p>
            <a:r>
              <a:rPr lang="lv-LV" dirty="0"/>
              <a:t>Mark </a:t>
            </a:r>
            <a:r>
              <a:rPr lang="lv-LV" dirty="0" err="1"/>
              <a:t>that</a:t>
            </a:r>
            <a:r>
              <a:rPr lang="lv-LV" dirty="0"/>
              <a:t> </a:t>
            </a:r>
            <a:r>
              <a:rPr lang="lv-LV" dirty="0" err="1"/>
              <a:t>development</a:t>
            </a:r>
            <a:r>
              <a:rPr lang="lv-LV" dirty="0"/>
              <a:t> </a:t>
            </a:r>
            <a:r>
              <a:rPr lang="lv-LV" dirty="0" err="1"/>
              <a:t>of</a:t>
            </a:r>
            <a:r>
              <a:rPr lang="lv-LV" dirty="0"/>
              <a:t> </a:t>
            </a:r>
            <a:r>
              <a:rPr lang="lv-LV" dirty="0" err="1"/>
              <a:t>blockchain</a:t>
            </a:r>
            <a:r>
              <a:rPr lang="lv-LV" dirty="0"/>
              <a:t> </a:t>
            </a:r>
            <a:r>
              <a:rPr lang="lv-LV" dirty="0" err="1"/>
              <a:t>technology</a:t>
            </a:r>
            <a:r>
              <a:rPr lang="lv-LV" dirty="0"/>
              <a:t> </a:t>
            </a:r>
            <a:r>
              <a:rPr lang="lv-LV" dirty="0" err="1"/>
              <a:t>has</a:t>
            </a:r>
            <a:r>
              <a:rPr lang="lv-LV" dirty="0"/>
              <a:t> </a:t>
            </a:r>
            <a:r>
              <a:rPr lang="lv-LV" dirty="0" err="1"/>
              <a:t>been</a:t>
            </a:r>
            <a:r>
              <a:rPr lang="lv-LV" dirty="0"/>
              <a:t> </a:t>
            </a:r>
            <a:r>
              <a:rPr lang="lv-LV" dirty="0" err="1"/>
              <a:t>fast</a:t>
            </a:r>
            <a:r>
              <a:rPr lang="lv-LV" dirty="0"/>
              <a:t>. </a:t>
            </a:r>
            <a:r>
              <a:rPr lang="lv-LV" dirty="0" err="1"/>
              <a:t>The</a:t>
            </a:r>
            <a:r>
              <a:rPr lang="lv-LV" dirty="0"/>
              <a:t> </a:t>
            </a:r>
            <a:r>
              <a:rPr lang="lv-LV" dirty="0" err="1"/>
              <a:t>main</a:t>
            </a:r>
            <a:r>
              <a:rPr lang="lv-LV" dirty="0"/>
              <a:t> </a:t>
            </a:r>
            <a:r>
              <a:rPr lang="lv-LV" dirty="0" err="1"/>
              <a:t>principles</a:t>
            </a:r>
            <a:r>
              <a:rPr lang="lv-LV" dirty="0"/>
              <a:t> </a:t>
            </a:r>
            <a:r>
              <a:rPr lang="lv-LV" dirty="0" err="1"/>
              <a:t>of</a:t>
            </a:r>
            <a:r>
              <a:rPr lang="lv-LV" dirty="0"/>
              <a:t> </a:t>
            </a:r>
            <a:r>
              <a:rPr lang="lv-LV" dirty="0" err="1"/>
              <a:t>blockchain</a:t>
            </a:r>
            <a:r>
              <a:rPr lang="lv-LV" dirty="0"/>
              <a:t> </a:t>
            </a:r>
            <a:r>
              <a:rPr lang="lv-LV" dirty="0" err="1"/>
              <a:t>technology</a:t>
            </a:r>
            <a:r>
              <a:rPr lang="lv-LV" dirty="0"/>
              <a:t> </a:t>
            </a:r>
            <a:r>
              <a:rPr lang="lv-LV" dirty="0" err="1"/>
              <a:t>has</a:t>
            </a:r>
            <a:r>
              <a:rPr lang="lv-LV" dirty="0"/>
              <a:t> </a:t>
            </a:r>
            <a:r>
              <a:rPr lang="lv-LV" dirty="0" err="1"/>
              <a:t>not</a:t>
            </a:r>
            <a:r>
              <a:rPr lang="lv-LV" dirty="0"/>
              <a:t> </a:t>
            </a:r>
            <a:r>
              <a:rPr lang="lv-LV" dirty="0" err="1"/>
              <a:t>changed</a:t>
            </a:r>
            <a:r>
              <a:rPr lang="lv-LV" dirty="0"/>
              <a:t> </a:t>
            </a:r>
            <a:r>
              <a:rPr lang="lv-LV" dirty="0" err="1"/>
              <a:t>over</a:t>
            </a:r>
            <a:r>
              <a:rPr lang="lv-LV" dirty="0"/>
              <a:t> </a:t>
            </a:r>
            <a:r>
              <a:rPr lang="lv-LV" dirty="0" err="1"/>
              <a:t>the</a:t>
            </a:r>
            <a:r>
              <a:rPr lang="lv-LV" dirty="0"/>
              <a:t> </a:t>
            </a:r>
            <a:r>
              <a:rPr lang="lv-LV" dirty="0" err="1"/>
              <a:t>years</a:t>
            </a:r>
            <a:r>
              <a:rPr lang="lv-LV" dirty="0"/>
              <a:t> </a:t>
            </a:r>
            <a:r>
              <a:rPr lang="lv-LV" dirty="0" err="1"/>
              <a:t>but</a:t>
            </a:r>
            <a:r>
              <a:rPr lang="lv-LV" dirty="0"/>
              <a:t> </a:t>
            </a:r>
            <a:r>
              <a:rPr lang="lv-LV" dirty="0" err="1"/>
              <a:t>opportunities</a:t>
            </a:r>
            <a:r>
              <a:rPr lang="lv-LV" dirty="0"/>
              <a:t> </a:t>
            </a:r>
            <a:r>
              <a:rPr lang="lv-LV" dirty="0" err="1"/>
              <a:t>of</a:t>
            </a:r>
            <a:r>
              <a:rPr lang="lv-LV" dirty="0"/>
              <a:t> </a:t>
            </a:r>
            <a:r>
              <a:rPr lang="lv-LV" dirty="0" err="1"/>
              <a:t>application</a:t>
            </a:r>
            <a:r>
              <a:rPr lang="lv-LV" dirty="0"/>
              <a:t> </a:t>
            </a:r>
            <a:r>
              <a:rPr lang="lv-LV" dirty="0" err="1"/>
              <a:t>this</a:t>
            </a:r>
            <a:r>
              <a:rPr lang="lv-LV" dirty="0"/>
              <a:t> </a:t>
            </a:r>
            <a:r>
              <a:rPr lang="lv-LV" dirty="0" err="1"/>
              <a:t>technology</a:t>
            </a:r>
            <a:r>
              <a:rPr lang="lv-LV" dirty="0"/>
              <a:t> </a:t>
            </a:r>
            <a:r>
              <a:rPr lang="lv-LV" dirty="0" err="1"/>
              <a:t>has</a:t>
            </a:r>
            <a:r>
              <a:rPr lang="lv-LV" dirty="0"/>
              <a:t> </a:t>
            </a:r>
            <a:r>
              <a:rPr lang="lv-LV" dirty="0" err="1"/>
              <a:t>increased</a:t>
            </a:r>
            <a:r>
              <a:rPr lang="lv-LV" dirty="0"/>
              <a:t> </a:t>
            </a:r>
            <a:r>
              <a:rPr lang="lv-LV" dirty="0" err="1"/>
              <a:t>tremendously</a:t>
            </a:r>
            <a:r>
              <a:rPr lang="lv-LV" dirty="0"/>
              <a:t>. </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20</a:t>
            </a:fld>
            <a:endParaRPr lang="lv-LV"/>
          </a:p>
        </p:txBody>
      </p:sp>
    </p:spTree>
    <p:extLst>
      <p:ext uri="{BB962C8B-B14F-4D97-AF65-F5344CB8AC3E}">
        <p14:creationId xmlns:p14="http://schemas.microsoft.com/office/powerpoint/2010/main" val="1298757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Font typeface="Arial" panose="020B0604020202020204" pitchFamily="34" charset="0"/>
              <a:buNone/>
            </a:pPr>
            <a:r>
              <a:rPr lang="lv-LV" sz="1200" dirty="0"/>
              <a:t>5 min</a:t>
            </a:r>
          </a:p>
          <a:p>
            <a:pPr marL="0" indent="0">
              <a:buFont typeface="Arial" panose="020B0604020202020204" pitchFamily="34" charset="0"/>
              <a:buNone/>
            </a:pPr>
            <a:r>
              <a:rPr lang="lv-LV" sz="1200" dirty="0" err="1"/>
              <a:t>Explain</a:t>
            </a:r>
            <a:r>
              <a:rPr lang="lv-LV" sz="1200" dirty="0"/>
              <a:t> </a:t>
            </a:r>
            <a:r>
              <a:rPr lang="lv-LV" sz="1200" dirty="0" err="1"/>
              <a:t>the</a:t>
            </a:r>
            <a:r>
              <a:rPr lang="lv-LV" sz="1200" dirty="0"/>
              <a:t> </a:t>
            </a:r>
            <a:r>
              <a:rPr lang="lv-LV" sz="1200" dirty="0" err="1"/>
              <a:t>main</a:t>
            </a:r>
            <a:r>
              <a:rPr lang="lv-LV" sz="1200" dirty="0"/>
              <a:t> </a:t>
            </a:r>
            <a:r>
              <a:rPr lang="lv-LV" sz="1200" dirty="0" err="1"/>
              <a:t>blockchain</a:t>
            </a:r>
            <a:r>
              <a:rPr lang="lv-LV" sz="1200" dirty="0"/>
              <a:t> </a:t>
            </a:r>
            <a:r>
              <a:rPr lang="lv-LV" sz="1200" dirty="0" err="1"/>
              <a:t>benefits</a:t>
            </a:r>
            <a:r>
              <a:rPr lang="lv-LV" sz="1200" dirty="0"/>
              <a:t>. More </a:t>
            </a:r>
            <a:r>
              <a:rPr lang="lv-LV" sz="1200" dirty="0" err="1"/>
              <a:t>information</a:t>
            </a:r>
            <a:r>
              <a:rPr lang="lv-LV" sz="1200" dirty="0"/>
              <a:t> </a:t>
            </a:r>
            <a:r>
              <a:rPr lang="lv-LV" sz="1200" dirty="0" err="1"/>
              <a:t>about</a:t>
            </a:r>
            <a:r>
              <a:rPr lang="lv-LV" sz="1200" dirty="0"/>
              <a:t> </a:t>
            </a:r>
            <a:r>
              <a:rPr lang="lv-LV" sz="1200" dirty="0" err="1"/>
              <a:t>benefits</a:t>
            </a:r>
            <a:r>
              <a:rPr lang="lv-LV" sz="1200" dirty="0"/>
              <a:t>: </a:t>
            </a:r>
            <a:r>
              <a:rPr lang="lv-LV" b="0" i="0" dirty="0" err="1">
                <a:solidFill>
                  <a:srgbClr val="373A3C"/>
                </a:solidFill>
                <a:effectLst/>
                <a:latin typeface="Helvetica" panose="020B0604020202020204" pitchFamily="34" charset="0"/>
              </a:rPr>
              <a:t>course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Introduction</a:t>
            </a:r>
            <a:r>
              <a:rPr lang="lv-LV" b="0" i="0" dirty="0">
                <a:solidFill>
                  <a:srgbClr val="373A3C"/>
                </a:solidFill>
                <a:effectLst/>
                <a:latin typeface="Helvetica" panose="020B0604020202020204" pitchFamily="34" charset="0"/>
              </a:rPr>
              <a:t> to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on</a:t>
            </a:r>
            <a:r>
              <a:rPr lang="lv-LV" b="0" i="0" dirty="0">
                <a:solidFill>
                  <a:srgbClr val="373A3C"/>
                </a:solidFill>
                <a:effectLst/>
                <a:latin typeface="Helvetica" panose="020B0604020202020204" pitchFamily="34" charset="0"/>
              </a:rPr>
              <a:t> platform.blocks.ase.ro (</a:t>
            </a:r>
            <a:r>
              <a:rPr lang="lv-LV" b="0" i="0" dirty="0" err="1">
                <a:solidFill>
                  <a:srgbClr val="373A3C"/>
                </a:solidFill>
                <a:effectLst/>
                <a:latin typeface="Helvetica" panose="020B0604020202020204" pitchFamily="34" charset="0"/>
              </a:rPr>
              <a:t>link</a:t>
            </a:r>
            <a:r>
              <a:rPr lang="lv-LV" b="0" i="0" dirty="0">
                <a:solidFill>
                  <a:srgbClr val="373A3C"/>
                </a:solidFill>
                <a:effectLst/>
                <a:latin typeface="Helvetica" panose="020B0604020202020204" pitchFamily="34" charset="0"/>
              </a:rPr>
              <a:t>: https://platform.blocks.ase.ro/course/view.php?id=17)</a:t>
            </a:r>
          </a:p>
          <a:p>
            <a:pPr marL="0" indent="0">
              <a:buFont typeface="Arial" panose="020B0604020202020204" pitchFamily="34" charset="0"/>
              <a:buNone/>
            </a:pPr>
            <a:endParaRPr lang="lv-LV" sz="1200" b="0" i="0" dirty="0">
              <a:solidFill>
                <a:srgbClr val="373A3C"/>
              </a:solidFill>
              <a:effectLst/>
              <a:latin typeface="Helvetica" panose="020B0604020202020204" pitchFamily="34" charset="0"/>
            </a:endParaRPr>
          </a:p>
          <a:p>
            <a:pPr marL="0" indent="0">
              <a:buFont typeface="Arial" panose="020B0604020202020204" pitchFamily="34" charset="0"/>
              <a:buNone/>
            </a:pPr>
            <a:r>
              <a:rPr lang="lv-LV" sz="1200" b="0" i="0" dirty="0" err="1">
                <a:solidFill>
                  <a:srgbClr val="373A3C"/>
                </a:solidFill>
                <a:effectLst/>
                <a:latin typeface="Helvetica" panose="020B0604020202020204" pitchFamily="34" charset="0"/>
              </a:rPr>
              <a:t>Ask</a:t>
            </a:r>
            <a:r>
              <a:rPr lang="lv-LV" sz="1200" b="0" i="0" dirty="0">
                <a:solidFill>
                  <a:srgbClr val="373A3C"/>
                </a:solidFill>
                <a:effectLst/>
                <a:latin typeface="Helvetica" panose="020B0604020202020204" pitchFamily="34" charset="0"/>
              </a:rPr>
              <a:t> students </a:t>
            </a:r>
            <a:r>
              <a:rPr lang="lv-LV" sz="1200" b="0" i="0" dirty="0" err="1">
                <a:solidFill>
                  <a:srgbClr val="373A3C"/>
                </a:solidFill>
                <a:effectLst/>
                <a:latin typeface="Helvetica" panose="020B0604020202020204" pitchFamily="34" charset="0"/>
              </a:rPr>
              <a:t>which</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benefit</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in</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their</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opinion</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is</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the</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most</a:t>
            </a:r>
            <a:r>
              <a:rPr lang="lv-LV" sz="1200" b="0" i="0" dirty="0">
                <a:solidFill>
                  <a:srgbClr val="373A3C"/>
                </a:solidFill>
                <a:effectLst/>
                <a:latin typeface="Helvetica" panose="020B0604020202020204" pitchFamily="34" charset="0"/>
              </a:rPr>
              <a:t> </a:t>
            </a:r>
            <a:r>
              <a:rPr lang="lv-LV" sz="1200" b="0" i="0" dirty="0" err="1">
                <a:solidFill>
                  <a:srgbClr val="373A3C"/>
                </a:solidFill>
                <a:effectLst/>
                <a:latin typeface="Helvetica" panose="020B0604020202020204" pitchFamily="34" charset="0"/>
              </a:rPr>
              <a:t>important</a:t>
            </a:r>
            <a:r>
              <a:rPr lang="lv-LV" sz="1200" b="0" i="0" dirty="0">
                <a:solidFill>
                  <a:srgbClr val="373A3C"/>
                </a:solidFill>
                <a:effectLst/>
                <a:latin typeface="Helvetica" panose="020B0604020202020204" pitchFamily="34" charset="0"/>
              </a:rPr>
              <a:t>?</a:t>
            </a:r>
            <a:endParaRPr lang="lv-LV" sz="1200" dirty="0"/>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21</a:t>
            </a:fld>
            <a:endParaRPr lang="lv-LV"/>
          </a:p>
        </p:txBody>
      </p:sp>
    </p:spTree>
    <p:extLst>
      <p:ext uri="{BB962C8B-B14F-4D97-AF65-F5344CB8AC3E}">
        <p14:creationId xmlns:p14="http://schemas.microsoft.com/office/powerpoint/2010/main" val="398368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5 min</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err="1"/>
              <a:t>Tell</a:t>
            </a:r>
            <a:r>
              <a:rPr lang="lv-LV" dirty="0"/>
              <a:t> students </a:t>
            </a:r>
            <a:r>
              <a:rPr lang="lv-LV" dirty="0" err="1"/>
              <a:t>about</a:t>
            </a:r>
            <a:r>
              <a:rPr lang="lv-LV" dirty="0"/>
              <a:t> </a:t>
            </a:r>
            <a:r>
              <a:rPr lang="lv-LV" dirty="0" err="1"/>
              <a:t>all</a:t>
            </a:r>
            <a:r>
              <a:rPr lang="lv-LV" dirty="0"/>
              <a:t> </a:t>
            </a:r>
            <a:r>
              <a:rPr lang="lv-LV" dirty="0" err="1"/>
              <a:t>disadvantages</a:t>
            </a:r>
            <a:r>
              <a:rPr lang="lv-LV" dirty="0"/>
              <a:t> </a:t>
            </a:r>
            <a:r>
              <a:rPr lang="lv-LV" dirty="0" err="1"/>
              <a:t>of</a:t>
            </a:r>
            <a:r>
              <a:rPr lang="lv-LV" dirty="0"/>
              <a:t> </a:t>
            </a:r>
            <a:r>
              <a:rPr lang="lv-LV" dirty="0" err="1"/>
              <a:t>blockchain</a:t>
            </a:r>
            <a:r>
              <a:rPr lang="lv-LV" dirty="0"/>
              <a:t> </a:t>
            </a:r>
            <a:r>
              <a:rPr lang="lv-LV" dirty="0" err="1"/>
              <a:t>technology</a:t>
            </a:r>
            <a:r>
              <a:rPr lang="lv-LV" dirty="0"/>
              <a:t> (</a:t>
            </a:r>
            <a:r>
              <a:rPr lang="lv-LV" dirty="0" err="1"/>
              <a:t>disadvantages</a:t>
            </a:r>
            <a:r>
              <a:rPr lang="lv-LV" dirty="0"/>
              <a:t> </a:t>
            </a:r>
            <a:r>
              <a:rPr lang="lv-LV" dirty="0" err="1"/>
              <a:t>on</a:t>
            </a:r>
            <a:r>
              <a:rPr lang="lv-LV" dirty="0"/>
              <a:t> </a:t>
            </a:r>
            <a:r>
              <a:rPr lang="lv-LV" dirty="0" err="1"/>
              <a:t>the</a:t>
            </a:r>
            <a:r>
              <a:rPr lang="lv-LV" dirty="0"/>
              <a:t> </a:t>
            </a:r>
            <a:r>
              <a:rPr lang="lv-LV" dirty="0" err="1"/>
              <a:t>picture</a:t>
            </a:r>
            <a:r>
              <a:rPr lang="lv-LV" dirty="0"/>
              <a:t>). </a:t>
            </a:r>
            <a:r>
              <a:rPr lang="lv-LV" sz="1200" dirty="0"/>
              <a:t>More </a:t>
            </a:r>
            <a:r>
              <a:rPr lang="lv-LV" sz="1200" dirty="0" err="1"/>
              <a:t>information</a:t>
            </a:r>
            <a:r>
              <a:rPr lang="lv-LV" sz="1200" dirty="0"/>
              <a:t> </a:t>
            </a:r>
            <a:r>
              <a:rPr lang="lv-LV" sz="1200" dirty="0" err="1"/>
              <a:t>about</a:t>
            </a:r>
            <a:r>
              <a:rPr lang="lv-LV" sz="1200" dirty="0"/>
              <a:t> </a:t>
            </a:r>
            <a:r>
              <a:rPr lang="lv-LV" sz="1200" dirty="0" err="1"/>
              <a:t>disadvantages</a:t>
            </a:r>
            <a:r>
              <a:rPr lang="lv-LV" sz="1200" dirty="0"/>
              <a:t>: </a:t>
            </a:r>
            <a:r>
              <a:rPr lang="lv-LV" b="0" i="0" dirty="0" err="1">
                <a:solidFill>
                  <a:srgbClr val="373A3C"/>
                </a:solidFill>
                <a:effectLst/>
                <a:latin typeface="Helvetica" panose="020B0604020202020204" pitchFamily="34" charset="0"/>
              </a:rPr>
              <a:t>course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Introduction</a:t>
            </a:r>
            <a:r>
              <a:rPr lang="lv-LV" b="0" i="0" dirty="0">
                <a:solidFill>
                  <a:srgbClr val="373A3C"/>
                </a:solidFill>
                <a:effectLst/>
                <a:latin typeface="Helvetica" panose="020B0604020202020204" pitchFamily="34" charset="0"/>
              </a:rPr>
              <a:t> to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on</a:t>
            </a:r>
            <a:r>
              <a:rPr lang="lv-LV" b="0" i="0" dirty="0">
                <a:solidFill>
                  <a:srgbClr val="373A3C"/>
                </a:solidFill>
                <a:effectLst/>
                <a:latin typeface="Helvetica" panose="020B0604020202020204" pitchFamily="34" charset="0"/>
              </a:rPr>
              <a:t> platform.blocks.ase.ro (</a:t>
            </a:r>
            <a:r>
              <a:rPr lang="lv-LV" b="0" i="0" dirty="0" err="1">
                <a:solidFill>
                  <a:srgbClr val="373A3C"/>
                </a:solidFill>
                <a:effectLst/>
                <a:latin typeface="Helvetica" panose="020B0604020202020204" pitchFamily="34" charset="0"/>
              </a:rPr>
              <a:t>link</a:t>
            </a:r>
            <a:r>
              <a:rPr lang="lv-LV" b="0" i="0" dirty="0">
                <a:solidFill>
                  <a:srgbClr val="373A3C"/>
                </a:solidFill>
                <a:effectLst/>
                <a:latin typeface="Helvetica" panose="020B0604020202020204" pitchFamily="34" charset="0"/>
              </a:rPr>
              <a:t>: https://platform.blocks.ase.ro/course/view.php?id=17)</a:t>
            </a:r>
          </a:p>
          <a:p>
            <a:endParaRPr lang="lv-LV" dirty="0"/>
          </a:p>
          <a:p>
            <a:r>
              <a:rPr lang="lv-LV" dirty="0" err="1"/>
              <a:t>Ask</a:t>
            </a:r>
            <a:r>
              <a:rPr lang="lv-LV" dirty="0"/>
              <a:t> students </a:t>
            </a:r>
            <a:r>
              <a:rPr lang="lv-LV" dirty="0" err="1"/>
              <a:t>which</a:t>
            </a:r>
            <a:r>
              <a:rPr lang="lv-LV" dirty="0"/>
              <a:t> </a:t>
            </a:r>
            <a:r>
              <a:rPr lang="lv-LV" dirty="0" err="1"/>
              <a:t>of</a:t>
            </a:r>
            <a:r>
              <a:rPr lang="lv-LV" dirty="0"/>
              <a:t> </a:t>
            </a:r>
            <a:r>
              <a:rPr lang="lv-LV" dirty="0" err="1"/>
              <a:t>these</a:t>
            </a:r>
            <a:r>
              <a:rPr lang="lv-LV" dirty="0"/>
              <a:t> </a:t>
            </a:r>
            <a:r>
              <a:rPr lang="lv-LV" dirty="0" err="1"/>
              <a:t>disadvantages</a:t>
            </a:r>
            <a:r>
              <a:rPr lang="lv-LV" dirty="0"/>
              <a:t> </a:t>
            </a:r>
            <a:r>
              <a:rPr lang="lv-LV" dirty="0" err="1"/>
              <a:t>in</a:t>
            </a:r>
            <a:r>
              <a:rPr lang="lv-LV" dirty="0"/>
              <a:t> </a:t>
            </a:r>
            <a:r>
              <a:rPr lang="lv-LV" dirty="0" err="1"/>
              <a:t>their</a:t>
            </a:r>
            <a:r>
              <a:rPr lang="lv-LV" dirty="0"/>
              <a:t> </a:t>
            </a:r>
            <a:r>
              <a:rPr lang="lv-LV" dirty="0" err="1"/>
              <a:t>opinion</a:t>
            </a:r>
            <a:r>
              <a:rPr lang="lv-LV" dirty="0"/>
              <a:t> </a:t>
            </a:r>
            <a:r>
              <a:rPr lang="lv-LV" dirty="0" err="1"/>
              <a:t>makes</a:t>
            </a:r>
            <a:r>
              <a:rPr lang="lv-LV" dirty="0"/>
              <a:t> it </a:t>
            </a:r>
            <a:r>
              <a:rPr lang="lv-LV" dirty="0" err="1"/>
              <a:t>risky</a:t>
            </a:r>
            <a:r>
              <a:rPr lang="lv-LV" dirty="0"/>
              <a:t> to </a:t>
            </a:r>
            <a:r>
              <a:rPr lang="lv-LV" dirty="0" err="1"/>
              <a:t>use</a:t>
            </a:r>
            <a:r>
              <a:rPr lang="lv-LV" dirty="0"/>
              <a:t> </a:t>
            </a:r>
            <a:r>
              <a:rPr lang="lv-LV" dirty="0" err="1"/>
              <a:t>blockchain</a:t>
            </a:r>
            <a:r>
              <a:rPr lang="lv-LV" dirty="0"/>
              <a:t>? </a:t>
            </a:r>
            <a:r>
              <a:rPr lang="lv-LV" dirty="0" err="1"/>
              <a:t>Why</a:t>
            </a:r>
            <a:r>
              <a:rPr lang="lv-LV" dirty="0"/>
              <a:t>?</a:t>
            </a:r>
          </a:p>
          <a:p>
            <a:endParaRPr lang="lv-LV" dirty="0"/>
          </a:p>
          <a:p>
            <a:r>
              <a:rPr lang="lv-LV" dirty="0"/>
              <a:t>Mark </a:t>
            </a:r>
            <a:r>
              <a:rPr lang="lv-LV" dirty="0" err="1"/>
              <a:t>that</a:t>
            </a:r>
            <a:r>
              <a:rPr lang="lv-LV" dirty="0"/>
              <a:t> </a:t>
            </a:r>
            <a:r>
              <a:rPr lang="lv-LV" dirty="0" err="1"/>
              <a:t>sufficient</a:t>
            </a:r>
            <a:r>
              <a:rPr lang="lv-LV" dirty="0"/>
              <a:t> </a:t>
            </a:r>
            <a:r>
              <a:rPr lang="lv-LV" dirty="0" err="1"/>
              <a:t>knowledge</a:t>
            </a:r>
            <a:r>
              <a:rPr lang="lv-LV" dirty="0"/>
              <a:t> </a:t>
            </a:r>
            <a:r>
              <a:rPr lang="lv-LV" dirty="0" err="1"/>
              <a:t>in</a:t>
            </a:r>
            <a:r>
              <a:rPr lang="lv-LV" dirty="0"/>
              <a:t> </a:t>
            </a:r>
            <a:r>
              <a:rPr lang="lv-LV" dirty="0" err="1"/>
              <a:t>every</a:t>
            </a:r>
            <a:r>
              <a:rPr lang="lv-LV" dirty="0"/>
              <a:t> </a:t>
            </a:r>
            <a:r>
              <a:rPr lang="lv-LV" dirty="0" err="1"/>
              <a:t>field</a:t>
            </a:r>
            <a:r>
              <a:rPr lang="lv-LV" dirty="0"/>
              <a:t> </a:t>
            </a:r>
            <a:r>
              <a:rPr lang="lv-LV" dirty="0" err="1"/>
              <a:t>creates</a:t>
            </a:r>
            <a:r>
              <a:rPr lang="lv-LV" dirty="0"/>
              <a:t> a </a:t>
            </a:r>
            <a:r>
              <a:rPr lang="lv-LV" dirty="0" err="1"/>
              <a:t>sense</a:t>
            </a:r>
            <a:r>
              <a:rPr lang="lv-LV" dirty="0"/>
              <a:t> </a:t>
            </a:r>
            <a:r>
              <a:rPr lang="lv-LV" dirty="0" err="1"/>
              <a:t>of</a:t>
            </a:r>
            <a:r>
              <a:rPr lang="lv-LV" dirty="0"/>
              <a:t> </a:t>
            </a:r>
            <a:r>
              <a:rPr lang="lv-LV" dirty="0" err="1"/>
              <a:t>security</a:t>
            </a:r>
            <a:r>
              <a:rPr lang="lv-LV" dirty="0"/>
              <a:t> </a:t>
            </a:r>
            <a:r>
              <a:rPr lang="lv-LV" dirty="0" err="1"/>
              <a:t>and</a:t>
            </a:r>
            <a:r>
              <a:rPr lang="lv-LV" dirty="0"/>
              <a:t> </a:t>
            </a:r>
            <a:r>
              <a:rPr lang="lv-LV" dirty="0" err="1"/>
              <a:t>helps</a:t>
            </a:r>
            <a:r>
              <a:rPr lang="lv-LV" dirty="0"/>
              <a:t> to </a:t>
            </a:r>
            <a:r>
              <a:rPr lang="lv-LV" dirty="0" err="1"/>
              <a:t>move</a:t>
            </a:r>
            <a:r>
              <a:rPr lang="lv-LV" dirty="0"/>
              <a:t> </a:t>
            </a:r>
            <a:r>
              <a:rPr lang="lv-LV" dirty="0" err="1"/>
              <a:t>forward</a:t>
            </a:r>
            <a:r>
              <a:rPr lang="lv-LV" dirty="0"/>
              <a:t>. </a:t>
            </a:r>
          </a:p>
        </p:txBody>
      </p:sp>
      <p:sp>
        <p:nvSpPr>
          <p:cNvPr id="4" name="Slaida numura vietturis 3"/>
          <p:cNvSpPr>
            <a:spLocks noGrp="1"/>
          </p:cNvSpPr>
          <p:nvPr>
            <p:ph type="sldNum" sz="quarter" idx="5"/>
          </p:nvPr>
        </p:nvSpPr>
        <p:spPr/>
        <p:txBody>
          <a:bodyPr/>
          <a:lstStyle/>
          <a:p>
            <a:fld id="{37888A98-8692-43FC-9495-FDC415CABE55}" type="slidenum">
              <a:rPr lang="lv-LV" smtClean="0"/>
              <a:t>22</a:t>
            </a:fld>
            <a:endParaRPr lang="lv-LV"/>
          </a:p>
        </p:txBody>
      </p:sp>
    </p:spTree>
    <p:extLst>
      <p:ext uri="{BB962C8B-B14F-4D97-AF65-F5344CB8AC3E}">
        <p14:creationId xmlns:p14="http://schemas.microsoft.com/office/powerpoint/2010/main" val="412331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5 min</a:t>
            </a:r>
          </a:p>
          <a:p>
            <a:pPr algn="l"/>
            <a:r>
              <a:rPr lang="lv-LV" b="0" i="0" dirty="0" err="1">
                <a:solidFill>
                  <a:srgbClr val="373A3C"/>
                </a:solidFill>
                <a:effectLst/>
                <a:latin typeface="Helvetica" panose="020B0604020202020204" pitchFamily="34" charset="0"/>
              </a:rPr>
              <a:t>Ask</a:t>
            </a:r>
            <a:r>
              <a:rPr lang="lv-LV" b="0" i="0" dirty="0">
                <a:solidFill>
                  <a:srgbClr val="373A3C"/>
                </a:solidFill>
                <a:effectLst/>
                <a:latin typeface="Helvetica" panose="020B0604020202020204" pitchFamily="34" charset="0"/>
              </a:rPr>
              <a:t> students </a:t>
            </a:r>
            <a:r>
              <a:rPr lang="lv-LV" b="0" i="0" dirty="0" err="1">
                <a:solidFill>
                  <a:srgbClr val="373A3C"/>
                </a:solidFill>
                <a:effectLst/>
                <a:latin typeface="Helvetica" panose="020B0604020202020204" pitchFamily="34" charset="0"/>
              </a:rPr>
              <a:t>if</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they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have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heard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about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these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four</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pillars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a </a:t>
            </a:r>
            <a:r>
              <a:rPr lang="lv-LV" b="0" i="0" dirty="0" err="1">
                <a:solidFill>
                  <a:srgbClr val="373A3C"/>
                </a:solidFill>
                <a:effectLst/>
                <a:latin typeface="Helvetica" panose="020B0604020202020204" pitchFamily="34" charset="0"/>
              </a:rPr>
              <a:t>decentralized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society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Explain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each</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them</a:t>
            </a:r>
            <a:r>
              <a:rPr lang="lv-LV" b="0" i="0" dirty="0">
                <a:solidFill>
                  <a:srgbClr val="373A3C"/>
                </a:solidFill>
                <a:effectLst/>
                <a:latin typeface="Helvetica" panose="020B0604020202020204" pitchFamily="34" charset="0"/>
              </a:rPr>
              <a:t>. </a:t>
            </a:r>
          </a:p>
          <a:p>
            <a:pPr algn="l"/>
            <a:endParaRPr lang="lv-LV" b="0" i="0" dirty="0">
              <a:solidFill>
                <a:srgbClr val="373A3C"/>
              </a:solidFill>
              <a:effectLst/>
              <a:latin typeface="Helvetica" panose="020B0604020202020204" pitchFamily="34" charset="0"/>
            </a:endParaRPr>
          </a:p>
          <a:p>
            <a:pPr algn="l"/>
            <a:r>
              <a:rPr lang="lv-LV" b="0" i="0" dirty="0" err="1">
                <a:solidFill>
                  <a:srgbClr val="373A3C"/>
                </a:solidFill>
                <a:effectLst/>
                <a:latin typeface="Helvetica" panose="020B0604020202020204" pitchFamily="34" charset="0"/>
              </a:rPr>
              <a:t>Explain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that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idea</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decentralized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society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not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something</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new</a:t>
            </a:r>
            <a:r>
              <a:rPr lang="lv-LV" b="0" i="0" dirty="0">
                <a:solidFill>
                  <a:srgbClr val="373A3C"/>
                </a:solidFill>
                <a:effectLst/>
                <a:latin typeface="Helvetica" panose="020B0604020202020204" pitchFamily="34" charset="0"/>
              </a:rPr>
              <a:t>. </a:t>
            </a:r>
            <a:r>
              <a:rPr lang="en-US" b="0" i="0" dirty="0">
                <a:solidFill>
                  <a:srgbClr val="373A3C"/>
                </a:solidFill>
                <a:effectLst/>
                <a:latin typeface="Helvetica" panose="020B0604020202020204" pitchFamily="34" charset="0"/>
              </a:rPr>
              <a:t>There is some evidence that even before we had computers and other information technologies (IT), we also had a various instances of decentralized economies, decentralized ways of interacting.</a:t>
            </a:r>
            <a:endParaRPr lang="lv-LV" b="0" i="0" dirty="0">
              <a:solidFill>
                <a:srgbClr val="373A3C"/>
              </a:solidFill>
              <a:effectLst/>
              <a:latin typeface="Helvetica" panose="020B0604020202020204" pitchFamily="34" charset="0"/>
            </a:endParaRPr>
          </a:p>
          <a:p>
            <a:pPr algn="l"/>
            <a:endParaRPr lang="lv-LV" b="0" i="0" dirty="0">
              <a:solidFill>
                <a:srgbClr val="373A3C"/>
              </a:solidFill>
              <a:effectLst/>
              <a:latin typeface="Helvetica" panose="020B0604020202020204" pitchFamily="34" charset="0"/>
            </a:endParaRPr>
          </a:p>
          <a:p>
            <a:pPr algn="l"/>
            <a:r>
              <a:rPr lang="lv-LV" b="0" i="0" dirty="0" err="1">
                <a:solidFill>
                  <a:srgbClr val="373A3C"/>
                </a:solidFill>
                <a:effectLst/>
                <a:latin typeface="Helvetica" panose="020B0604020202020204" pitchFamily="34" charset="0"/>
              </a:rPr>
              <a:t>Ask</a:t>
            </a:r>
            <a:r>
              <a:rPr lang="lv-LV" b="0" i="0" dirty="0">
                <a:solidFill>
                  <a:srgbClr val="373A3C"/>
                </a:solidFill>
                <a:effectLst/>
                <a:latin typeface="Helvetica" panose="020B0604020202020204" pitchFamily="34" charset="0"/>
              </a:rPr>
              <a:t> students to </a:t>
            </a:r>
            <a:r>
              <a:rPr lang="lv-LV" b="0" i="0" dirty="0" err="1">
                <a:solidFill>
                  <a:srgbClr val="373A3C"/>
                </a:solidFill>
                <a:effectLst/>
                <a:latin typeface="Helvetica" panose="020B0604020202020204" pitchFamily="34" charset="0"/>
              </a:rPr>
              <a:t>find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meaning</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word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decentralized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share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and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discuss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their</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findings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with</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others</a:t>
            </a:r>
            <a:r>
              <a:rPr lang="lv-LV" b="0" i="0" dirty="0">
                <a:solidFill>
                  <a:srgbClr val="373A3C"/>
                </a:solidFill>
                <a:effectLst/>
                <a:latin typeface="Helvetica" panose="020B0604020202020204" pitchFamily="34" charset="0"/>
              </a:rPr>
              <a:t>.</a:t>
            </a: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Video </a:t>
            </a:r>
            <a:r>
              <a:rPr lang="lv-LV" b="0" i="0" dirty="0" err="1">
                <a:solidFill>
                  <a:srgbClr val="373A3C"/>
                </a:solidFill>
                <a:effectLst/>
                <a:latin typeface="Helvetica" panose="020B0604020202020204" pitchFamily="34" charset="0"/>
              </a:rPr>
              <a:t>where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you</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can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find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more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information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about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four</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pillars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a </a:t>
            </a:r>
            <a:r>
              <a:rPr lang="lv-LV" b="0" i="0" dirty="0" err="1">
                <a:solidFill>
                  <a:srgbClr val="373A3C"/>
                </a:solidFill>
                <a:effectLst/>
                <a:latin typeface="Helvetica" panose="020B0604020202020204" pitchFamily="34" charset="0"/>
              </a:rPr>
              <a:t>decentralized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society</a:t>
            </a:r>
            <a:r>
              <a:rPr lang="lv-LV" b="0" i="0" dirty="0">
                <a:solidFill>
                  <a:srgbClr val="373A3C"/>
                </a:solidFill>
                <a:effectLst/>
                <a:latin typeface="Helvetica" panose="020B0604020202020204" pitchFamily="34" charset="0"/>
              </a:rPr>
              <a:t>:</a:t>
            </a:r>
          </a:p>
          <a:p>
            <a:pPr algn="l"/>
            <a:r>
              <a:rPr lang="lv-LV" b="0" i="0" dirty="0">
                <a:solidFill>
                  <a:srgbClr val="373A3C"/>
                </a:solidFill>
                <a:effectLst/>
                <a:latin typeface="Helvetica" panose="020B0604020202020204" pitchFamily="34" charset="0"/>
              </a:rPr>
              <a:t>https://youtu.be/8oeiOeDq_Nc </a:t>
            </a:r>
          </a:p>
        </p:txBody>
      </p:sp>
      <p:sp>
        <p:nvSpPr>
          <p:cNvPr id="4" name="Slaida numura vietturis 3"/>
          <p:cNvSpPr>
            <a:spLocks noGrp="1"/>
          </p:cNvSpPr>
          <p:nvPr>
            <p:ph type="sldNum" sz="quarter" idx="5"/>
          </p:nvPr>
        </p:nvSpPr>
        <p:spPr/>
        <p:txBody>
          <a:bodyPr/>
          <a:lstStyle/>
          <a:p>
            <a:fld id="{37888A98-8692-43FC-9495-FDC415CABE55}" type="slidenum">
              <a:rPr lang="lv-LV" smtClean="0"/>
              <a:t>4</a:t>
            </a:fld>
            <a:endParaRPr lang="lv-LV"/>
          </a:p>
        </p:txBody>
      </p:sp>
    </p:spTree>
    <p:extLst>
      <p:ext uri="{BB962C8B-B14F-4D97-AF65-F5344CB8AC3E}">
        <p14:creationId xmlns:p14="http://schemas.microsoft.com/office/powerpoint/2010/main" val="322955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3 min</a:t>
            </a:r>
          </a:p>
          <a:p>
            <a:pPr algn="l"/>
            <a:r>
              <a:rPr lang="lv-LV" b="0" i="0" dirty="0" err="1">
                <a:solidFill>
                  <a:srgbClr val="373A3C"/>
                </a:solidFill>
                <a:effectLst/>
                <a:latin typeface="Helvetica" panose="020B0604020202020204" pitchFamily="34" charset="0"/>
              </a:rPr>
              <a:t>What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happening</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with</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development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a:t>
            </a:r>
            <a:r>
              <a:rPr lang="lv-LV" b="0" i="0" dirty="0">
                <a:solidFill>
                  <a:srgbClr val="373A3C"/>
                </a:solidFill>
                <a:effectLst/>
                <a:latin typeface="Helvetica" panose="020B0604020202020204" pitchFamily="34" charset="0"/>
              </a:rPr>
              <a:t> Latvia?</a:t>
            </a:r>
          </a:p>
          <a:p>
            <a:pPr algn="l"/>
            <a:r>
              <a:rPr lang="lv-LV" b="0" i="0" dirty="0">
                <a:solidFill>
                  <a:srgbClr val="373A3C"/>
                </a:solidFill>
                <a:effectLst/>
                <a:latin typeface="Helvetica" panose="020B0604020202020204" pitchFamily="34" charset="0"/>
              </a:rPr>
              <a:t>Mark </a:t>
            </a:r>
            <a:r>
              <a:rPr lang="lv-LV" b="0" i="0" dirty="0" err="1">
                <a:solidFill>
                  <a:srgbClr val="373A3C"/>
                </a:solidFill>
                <a:effectLst/>
                <a:latin typeface="Helvetica" panose="020B0604020202020204" pitchFamily="34" charset="0"/>
              </a:rPr>
              <a:t>that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a:t>
            </a:r>
            <a:r>
              <a:rPr lang="lv-LV" b="0" i="0" dirty="0">
                <a:solidFill>
                  <a:srgbClr val="373A3C"/>
                </a:solidFill>
                <a:effectLst/>
                <a:latin typeface="Helvetica" panose="020B0604020202020204" pitchFamily="34" charset="0"/>
              </a:rPr>
              <a:t> Latvia </a:t>
            </a:r>
            <a:r>
              <a:rPr lang="lv-LV" b="0" i="0" dirty="0" err="1">
                <a:solidFill>
                  <a:srgbClr val="373A3C"/>
                </a:solidFill>
                <a:effectLst/>
                <a:latin typeface="Helvetica" panose="020B0604020202020204" pitchFamily="34" charset="0"/>
              </a:rPr>
              <a:t>society</a:t>
            </a:r>
            <a:r>
              <a:rPr lang="lv-LV" b="0" i="0" dirty="0">
                <a:solidFill>
                  <a:srgbClr val="373A3C"/>
                </a:solidFill>
                <a:effectLst/>
                <a:latin typeface="Helvetica" panose="020B0604020202020204" pitchFamily="34" charset="0"/>
              </a:rPr>
              <a:t> first </a:t>
            </a:r>
            <a:r>
              <a:rPr lang="lv-LV" b="0" i="0" dirty="0" err="1">
                <a:solidFill>
                  <a:srgbClr val="373A3C"/>
                </a:solidFill>
                <a:effectLst/>
                <a:latin typeface="Helvetica" panose="020B0604020202020204" pitchFamily="34" charset="0"/>
              </a:rPr>
              <a:t>heard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about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not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so</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long</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ago</a:t>
            </a:r>
            <a:r>
              <a:rPr lang="lv-LV" b="0" i="0" dirty="0">
                <a:solidFill>
                  <a:srgbClr val="373A3C"/>
                </a:solidFill>
                <a:effectLst/>
                <a:latin typeface="Helvetica" panose="020B0604020202020204" pitchFamily="34" charset="0"/>
              </a:rPr>
              <a:t>. </a:t>
            </a:r>
          </a:p>
          <a:p>
            <a:pPr algn="l"/>
            <a:r>
              <a:rPr lang="lv-LV" b="0" i="0" dirty="0" err="1">
                <a:solidFill>
                  <a:srgbClr val="373A3C"/>
                </a:solidFill>
                <a:effectLst/>
                <a:latin typeface="Helvetica" panose="020B0604020202020204" pitchFamily="34" charset="0"/>
              </a:rPr>
              <a:t>Introduce</a:t>
            </a:r>
            <a:r>
              <a:rPr lang="lv-LV" b="0" i="0" dirty="0">
                <a:solidFill>
                  <a:srgbClr val="373A3C"/>
                </a:solidFill>
                <a:effectLst/>
                <a:latin typeface="Helvetica" panose="020B0604020202020204" pitchFamily="34" charset="0"/>
              </a:rPr>
              <a:t> students </a:t>
            </a:r>
            <a:r>
              <a:rPr lang="lv-LV" b="0" i="0" dirty="0" err="1">
                <a:solidFill>
                  <a:srgbClr val="373A3C"/>
                </a:solidFill>
                <a:effectLst/>
                <a:latin typeface="Helvetica" panose="020B0604020202020204" pitchFamily="34" charset="0"/>
              </a:rPr>
              <a:t>with</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information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about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development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a:t>
            </a:r>
            <a:r>
              <a:rPr lang="lv-LV" b="0" i="0" dirty="0">
                <a:solidFill>
                  <a:srgbClr val="373A3C"/>
                </a:solidFill>
                <a:effectLst/>
                <a:latin typeface="Helvetica" panose="020B0604020202020204" pitchFamily="34" charset="0"/>
              </a:rPr>
              <a:t> Latvia.  </a:t>
            </a:r>
          </a:p>
          <a:p>
            <a:pPr algn="l"/>
            <a:endParaRPr lang="lv-LV" b="0" i="0" dirty="0">
              <a:solidFill>
                <a:srgbClr val="373A3C"/>
              </a:solidFill>
              <a:effectLst/>
              <a:latin typeface="Helvetica" panose="020B0604020202020204" pitchFamily="34" charset="0"/>
            </a:endParaRPr>
          </a:p>
          <a:p>
            <a:pPr algn="l"/>
            <a:r>
              <a:rPr lang="en-US" b="0" i="0" dirty="0">
                <a:solidFill>
                  <a:srgbClr val="373A3C"/>
                </a:solidFill>
                <a:effectLst/>
                <a:latin typeface="Helvetica" panose="020B0604020202020204" pitchFamily="34" charset="0"/>
              </a:rPr>
              <a:t>In 2017 Latvia, Lithuania and Estonia released Memorandum of Understanding – the finance ministries for Estonia, Latvia and Lithuania agreed to cooperate on a number of actions to expand and develop their economies – a process which would include the promotion of distributed ledger technologies to aid in capital market innovations. The Financial Capital Market Commission of Latvia also expressed its readiness to advise blockchain initiatives on the various authorizations that may be necessary.</a:t>
            </a:r>
            <a:endParaRPr lang="lv-LV" b="0" i="0" dirty="0">
              <a:solidFill>
                <a:srgbClr val="373A3C"/>
              </a:solidFill>
              <a:effectLst/>
              <a:latin typeface="Helvetica" panose="020B0604020202020204" pitchFamily="34" charset="0"/>
            </a:endParaRPr>
          </a:p>
          <a:p>
            <a:pPr algn="l"/>
            <a:endParaRPr lang="lv-LV" b="0" i="0" dirty="0">
              <a:solidFill>
                <a:srgbClr val="373A3C"/>
              </a:solidFill>
              <a:effectLst/>
              <a:latin typeface="Helvetica" panose="020B0604020202020204" pitchFamily="34" charset="0"/>
            </a:endParaRPr>
          </a:p>
          <a:p>
            <a:pPr algn="l"/>
            <a:r>
              <a:rPr lang="en-US" b="0" i="0" dirty="0">
                <a:solidFill>
                  <a:srgbClr val="373A3C"/>
                </a:solidFill>
                <a:effectLst/>
                <a:latin typeface="Helvetica" panose="020B0604020202020204" pitchFamily="34" charset="0"/>
              </a:rPr>
              <a:t>According to the report issued by Ministry of Economics of the Republic of Latvia in 2019 “On examples, prospects and further actions to promote the development of blockchain technology” there are more than 25 startups in Latvia that are working in gamification, identification and crypto asset fields and are successful players in the global market. For example, company “</a:t>
            </a:r>
            <a:r>
              <a:rPr lang="en-US" b="0" i="0" dirty="0" err="1">
                <a:solidFill>
                  <a:srgbClr val="373A3C"/>
                </a:solidFill>
                <a:effectLst/>
                <a:latin typeface="Helvetica" panose="020B0604020202020204" pitchFamily="34" charset="0"/>
              </a:rPr>
              <a:t>Digipulse</a:t>
            </a:r>
            <a:r>
              <a:rPr lang="en-US" b="0" i="0" dirty="0">
                <a:solidFill>
                  <a:srgbClr val="373A3C"/>
                </a:solidFill>
                <a:effectLst/>
                <a:latin typeface="Helvetica" panose="020B0604020202020204" pitchFamily="34" charset="0"/>
              </a:rPr>
              <a:t>” that has raised approximately 1 million euros via Initial Coin Offering (ICOs), company “</a:t>
            </a:r>
            <a:r>
              <a:rPr lang="en-US" b="0" i="0" dirty="0" err="1">
                <a:solidFill>
                  <a:srgbClr val="373A3C"/>
                </a:solidFill>
                <a:effectLst/>
                <a:latin typeface="Helvetica" panose="020B0604020202020204" pitchFamily="34" charset="0"/>
              </a:rPr>
              <a:t>Notakey</a:t>
            </a:r>
            <a:r>
              <a:rPr lang="en-US" b="0" i="0" dirty="0">
                <a:solidFill>
                  <a:srgbClr val="373A3C"/>
                </a:solidFill>
                <a:effectLst/>
                <a:latin typeface="Helvetica" panose="020B0604020202020204" pitchFamily="34" charset="0"/>
              </a:rPr>
              <a:t>” which offers identification and authentication solutions for businesses, company “</a:t>
            </a:r>
            <a:r>
              <a:rPr lang="en-US" b="0" i="0" dirty="0" err="1">
                <a:solidFill>
                  <a:srgbClr val="373A3C"/>
                </a:solidFill>
                <a:effectLst/>
                <a:latin typeface="Helvetica" panose="020B0604020202020204" pitchFamily="34" charset="0"/>
              </a:rPr>
              <a:t>Monetizr</a:t>
            </a:r>
            <a:r>
              <a:rPr lang="en-US" b="0" i="0" dirty="0">
                <a:solidFill>
                  <a:srgbClr val="373A3C"/>
                </a:solidFill>
                <a:effectLst/>
                <a:latin typeface="Helvetica" panose="020B0604020202020204" pitchFamily="34" charset="0"/>
              </a:rPr>
              <a:t>” that has developed special IT solution  - blockchain protocol and cryptocurrency reward system for game developers.</a:t>
            </a:r>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23</a:t>
            </a:fld>
            <a:endParaRPr lang="lv-LV"/>
          </a:p>
        </p:txBody>
      </p:sp>
    </p:spTree>
    <p:extLst>
      <p:ext uri="{BB962C8B-B14F-4D97-AF65-F5344CB8AC3E}">
        <p14:creationId xmlns:p14="http://schemas.microsoft.com/office/powerpoint/2010/main" val="219381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3 min</a:t>
            </a:r>
          </a:p>
          <a:p>
            <a:pPr algn="l"/>
            <a:r>
              <a:rPr lang="lv-LV" b="0" i="0" dirty="0" err="1">
                <a:solidFill>
                  <a:srgbClr val="373A3C"/>
                </a:solidFill>
                <a:effectLst/>
                <a:latin typeface="Helvetica" panose="020B0604020202020204" pitchFamily="34" charset="0"/>
              </a:rPr>
              <a:t>Participants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a:t>
            </a:r>
            <a:r>
              <a:rPr lang="lv-LV" b="0" i="0" dirty="0">
                <a:solidFill>
                  <a:srgbClr val="373A3C"/>
                </a:solidFill>
                <a:effectLst/>
                <a:latin typeface="Helvetica" panose="020B0604020202020204" pitchFamily="34" charset="0"/>
              </a:rPr>
              <a:t> Latvia.</a:t>
            </a:r>
          </a:p>
          <a:p>
            <a:pPr algn="l"/>
            <a:r>
              <a:rPr lang="lv-LV" b="0" i="0" dirty="0" err="1">
                <a:solidFill>
                  <a:srgbClr val="373A3C"/>
                </a:solidFill>
                <a:effectLst/>
                <a:latin typeface="Helvetica" panose="020B0604020202020204" pitchFamily="34" charset="0"/>
              </a:rPr>
              <a:t>Who</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participates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development</a:t>
            </a:r>
            <a:r>
              <a:rPr lang="lv-LV" b="0" i="0" dirty="0">
                <a:solidFill>
                  <a:srgbClr val="373A3C"/>
                </a:solidFill>
                <a:effectLst/>
                <a:latin typeface="Helvetica" panose="020B0604020202020204" pitchFamily="34" charset="0"/>
              </a:rPr>
              <a:t> process </a:t>
            </a:r>
            <a:r>
              <a:rPr lang="lv-LV" b="0" i="0" dirty="0" err="1">
                <a:solidFill>
                  <a:srgbClr val="373A3C"/>
                </a:solidFill>
                <a:effectLst/>
                <a:latin typeface="Helvetica" panose="020B0604020202020204" pitchFamily="34" charset="0"/>
              </a:rPr>
              <a:t>in</a:t>
            </a:r>
            <a:r>
              <a:rPr lang="lv-LV" b="0" i="0" dirty="0">
                <a:solidFill>
                  <a:srgbClr val="373A3C"/>
                </a:solidFill>
                <a:effectLst/>
                <a:latin typeface="Helvetica" panose="020B0604020202020204" pitchFamily="34" charset="0"/>
              </a:rPr>
              <a:t> Latvia?</a:t>
            </a:r>
          </a:p>
          <a:p>
            <a:pPr algn="l"/>
            <a:r>
              <a:rPr lang="lv-LV" b="0" i="0" dirty="0" err="1">
                <a:solidFill>
                  <a:srgbClr val="373A3C"/>
                </a:solidFill>
                <a:effectLst/>
                <a:latin typeface="Helvetica" panose="020B0604020202020204" pitchFamily="34" charset="0"/>
              </a:rPr>
              <a:t>What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companies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represent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and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helps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its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development</a:t>
            </a:r>
            <a:r>
              <a:rPr lang="lv-LV" b="0" i="0" dirty="0">
                <a:solidFill>
                  <a:srgbClr val="373A3C"/>
                </a:solidFill>
                <a:effectLst/>
                <a:latin typeface="Helvetica" panose="020B0604020202020204" pitchFamily="34" charset="0"/>
              </a:rPr>
              <a:t>?</a:t>
            </a: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T</a:t>
            </a:r>
            <a:r>
              <a:rPr lang="en-US" b="0" i="0" dirty="0">
                <a:solidFill>
                  <a:srgbClr val="373A3C"/>
                </a:solidFill>
                <a:effectLst/>
                <a:latin typeface="Helvetica" panose="020B0604020202020204" pitchFamily="34" charset="0"/>
              </a:rPr>
              <a:t>o inform public about opportunities, news, trends in blockchain technology area, promote collaboration between government and private sectors, provide support for development, inspire research and deployment of blockchain technology the Latvian Blockchain Association was established in March 2017. Association unites 5 blockchain technology related companies and cryptocurrency enthusiasts unites: “</a:t>
            </a:r>
            <a:r>
              <a:rPr lang="en-US" b="0" i="0" dirty="0" err="1">
                <a:solidFill>
                  <a:srgbClr val="373A3C"/>
                </a:solidFill>
                <a:effectLst/>
                <a:latin typeface="Helvetica" panose="020B0604020202020204" pitchFamily="34" charset="0"/>
              </a:rPr>
              <a:t>Paybis</a:t>
            </a:r>
            <a:r>
              <a:rPr lang="en-US" b="0" i="0" dirty="0">
                <a:solidFill>
                  <a:srgbClr val="373A3C"/>
                </a:solidFill>
                <a:effectLst/>
                <a:latin typeface="Helvetica" panose="020B0604020202020204" pitchFamily="34" charset="0"/>
              </a:rPr>
              <a:t>”, “</a:t>
            </a:r>
            <a:r>
              <a:rPr lang="en-US" b="0" i="0" dirty="0" err="1">
                <a:solidFill>
                  <a:srgbClr val="373A3C"/>
                </a:solidFill>
                <a:effectLst/>
                <a:latin typeface="Helvetica" panose="020B0604020202020204" pitchFamily="34" charset="0"/>
              </a:rPr>
              <a:t>Blockvis</a:t>
            </a:r>
            <a:r>
              <a:rPr lang="en-US" b="0" i="0" dirty="0">
                <a:solidFill>
                  <a:srgbClr val="373A3C"/>
                </a:solidFill>
                <a:effectLst/>
                <a:latin typeface="Helvetica" panose="020B0604020202020204" pitchFamily="34" charset="0"/>
              </a:rPr>
              <a:t>”, “</a:t>
            </a:r>
            <a:r>
              <a:rPr lang="en-US" b="0" i="0" dirty="0" err="1">
                <a:solidFill>
                  <a:srgbClr val="373A3C"/>
                </a:solidFill>
                <a:effectLst/>
                <a:latin typeface="Helvetica" panose="020B0604020202020204" pitchFamily="34" charset="0"/>
              </a:rPr>
              <a:t>CryptoLab</a:t>
            </a:r>
            <a:r>
              <a:rPr lang="en-US" b="0" i="0" dirty="0">
                <a:solidFill>
                  <a:srgbClr val="373A3C"/>
                </a:solidFill>
                <a:effectLst/>
                <a:latin typeface="Helvetica" panose="020B0604020202020204" pitchFamily="34" charset="0"/>
              </a:rPr>
              <a:t>”, “</a:t>
            </a:r>
            <a:r>
              <a:rPr lang="en-US" b="0" i="0" dirty="0" err="1">
                <a:solidFill>
                  <a:srgbClr val="373A3C"/>
                </a:solidFill>
                <a:effectLst/>
                <a:latin typeface="Helvetica" panose="020B0604020202020204" pitchFamily="34" charset="0"/>
              </a:rPr>
              <a:t>ToTheMoonLab</a:t>
            </a:r>
            <a:r>
              <a:rPr lang="en-US" b="0" i="0" dirty="0">
                <a:solidFill>
                  <a:srgbClr val="373A3C"/>
                </a:solidFill>
                <a:effectLst/>
                <a:latin typeface="Helvetica" panose="020B0604020202020204" pitchFamily="34" charset="0"/>
              </a:rPr>
              <a:t>” un “AXIOMA”.</a:t>
            </a:r>
            <a:endParaRPr lang="lv-LV" b="0" i="0" dirty="0">
              <a:solidFill>
                <a:srgbClr val="373A3C"/>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b="0" i="0" dirty="0">
                <a:solidFill>
                  <a:srgbClr val="373A3C"/>
                </a:solidFill>
                <a:effectLst/>
                <a:latin typeface="Helvetica" panose="020B0604020202020204" pitchFamily="34" charset="0"/>
              </a:rPr>
              <a:t>Vairāk par Latvijas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asociāciju: </a:t>
            </a:r>
            <a:r>
              <a:rPr lang="lv-LV" b="0" i="0" u="none" strike="noStrike" dirty="0">
                <a:solidFill>
                  <a:srgbClr val="1177D1"/>
                </a:solidFill>
                <a:effectLst/>
                <a:latin typeface="Helvetica" panose="020B0604020202020204" pitchFamily="34" charset="0"/>
                <a:hlinkClick r:id="rId3"/>
              </a:rPr>
              <a:t>http://blockchain.org.lv/</a:t>
            </a:r>
            <a:endParaRPr lang="lv-LV" b="0" i="0" u="none" strike="noStrike" dirty="0">
              <a:solidFill>
                <a:srgbClr val="1177D1"/>
              </a:solidFill>
              <a:effectLst/>
              <a:latin typeface="Helvetica" panose="020B0604020202020204" pitchFamily="34" charset="0"/>
            </a:endParaRPr>
          </a:p>
          <a:p>
            <a:pPr algn="l"/>
            <a:endParaRPr lang="en-US" b="0" i="0" dirty="0">
              <a:solidFill>
                <a:srgbClr val="373A3C"/>
              </a:solidFill>
              <a:effectLst/>
              <a:latin typeface="Helvetica" panose="020B0604020202020204" pitchFamily="34" charset="0"/>
            </a:endParaRPr>
          </a:p>
          <a:p>
            <a:pPr algn="l"/>
            <a:r>
              <a:rPr lang="en-US" b="0" i="0" dirty="0">
                <a:solidFill>
                  <a:srgbClr val="373A3C"/>
                </a:solidFill>
                <a:effectLst/>
                <a:latin typeface="Helvetica" panose="020B0604020202020204" pitchFamily="34" charset="0"/>
              </a:rPr>
              <a:t>An important role in the blockchain ecosystem of the country has platforms and support centers that educate developers on the possibilities for using blockchain technology-based solutions. For example, -</a:t>
            </a:r>
          </a:p>
          <a:p>
            <a:pPr algn="l">
              <a:buFont typeface="Arial" panose="020B0604020202020204" pitchFamily="34" charset="0"/>
              <a:buChar char="•"/>
            </a:pPr>
            <a:r>
              <a:rPr lang="en-US" b="0" i="0" dirty="0">
                <a:solidFill>
                  <a:srgbClr val="373A3C"/>
                </a:solidFill>
                <a:effectLst/>
                <a:latin typeface="Helvetica" panose="020B0604020202020204" pitchFamily="34" charset="0"/>
              </a:rPr>
              <a:t>“</a:t>
            </a:r>
            <a:r>
              <a:rPr lang="en-US" b="0" i="0" dirty="0" err="1">
                <a:solidFill>
                  <a:srgbClr val="373A3C"/>
                </a:solidFill>
                <a:effectLst/>
                <a:latin typeface="Helvetica" panose="020B0604020202020204" pitchFamily="34" charset="0"/>
              </a:rPr>
              <a:t>CryptoLab</a:t>
            </a:r>
            <a:r>
              <a:rPr lang="en-US" b="0" i="0" dirty="0">
                <a:solidFill>
                  <a:srgbClr val="373A3C"/>
                </a:solidFill>
                <a:effectLst/>
                <a:latin typeface="Helvetica" panose="020B0604020202020204" pitchFamily="34" charset="0"/>
              </a:rPr>
              <a:t>” – provides training and gives consultations regarding investment opportunities in cryptocurrencies and their day-to-day use;</a:t>
            </a:r>
          </a:p>
          <a:p>
            <a:pPr algn="l">
              <a:buFont typeface="Arial" panose="020B0604020202020204" pitchFamily="34" charset="0"/>
              <a:buChar char="•"/>
            </a:pPr>
            <a:r>
              <a:rPr lang="en-US" b="0" i="0" dirty="0">
                <a:solidFill>
                  <a:srgbClr val="373A3C"/>
                </a:solidFill>
                <a:effectLst/>
                <a:latin typeface="Helvetica" panose="020B0604020202020204" pitchFamily="34" charset="0"/>
              </a:rPr>
              <a:t>“</a:t>
            </a:r>
            <a:r>
              <a:rPr lang="en-US" b="0" i="0" dirty="0" err="1">
                <a:solidFill>
                  <a:srgbClr val="373A3C"/>
                </a:solidFill>
                <a:effectLst/>
                <a:latin typeface="Helvetica" panose="020B0604020202020204" pitchFamily="34" charset="0"/>
              </a:rPr>
              <a:t>Blockvis</a:t>
            </a:r>
            <a:r>
              <a:rPr lang="en-US" b="0" i="0" dirty="0">
                <a:solidFill>
                  <a:srgbClr val="373A3C"/>
                </a:solidFill>
                <a:effectLst/>
                <a:latin typeface="Helvetica" panose="020B0604020202020204" pitchFamily="34" charset="0"/>
              </a:rPr>
              <a:t>” – group of IT professionals that educate public and develop applications of blockchain technology in the field of smart contracts.</a:t>
            </a:r>
            <a:endParaRPr lang="lv-LV" b="0" i="0" dirty="0">
              <a:solidFill>
                <a:srgbClr val="373A3C"/>
              </a:solidFill>
              <a:effectLst/>
              <a:latin typeface="Helvetica" panose="020B0604020202020204" pitchFamily="34" charset="0"/>
            </a:endParaRPr>
          </a:p>
          <a:p>
            <a:pPr algn="l">
              <a:buFont typeface="Arial" panose="020B0604020202020204" pitchFamily="34" charset="0"/>
              <a:buNone/>
            </a:pPr>
            <a:endParaRPr lang="en-US" b="0" i="0" dirty="0">
              <a:solidFill>
                <a:srgbClr val="373A3C"/>
              </a:solidFill>
              <a:effectLst/>
              <a:latin typeface="Helvetica" panose="020B0604020202020204" pitchFamily="34" charset="0"/>
            </a:endParaRPr>
          </a:p>
          <a:p>
            <a:pPr algn="l"/>
            <a:r>
              <a:rPr lang="en-US" b="0" i="0" dirty="0">
                <a:solidFill>
                  <a:srgbClr val="373A3C"/>
                </a:solidFill>
                <a:effectLst/>
                <a:latin typeface="Helvetica" panose="020B0604020202020204" pitchFamily="34" charset="0"/>
              </a:rPr>
              <a:t>Also, conferences, discussions and different networking activities are being organized by local IT communities (for example, </a:t>
            </a:r>
            <a:r>
              <a:rPr lang="en-US" b="0" i="0" dirty="0" err="1">
                <a:solidFill>
                  <a:srgbClr val="373A3C"/>
                </a:solidFill>
                <a:effectLst/>
                <a:latin typeface="Helvetica" panose="020B0604020202020204" pitchFamily="34" charset="0"/>
              </a:rPr>
              <a:t>Techchill</a:t>
            </a:r>
            <a:r>
              <a:rPr lang="en-US" b="0" i="0" dirty="0">
                <a:solidFill>
                  <a:srgbClr val="373A3C"/>
                </a:solidFill>
                <a:effectLst/>
                <a:latin typeface="Helvetica" panose="020B0604020202020204" pitchFamily="34" charset="0"/>
              </a:rPr>
              <a:t>, Startin.LV, LIAA, Riga </a:t>
            </a:r>
            <a:r>
              <a:rPr lang="en-US" b="0" i="0" dirty="0" err="1">
                <a:solidFill>
                  <a:srgbClr val="373A3C"/>
                </a:solidFill>
                <a:effectLst/>
                <a:latin typeface="Helvetica" panose="020B0604020202020204" pitchFamily="34" charset="0"/>
              </a:rPr>
              <a:t>TechGirls</a:t>
            </a:r>
            <a:r>
              <a:rPr lang="en-US" b="0" i="0" dirty="0">
                <a:solidFill>
                  <a:srgbClr val="373A3C"/>
                </a:solidFill>
                <a:effectLst/>
                <a:latin typeface="Helvetica" panose="020B0604020202020204" pitchFamily="34" charset="0"/>
              </a:rPr>
              <a:t>, </a:t>
            </a:r>
            <a:r>
              <a:rPr lang="en-US" b="0" i="0" dirty="0" err="1">
                <a:solidFill>
                  <a:srgbClr val="373A3C"/>
                </a:solidFill>
                <a:effectLst/>
                <a:latin typeface="Helvetica" panose="020B0604020202020204" pitchFamily="34" charset="0"/>
              </a:rPr>
              <a:t>TechHub</a:t>
            </a:r>
            <a:r>
              <a:rPr lang="en-US" b="0" i="0" dirty="0">
                <a:solidFill>
                  <a:srgbClr val="373A3C"/>
                </a:solidFill>
                <a:effectLst/>
                <a:latin typeface="Helvetica" panose="020B0604020202020204" pitchFamily="34" charset="0"/>
              </a:rPr>
              <a:t> Riga). For example, annual conference “RIGA COMM” where service providers and product developers from Baltics and number of foreign countries discuss the impact of blockchain technology and its use-cases.</a:t>
            </a:r>
          </a:p>
          <a:p>
            <a:pPr algn="l"/>
            <a:r>
              <a:rPr lang="en-US" b="0" i="0" dirty="0">
                <a:solidFill>
                  <a:srgbClr val="373A3C"/>
                </a:solidFill>
                <a:effectLst/>
                <a:latin typeface="Helvetica" panose="020B0604020202020204" pitchFamily="34" charset="0"/>
              </a:rPr>
              <a:t>In order to develop blockchain technology-based solutions, companies have access to support instruments provided by existing aid programs in country, including accelerator and venture capital funds.</a:t>
            </a:r>
          </a:p>
        </p:txBody>
      </p:sp>
      <p:sp>
        <p:nvSpPr>
          <p:cNvPr id="4" name="Slaida numura vietturis 3"/>
          <p:cNvSpPr>
            <a:spLocks noGrp="1"/>
          </p:cNvSpPr>
          <p:nvPr>
            <p:ph type="sldNum" sz="quarter" idx="5"/>
          </p:nvPr>
        </p:nvSpPr>
        <p:spPr/>
        <p:txBody>
          <a:bodyPr/>
          <a:lstStyle/>
          <a:p>
            <a:fld id="{37888A98-8692-43FC-9495-FDC415CABE55}" type="slidenum">
              <a:rPr lang="lv-LV" smtClean="0"/>
              <a:t>24</a:t>
            </a:fld>
            <a:endParaRPr lang="lv-LV"/>
          </a:p>
        </p:txBody>
      </p:sp>
    </p:spTree>
    <p:extLst>
      <p:ext uri="{BB962C8B-B14F-4D97-AF65-F5344CB8AC3E}">
        <p14:creationId xmlns:p14="http://schemas.microsoft.com/office/powerpoint/2010/main" val="206117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2 min</a:t>
            </a:r>
          </a:p>
          <a:p>
            <a:pPr algn="l"/>
            <a:r>
              <a:rPr lang="lv-LV" b="0" i="0" dirty="0">
                <a:solidFill>
                  <a:srgbClr val="373A3C"/>
                </a:solidFill>
                <a:effectLst/>
                <a:latin typeface="Helvetica" panose="020B0604020202020204" pitchFamily="34" charset="0"/>
              </a:rPr>
              <a:t>Mark </a:t>
            </a:r>
            <a:r>
              <a:rPr lang="lv-LV" b="0" i="0" dirty="0" err="1">
                <a:solidFill>
                  <a:srgbClr val="373A3C"/>
                </a:solidFill>
                <a:effectLst/>
                <a:latin typeface="Helvetica" panose="020B0604020202020204" pitchFamily="34" charset="0"/>
              </a:rPr>
              <a:t>that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actively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used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within</a:t>
            </a:r>
            <a:r>
              <a:rPr lang="lv-LV" b="0" i="0" dirty="0">
                <a:solidFill>
                  <a:srgbClr val="373A3C"/>
                </a:solidFill>
                <a:effectLst/>
                <a:latin typeface="Helvetica" panose="020B0604020202020204" pitchFamily="34" charset="0"/>
              </a:rPr>
              <a:t> European </a:t>
            </a:r>
            <a:r>
              <a:rPr lang="lv-LV" b="0" i="0" dirty="0" err="1">
                <a:solidFill>
                  <a:srgbClr val="373A3C"/>
                </a:solidFill>
                <a:effectLst/>
                <a:latin typeface="Helvetica" panose="020B0604020202020204" pitchFamily="34" charset="0"/>
              </a:rPr>
              <a:t>Union</a:t>
            </a:r>
            <a:r>
              <a:rPr lang="lv-LV" b="0" i="0" dirty="0">
                <a:solidFill>
                  <a:srgbClr val="373A3C"/>
                </a:solidFill>
                <a:effectLst/>
                <a:latin typeface="Helvetica" panose="020B0604020202020204" pitchFamily="34" charset="0"/>
              </a:rPr>
              <a:t>. </a:t>
            </a:r>
          </a:p>
          <a:p>
            <a:pPr algn="l"/>
            <a:endParaRPr lang="lv-LV" b="0" i="0" dirty="0">
              <a:solidFill>
                <a:srgbClr val="373A3C"/>
              </a:solidFill>
              <a:effectLst/>
              <a:latin typeface="Helvetica" panose="020B0604020202020204" pitchFamily="34" charset="0"/>
            </a:endParaRPr>
          </a:p>
          <a:p>
            <a:pPr algn="l"/>
            <a:r>
              <a:rPr lang="en-US" b="0" i="0" dirty="0">
                <a:solidFill>
                  <a:srgbClr val="373A3C"/>
                </a:solidFill>
                <a:effectLst/>
                <a:latin typeface="Helvetica" panose="020B0604020202020204" pitchFamily="34" charset="0"/>
              </a:rPr>
              <a:t>Europe is one of the world’s leaders in the development of blockchain technology, with large amount of blockchain start-ups of the world.</a:t>
            </a:r>
          </a:p>
          <a:p>
            <a:pPr algn="l"/>
            <a:r>
              <a:rPr lang="en-US" b="0" i="0" dirty="0">
                <a:solidFill>
                  <a:srgbClr val="373A3C"/>
                </a:solidFill>
                <a:effectLst/>
                <a:latin typeface="Helvetica" panose="020B0604020202020204" pitchFamily="34" charset="0"/>
              </a:rPr>
              <a:t>On 21 April 2018, European Blockchain Partnership (EBP) was established for development of European Blockchain Services Infrastructure (EBSI). </a:t>
            </a:r>
          </a:p>
          <a:p>
            <a:pPr algn="l"/>
            <a:r>
              <a:rPr lang="en-US" b="0" i="0" dirty="0">
                <a:solidFill>
                  <a:srgbClr val="373A3C"/>
                </a:solidFill>
                <a:effectLst/>
                <a:latin typeface="Helvetica" panose="020B0604020202020204" pitchFamily="34" charset="0"/>
              </a:rPr>
              <a:t>EBSI is a joint initiative from the European Commission and the EBP to deliver EU-wide cross-border public services using blockchain technology. Four initiatives are being developed within the framework of the EBSI: notarization, diplomas, European self-sovereign identity, trusted data sharing.</a:t>
            </a:r>
          </a:p>
          <a:p>
            <a:endParaRPr lang="lv-LV" dirty="0"/>
          </a:p>
          <a:p>
            <a:r>
              <a:rPr lang="lv-LV" dirty="0" err="1"/>
              <a:t>Watch</a:t>
            </a:r>
            <a:r>
              <a:rPr lang="lv-LV" dirty="0"/>
              <a:t> video: https://www.youtube.com/watch?v=m2uj7fgb2JI&amp;t=1s</a:t>
            </a:r>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25</a:t>
            </a:fld>
            <a:endParaRPr lang="lv-LV"/>
          </a:p>
        </p:txBody>
      </p:sp>
    </p:spTree>
    <p:extLst>
      <p:ext uri="{BB962C8B-B14F-4D97-AF65-F5344CB8AC3E}">
        <p14:creationId xmlns:p14="http://schemas.microsoft.com/office/powerpoint/2010/main" val="4217352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2 min</a:t>
            </a:r>
          </a:p>
          <a:p>
            <a:pPr algn="l"/>
            <a:r>
              <a:rPr lang="en-US" b="0" i="0" dirty="0">
                <a:solidFill>
                  <a:srgbClr val="373A3C"/>
                </a:solidFill>
                <a:effectLst/>
                <a:latin typeface="Helvetica" panose="020B0604020202020204" pitchFamily="34" charset="0"/>
              </a:rPr>
              <a:t>In 2018 EU Blockchain Observatory and Forum was established to accelerate blockchain innovation and the development of the blockchain ecosystem within the EU, and so help cement Europe’s position as a global leader in this transformative new technology. Its tasks:</a:t>
            </a:r>
          </a:p>
          <a:p>
            <a:pPr marL="171450" indent="-171450" algn="l">
              <a:buFont typeface="Arial" panose="020B0604020202020204" pitchFamily="34" charset="0"/>
              <a:buChar char="•"/>
            </a:pPr>
            <a:r>
              <a:rPr lang="en-US" b="0" i="0" dirty="0">
                <a:solidFill>
                  <a:srgbClr val="373A3C"/>
                </a:solidFill>
                <a:effectLst/>
                <a:latin typeface="Helvetica" panose="020B0604020202020204" pitchFamily="34" charset="0"/>
              </a:rPr>
              <a:t>Map key existing initiatives in Europe and beyond;</a:t>
            </a:r>
          </a:p>
          <a:p>
            <a:pPr marL="171450" indent="-171450" algn="l">
              <a:buFont typeface="Arial" panose="020B0604020202020204" pitchFamily="34" charset="0"/>
              <a:buChar char="•"/>
            </a:pPr>
            <a:r>
              <a:rPr lang="en-US" b="0" i="0" dirty="0">
                <a:solidFill>
                  <a:srgbClr val="373A3C"/>
                </a:solidFill>
                <a:effectLst/>
                <a:latin typeface="Helvetica" panose="020B0604020202020204" pitchFamily="34" charset="0"/>
              </a:rPr>
              <a:t>Monitor developments analyze trends and address emerging issues;</a:t>
            </a:r>
          </a:p>
          <a:p>
            <a:pPr marL="171450" indent="-171450" algn="l">
              <a:buFont typeface="Arial" panose="020B0604020202020204" pitchFamily="34" charset="0"/>
              <a:buChar char="•"/>
            </a:pPr>
            <a:r>
              <a:rPr lang="en-US" b="0" i="0" dirty="0">
                <a:solidFill>
                  <a:srgbClr val="373A3C"/>
                </a:solidFill>
                <a:effectLst/>
                <a:latin typeface="Helvetica" panose="020B0604020202020204" pitchFamily="34" charset="0"/>
              </a:rPr>
              <a:t>Become a knowledge hub on blockchain;</a:t>
            </a:r>
          </a:p>
          <a:p>
            <a:pPr marL="171450" indent="-171450" algn="l">
              <a:buFont typeface="Arial" panose="020B0604020202020204" pitchFamily="34" charset="0"/>
              <a:buChar char="•"/>
            </a:pPr>
            <a:r>
              <a:rPr lang="en-US" b="0" i="0" dirty="0">
                <a:solidFill>
                  <a:srgbClr val="373A3C"/>
                </a:solidFill>
                <a:effectLst/>
                <a:latin typeface="Helvetica" panose="020B0604020202020204" pitchFamily="34" charset="0"/>
              </a:rPr>
              <a:t>Promote European actors and reinforce European engagement with multiple stakeholders;</a:t>
            </a:r>
          </a:p>
          <a:p>
            <a:pPr marL="171450" indent="-171450" algn="l">
              <a:buFont typeface="Arial" panose="020B0604020202020204" pitchFamily="34" charset="0"/>
              <a:buChar char="•"/>
            </a:pPr>
            <a:r>
              <a:rPr lang="en-US" b="0" i="0" dirty="0">
                <a:solidFill>
                  <a:srgbClr val="373A3C"/>
                </a:solidFill>
                <a:effectLst/>
                <a:latin typeface="Helvetica" panose="020B0604020202020204" pitchFamily="34" charset="0"/>
              </a:rPr>
              <a:t>Represent a major communication opportunity for Europe to set out its vision and ambition on the international scene;</a:t>
            </a:r>
          </a:p>
          <a:p>
            <a:pPr marL="171450" indent="-171450" algn="l">
              <a:buFont typeface="Arial" panose="020B0604020202020204" pitchFamily="34" charset="0"/>
              <a:buChar char="•"/>
            </a:pPr>
            <a:r>
              <a:rPr lang="en-US" b="0" i="0" dirty="0">
                <a:solidFill>
                  <a:srgbClr val="373A3C"/>
                </a:solidFill>
                <a:effectLst/>
                <a:latin typeface="Helvetica" panose="020B0604020202020204" pitchFamily="34" charset="0"/>
              </a:rPr>
              <a:t>Inspire common actions based on specific use-cases of European interest.</a:t>
            </a:r>
          </a:p>
          <a:p>
            <a:pPr algn="l"/>
            <a:r>
              <a:rPr lang="en-US" b="0" i="0" dirty="0">
                <a:solidFill>
                  <a:srgbClr val="373A3C"/>
                </a:solidFill>
                <a:effectLst/>
                <a:latin typeface="Helvetica" panose="020B0604020202020204" pitchFamily="34" charset="0"/>
              </a:rPr>
              <a:t> </a:t>
            </a:r>
          </a:p>
          <a:p>
            <a:pPr algn="l"/>
            <a:r>
              <a:rPr lang="en-US" b="0" i="0" dirty="0">
                <a:solidFill>
                  <a:srgbClr val="373A3C"/>
                </a:solidFill>
                <a:effectLst/>
                <a:latin typeface="Helvetica" panose="020B0604020202020204" pitchFamily="34" charset="0"/>
              </a:rPr>
              <a:t>The European Commission also established a program called “Block.IS” to accelerate the use of blockchain technologies in food, logistics and finance sector. Small and medium-sized enterprises, as well as IT companies are welcome to submit their ideas for the use of blockchain in one of mentioned sectors. The best ideas are offered support in three levels from development to commercialization of the idea. The maximum amount of funding that companies can receive for their idea realization is EUR 60 000. For example, Latvian data storage platform “Failiem.lv” have received  EU support via this program in order to implement blockchain solutions into their business processes.</a:t>
            </a:r>
          </a:p>
          <a:p>
            <a:endParaRPr lang="lv-LV" dirty="0"/>
          </a:p>
          <a:p>
            <a:r>
              <a:rPr lang="lv-LV" dirty="0"/>
              <a:t>Video: https://www.youtube.com/watch?v=CVPoUlGK0c8&amp;t=2s&amp;ab_channel=BlockchainInnovationSpaces</a:t>
            </a:r>
          </a:p>
          <a:p>
            <a:endParaRPr lang="lv-LV" dirty="0"/>
          </a:p>
        </p:txBody>
      </p:sp>
      <p:sp>
        <p:nvSpPr>
          <p:cNvPr id="4" name="Slide Number Placeholder 3"/>
          <p:cNvSpPr>
            <a:spLocks noGrp="1"/>
          </p:cNvSpPr>
          <p:nvPr>
            <p:ph type="sldNum" sz="quarter" idx="5"/>
          </p:nvPr>
        </p:nvSpPr>
        <p:spPr/>
        <p:txBody>
          <a:bodyPr/>
          <a:lstStyle/>
          <a:p>
            <a:fld id="{37888A98-8692-43FC-9495-FDC415CABE55}" type="slidenum">
              <a:rPr lang="lv-LV" smtClean="0"/>
              <a:t>26</a:t>
            </a:fld>
            <a:endParaRPr lang="lv-LV"/>
          </a:p>
        </p:txBody>
      </p:sp>
    </p:spTree>
    <p:extLst>
      <p:ext uri="{BB962C8B-B14F-4D97-AF65-F5344CB8AC3E}">
        <p14:creationId xmlns:p14="http://schemas.microsoft.com/office/powerpoint/2010/main" val="1287493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5 min</a:t>
            </a:r>
          </a:p>
          <a:p>
            <a:r>
              <a:rPr lang="lv-LV" dirty="0" err="1"/>
              <a:t>Ask</a:t>
            </a:r>
            <a:r>
              <a:rPr lang="lv-LV" dirty="0"/>
              <a:t> students to </a:t>
            </a:r>
            <a:r>
              <a:rPr lang="lv-LV" dirty="0" err="1"/>
              <a:t>share</a:t>
            </a:r>
            <a:r>
              <a:rPr lang="lv-LV" dirty="0"/>
              <a:t> </a:t>
            </a:r>
            <a:r>
              <a:rPr lang="lv-LV" dirty="0" err="1"/>
              <a:t>their</a:t>
            </a:r>
            <a:r>
              <a:rPr lang="lv-LV" dirty="0"/>
              <a:t> </a:t>
            </a:r>
            <a:r>
              <a:rPr lang="lv-LV" dirty="0" err="1"/>
              <a:t>experience</a:t>
            </a:r>
            <a:r>
              <a:rPr lang="lv-LV" dirty="0"/>
              <a:t>.  </a:t>
            </a:r>
            <a:r>
              <a:rPr lang="lv-LV" dirty="0" err="1"/>
              <a:t>Where</a:t>
            </a:r>
            <a:r>
              <a:rPr lang="lv-LV" dirty="0"/>
              <a:t> </a:t>
            </a:r>
            <a:r>
              <a:rPr lang="lv-LV" dirty="0" err="1"/>
              <a:t>and</a:t>
            </a:r>
            <a:r>
              <a:rPr lang="lv-LV" dirty="0"/>
              <a:t> </a:t>
            </a:r>
            <a:r>
              <a:rPr lang="lv-LV" dirty="0" err="1"/>
              <a:t>how</a:t>
            </a:r>
            <a:r>
              <a:rPr lang="lv-LV" dirty="0"/>
              <a:t> it </a:t>
            </a:r>
            <a:r>
              <a:rPr lang="lv-LV" dirty="0" err="1"/>
              <a:t>is</a:t>
            </a:r>
            <a:r>
              <a:rPr lang="lv-LV" dirty="0"/>
              <a:t> </a:t>
            </a:r>
            <a:r>
              <a:rPr lang="lv-LV" dirty="0" err="1"/>
              <a:t>possible</a:t>
            </a:r>
            <a:r>
              <a:rPr lang="lv-LV" dirty="0"/>
              <a:t> to </a:t>
            </a:r>
            <a:r>
              <a:rPr lang="lv-LV" dirty="0" err="1"/>
              <a:t>get</a:t>
            </a:r>
            <a:r>
              <a:rPr lang="lv-LV" dirty="0"/>
              <a:t> </a:t>
            </a:r>
            <a:r>
              <a:rPr lang="lv-LV" dirty="0" err="1"/>
              <a:t>information</a:t>
            </a:r>
            <a:r>
              <a:rPr lang="lv-LV" dirty="0"/>
              <a:t> </a:t>
            </a:r>
            <a:r>
              <a:rPr lang="lv-LV" dirty="0" err="1"/>
              <a:t>about</a:t>
            </a:r>
            <a:r>
              <a:rPr lang="lv-LV" dirty="0"/>
              <a:t> </a:t>
            </a:r>
            <a:r>
              <a:rPr lang="lv-LV" dirty="0" err="1"/>
              <a:t>blockchain</a:t>
            </a:r>
            <a:r>
              <a:rPr lang="lv-LV" dirty="0"/>
              <a:t> </a:t>
            </a:r>
            <a:r>
              <a:rPr lang="lv-LV" dirty="0" err="1"/>
              <a:t>technology</a:t>
            </a:r>
            <a:r>
              <a:rPr lang="lv-LV" dirty="0"/>
              <a:t> </a:t>
            </a:r>
            <a:r>
              <a:rPr lang="lv-LV" dirty="0" err="1"/>
              <a:t>in</a:t>
            </a:r>
            <a:r>
              <a:rPr lang="lv-LV" dirty="0"/>
              <a:t> Latvia? </a:t>
            </a:r>
            <a:r>
              <a:rPr lang="lv-LV" dirty="0" err="1"/>
              <a:t>Have</a:t>
            </a:r>
            <a:r>
              <a:rPr lang="lv-LV" dirty="0"/>
              <a:t> </a:t>
            </a:r>
            <a:r>
              <a:rPr lang="lv-LV" dirty="0" err="1"/>
              <a:t>you</a:t>
            </a:r>
            <a:r>
              <a:rPr lang="lv-LV" dirty="0"/>
              <a:t> </a:t>
            </a:r>
            <a:r>
              <a:rPr lang="lv-LV" dirty="0" err="1"/>
              <a:t>heard</a:t>
            </a:r>
            <a:r>
              <a:rPr lang="lv-LV" dirty="0"/>
              <a:t> </a:t>
            </a:r>
            <a:r>
              <a:rPr lang="lv-LV" dirty="0" err="1"/>
              <a:t>about</a:t>
            </a:r>
            <a:r>
              <a:rPr lang="lv-LV" dirty="0"/>
              <a:t> </a:t>
            </a:r>
            <a:r>
              <a:rPr lang="lv-LV" dirty="0" err="1"/>
              <a:t>different</a:t>
            </a:r>
            <a:r>
              <a:rPr lang="lv-LV" dirty="0"/>
              <a:t> </a:t>
            </a:r>
            <a:r>
              <a:rPr lang="lv-LV" dirty="0" err="1"/>
              <a:t>webinars</a:t>
            </a:r>
            <a:r>
              <a:rPr lang="lv-LV" dirty="0"/>
              <a:t>?</a:t>
            </a:r>
          </a:p>
        </p:txBody>
      </p:sp>
      <p:sp>
        <p:nvSpPr>
          <p:cNvPr id="4" name="Slaida numura vietturis 3"/>
          <p:cNvSpPr>
            <a:spLocks noGrp="1"/>
          </p:cNvSpPr>
          <p:nvPr>
            <p:ph type="sldNum" sz="quarter" idx="5"/>
          </p:nvPr>
        </p:nvSpPr>
        <p:spPr/>
        <p:txBody>
          <a:bodyPr/>
          <a:lstStyle/>
          <a:p>
            <a:fld id="{37888A98-8692-43FC-9495-FDC415CABE55}" type="slidenum">
              <a:rPr lang="lv-LV" smtClean="0"/>
              <a:t>27</a:t>
            </a:fld>
            <a:endParaRPr lang="lv-LV"/>
          </a:p>
        </p:txBody>
      </p:sp>
    </p:spTree>
    <p:extLst>
      <p:ext uri="{BB962C8B-B14F-4D97-AF65-F5344CB8AC3E}">
        <p14:creationId xmlns:p14="http://schemas.microsoft.com/office/powerpoint/2010/main" val="1789190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err="1"/>
              <a:t>Tasks</a:t>
            </a:r>
            <a:r>
              <a:rPr lang="lv-LV" dirty="0"/>
              <a:t> </a:t>
            </a:r>
            <a:r>
              <a:rPr lang="lv-LV" dirty="0" err="1"/>
              <a:t>on</a:t>
            </a:r>
            <a:r>
              <a:rPr lang="lv-LV" dirty="0"/>
              <a:t> platform.blocks.ase.ro</a:t>
            </a:r>
          </a:p>
          <a:p>
            <a:r>
              <a:rPr lang="lv-LV" dirty="0" err="1"/>
              <a:t>Ask</a:t>
            </a:r>
            <a:r>
              <a:rPr lang="lv-LV" dirty="0"/>
              <a:t> students to </a:t>
            </a:r>
            <a:r>
              <a:rPr lang="lv-LV" dirty="0" err="1"/>
              <a:t>read</a:t>
            </a:r>
            <a:r>
              <a:rPr lang="lv-LV" dirty="0"/>
              <a:t> </a:t>
            </a:r>
            <a:r>
              <a:rPr lang="lv-LV" dirty="0" err="1"/>
              <a:t>theory</a:t>
            </a:r>
            <a:r>
              <a:rPr lang="lv-LV" dirty="0"/>
              <a:t> </a:t>
            </a:r>
            <a:r>
              <a:rPr lang="lv-LV" dirty="0" err="1"/>
              <a:t>and</a:t>
            </a:r>
            <a:r>
              <a:rPr lang="lv-LV" dirty="0"/>
              <a:t> </a:t>
            </a:r>
            <a:r>
              <a:rPr lang="lv-LV" dirty="0" err="1"/>
              <a:t>complete</a:t>
            </a:r>
            <a:r>
              <a:rPr lang="lv-LV" dirty="0"/>
              <a:t> </a:t>
            </a:r>
            <a:r>
              <a:rPr lang="lv-LV" dirty="0" err="1"/>
              <a:t>tasks</a:t>
            </a:r>
            <a:r>
              <a:rPr lang="lv-LV" dirty="0"/>
              <a:t> </a:t>
            </a:r>
            <a:r>
              <a:rPr lang="lv-LV" dirty="0" err="1"/>
              <a:t>on</a:t>
            </a:r>
            <a:r>
              <a:rPr lang="lv-LV" dirty="0"/>
              <a:t> platform.blocks.ase.ro, </a:t>
            </a:r>
            <a:r>
              <a:rPr lang="lv-LV" dirty="0" err="1"/>
              <a:t>course</a:t>
            </a:r>
            <a:r>
              <a:rPr lang="lv-LV" dirty="0"/>
              <a:t> «</a:t>
            </a:r>
            <a:r>
              <a:rPr lang="lv-LV" dirty="0" err="1"/>
              <a:t>Introduction</a:t>
            </a:r>
            <a:r>
              <a:rPr lang="lv-LV" dirty="0"/>
              <a:t> to </a:t>
            </a:r>
            <a:r>
              <a:rPr lang="lv-LV" dirty="0" err="1"/>
              <a:t>blockchain</a:t>
            </a:r>
            <a:r>
              <a:rPr lang="lv-LV" dirty="0"/>
              <a:t> </a:t>
            </a:r>
            <a:r>
              <a:rPr lang="lv-LV" dirty="0" err="1"/>
              <a:t>technology</a:t>
            </a:r>
            <a:r>
              <a:rPr lang="lv-LV" dirty="0"/>
              <a:t>»</a:t>
            </a:r>
          </a:p>
          <a:p>
            <a:r>
              <a:rPr lang="lv-LV" dirty="0" err="1"/>
              <a:t>Link</a:t>
            </a:r>
            <a:r>
              <a:rPr lang="lv-LV" dirty="0"/>
              <a:t>: https://platform.blocks.ase.ro/course/view.php?id=17</a:t>
            </a:r>
          </a:p>
        </p:txBody>
      </p:sp>
      <p:sp>
        <p:nvSpPr>
          <p:cNvPr id="4" name="Slaida numura vietturis 3"/>
          <p:cNvSpPr>
            <a:spLocks noGrp="1"/>
          </p:cNvSpPr>
          <p:nvPr>
            <p:ph type="sldNum" sz="quarter" idx="5"/>
          </p:nvPr>
        </p:nvSpPr>
        <p:spPr/>
        <p:txBody>
          <a:bodyPr/>
          <a:lstStyle/>
          <a:p>
            <a:fld id="{37888A98-8692-43FC-9495-FDC415CABE55}" type="slidenum">
              <a:rPr lang="lv-LV" smtClean="0"/>
              <a:t>28</a:t>
            </a:fld>
            <a:endParaRPr lang="lv-LV"/>
          </a:p>
        </p:txBody>
      </p:sp>
    </p:spTree>
    <p:extLst>
      <p:ext uri="{BB962C8B-B14F-4D97-AF65-F5344CB8AC3E}">
        <p14:creationId xmlns:p14="http://schemas.microsoft.com/office/powerpoint/2010/main" val="129043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a:solidFill>
                  <a:srgbClr val="373A3C"/>
                </a:solidFill>
                <a:effectLst/>
                <a:latin typeface="Helvetica" panose="020B0604020202020204" pitchFamily="34" charset="0"/>
              </a:rPr>
              <a:t>4 min</a:t>
            </a:r>
          </a:p>
          <a:p>
            <a:pPr algn="l"/>
            <a:r>
              <a:rPr lang="lv-LV" b="0" i="0" dirty="0" err="1">
                <a:solidFill>
                  <a:srgbClr val="373A3C"/>
                </a:solidFill>
                <a:effectLst/>
                <a:latin typeface="Helvetica" panose="020B0604020202020204" pitchFamily="34" charset="0"/>
              </a:rPr>
              <a:t>Discuss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meaning</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term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Ask</a:t>
            </a:r>
            <a:r>
              <a:rPr lang="lv-LV" b="0" i="0" dirty="0">
                <a:solidFill>
                  <a:srgbClr val="373A3C"/>
                </a:solidFill>
                <a:effectLst/>
                <a:latin typeface="Helvetica" panose="020B0604020202020204" pitchFamily="34" charset="0"/>
              </a:rPr>
              <a:t> students </a:t>
            </a:r>
            <a:r>
              <a:rPr lang="lv-LV" b="0" i="0" dirty="0" err="1">
                <a:solidFill>
                  <a:srgbClr val="373A3C"/>
                </a:solidFill>
                <a:effectLst/>
                <a:latin typeface="Helvetica" panose="020B0604020202020204" pitchFamily="34" charset="0"/>
              </a:rPr>
              <a:t>if</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they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have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heard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this</a:t>
            </a:r>
            <a:r>
              <a:rPr lang="lv-LV" b="0" i="0" dirty="0">
                <a:solidFill>
                  <a:srgbClr val="373A3C"/>
                </a:solidFill>
                <a:effectLst/>
                <a:latin typeface="Helvetica" panose="020B0604020202020204" pitchFamily="34" charset="0"/>
              </a:rPr>
              <a:t> term </a:t>
            </a:r>
            <a:r>
              <a:rPr lang="lv-LV" b="0" i="0" dirty="0" err="1">
                <a:solidFill>
                  <a:srgbClr val="373A3C"/>
                </a:solidFill>
                <a:effectLst/>
                <a:latin typeface="Helvetica" panose="020B0604020202020204" pitchFamily="34" charset="0"/>
              </a:rPr>
              <a:t>and</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what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context</a:t>
            </a:r>
            <a:r>
              <a:rPr lang="lv-LV" b="0" i="0" dirty="0">
                <a:solidFill>
                  <a:srgbClr val="373A3C"/>
                </a:solidFill>
                <a:effectLst/>
                <a:latin typeface="Helvetica" panose="020B0604020202020204" pitchFamily="34" charset="0"/>
              </a:rPr>
              <a:t>.</a:t>
            </a:r>
          </a:p>
          <a:p>
            <a:pPr algn="l"/>
            <a:br>
              <a:rPr lang="lv-LV" b="0" i="0" dirty="0">
                <a:solidFill>
                  <a:srgbClr val="373A3C"/>
                </a:solidFill>
                <a:effectLst/>
                <a:latin typeface="Helvetica" panose="020B0604020202020204" pitchFamily="34" charset="0"/>
              </a:rPr>
            </a:br>
            <a:r>
              <a:rPr lang="en-US" b="0" i="0" dirty="0">
                <a:solidFill>
                  <a:srgbClr val="373A3C"/>
                </a:solidFill>
                <a:effectLst/>
                <a:latin typeface="Helvetica" panose="020B0604020202020204" pitchFamily="34" charset="0"/>
              </a:rPr>
              <a:t>You may have heard it is described as a “digital ledger” stored in a distributed network. </a:t>
            </a:r>
            <a:r>
              <a:rPr lang="lv-LV" b="0" i="0" u="none" strike="noStrike" dirty="0" err="1">
                <a:solidFill>
                  <a:srgbClr val="1177D1"/>
                </a:solidFill>
                <a:effectLst/>
                <a:latin typeface="Helvetica" panose="020B0604020202020204" pitchFamily="34" charset="0"/>
              </a:rPr>
              <a:t>Here</a:t>
            </a:r>
            <a:r>
              <a:rPr lang="lv-LV" b="0" i="0" u="none" strike="noStrike" dirty="0">
                <a:solidFill>
                  <a:srgbClr val="1177D1"/>
                </a:solidFill>
                <a:effectLst/>
                <a:latin typeface="Helvetica" panose="020B0604020202020204" pitchFamily="34" charset="0"/>
              </a:rPr>
              <a:t> </a:t>
            </a:r>
            <a:r>
              <a:rPr lang="en-US" b="0" i="0" dirty="0">
                <a:solidFill>
                  <a:srgbClr val="373A3C"/>
                </a:solidFill>
                <a:effectLst/>
                <a:latin typeface="Helvetica" panose="020B0604020202020204" pitchFamily="34" charset="0"/>
              </a:rPr>
              <a:t>is a good example, </a:t>
            </a:r>
            <a:r>
              <a:rPr lang="en-US" b="0" i="0" dirty="0" err="1">
                <a:solidFill>
                  <a:srgbClr val="373A3C"/>
                </a:solidFill>
                <a:effectLst/>
                <a:latin typeface="Helvetica" panose="020B0604020202020204" pitchFamily="34" charset="0"/>
              </a:rPr>
              <a:t>anology</a:t>
            </a:r>
            <a:r>
              <a:rPr lang="en-US" b="0" i="0" dirty="0">
                <a:solidFill>
                  <a:srgbClr val="373A3C"/>
                </a:solidFill>
                <a:effectLst/>
                <a:latin typeface="Helvetica" panose="020B0604020202020204" pitchFamily="34" charset="0"/>
              </a:rPr>
              <a:t> that helps to understand how blockchain works:</a:t>
            </a:r>
          </a:p>
          <a:p>
            <a:r>
              <a:rPr lang="en-US" dirty="0">
                <a:effectLst/>
              </a:rPr>
              <a:t>“Picture a spreadsheet that is duplicated thousands of times across a network of computers. Then imagine that this network is designed to regularly update this spreadsheet and you have a basic understanding of the blockchain.”</a:t>
            </a:r>
          </a:p>
          <a:p>
            <a:pPr algn="l"/>
            <a:endParaRPr lang="lv-LV" b="0" i="0" dirty="0">
              <a:solidFill>
                <a:srgbClr val="373A3C"/>
              </a:solidFill>
              <a:effectLst/>
              <a:latin typeface="Helvetica" panose="020B0604020202020204" pitchFamily="34" charset="0"/>
            </a:endParaRPr>
          </a:p>
          <a:p>
            <a:pPr algn="l"/>
            <a:r>
              <a:rPr lang="en-US" b="0" i="0" dirty="0">
                <a:solidFill>
                  <a:srgbClr val="373A3C"/>
                </a:solidFill>
                <a:effectLst/>
                <a:latin typeface="Helvetica" panose="020B0604020202020204" pitchFamily="34" charset="0"/>
              </a:rPr>
              <a:t>The information is constantly reconciled into the database, which is stored in multiple locations and updated instantly. That means the records are public and verifiable. Since there is no central location, it is harder to hack it since the information simultaneously exists in millions of places.</a:t>
            </a:r>
            <a:endParaRPr lang="lv-LV" b="0" i="0" dirty="0">
              <a:solidFill>
                <a:srgbClr val="373A3C"/>
              </a:solidFill>
              <a:effectLst/>
              <a:latin typeface="Helvetica" panose="020B0604020202020204" pitchFamily="34" charset="0"/>
            </a:endParaRPr>
          </a:p>
          <a:p>
            <a:pPr algn="l"/>
            <a:endParaRPr lang="lv-LV" b="0" i="0" dirty="0">
              <a:solidFill>
                <a:srgbClr val="373A3C"/>
              </a:solidFill>
              <a:effectLst/>
              <a:latin typeface="Helvetica" panose="020B0604020202020204" pitchFamily="34" charset="0"/>
            </a:endParaRPr>
          </a:p>
          <a:p>
            <a:pPr algn="l"/>
            <a:r>
              <a:rPr lang="lv-LV" b="0" i="0" dirty="0">
                <a:solidFill>
                  <a:srgbClr val="373A3C"/>
                </a:solidFill>
                <a:effectLst/>
                <a:latin typeface="Helvetica" panose="020B0604020202020204" pitchFamily="34" charset="0"/>
              </a:rPr>
              <a:t>Video: https://www.youtube.com/watch?v=3xGLc-zz9cA&amp;ab_channel=LucasMostazo</a:t>
            </a:r>
          </a:p>
          <a:p>
            <a:br>
              <a:rPr lang="lv-LV" dirty="0"/>
            </a:br>
            <a:r>
              <a:rPr lang="lv-LV" b="0" i="0" dirty="0" err="1">
                <a:solidFill>
                  <a:srgbClr val="373A3C"/>
                </a:solidFill>
                <a:effectLst/>
                <a:latin typeface="Helvetica" panose="020B0604020202020204" pitchFamily="34" charset="0"/>
              </a:rPr>
              <a:t>Source</a:t>
            </a:r>
            <a:r>
              <a:rPr lang="lv-LV" b="0" i="0" dirty="0">
                <a:solidFill>
                  <a:srgbClr val="373A3C"/>
                </a:solidFill>
                <a:effectLst/>
                <a:latin typeface="Helvetica" panose="020B0604020202020204" pitchFamily="34" charset="0"/>
              </a:rPr>
              <a:t>:</a:t>
            </a:r>
            <a:br>
              <a:rPr lang="lv-LV" dirty="0"/>
            </a:br>
            <a:r>
              <a:rPr lang="lv-LV" b="0" i="0" baseline="30000" dirty="0" err="1">
                <a:solidFill>
                  <a:srgbClr val="373A3C"/>
                </a:solidFill>
                <a:effectLst/>
                <a:latin typeface="Helvetica" panose="020B0604020202020204" pitchFamily="34" charset="0"/>
              </a:rPr>
              <a:t>Doughi</a:t>
            </a:r>
            <a:r>
              <a:rPr lang="lv-LV" b="0" i="0" baseline="30000" dirty="0">
                <a:solidFill>
                  <a:srgbClr val="373A3C"/>
                </a:solidFill>
                <a:effectLst/>
                <a:latin typeface="Helvetica" panose="020B0604020202020204" pitchFamily="34" charset="0"/>
              </a:rPr>
              <a:t>, P., 2018. </a:t>
            </a:r>
            <a:r>
              <a:rPr lang="lv-LV" b="0" i="1" baseline="30000" dirty="0">
                <a:solidFill>
                  <a:srgbClr val="373A3C"/>
                </a:solidFill>
                <a:effectLst/>
                <a:latin typeface="Helvetica" panose="020B0604020202020204" pitchFamily="34" charset="0"/>
              </a:rPr>
              <a:t>A </a:t>
            </a:r>
            <a:r>
              <a:rPr lang="lv-LV" b="0" i="1" baseline="30000" dirty="0" err="1">
                <a:solidFill>
                  <a:srgbClr val="373A3C"/>
                </a:solidFill>
                <a:effectLst/>
                <a:latin typeface="Helvetica" panose="020B0604020202020204" pitchFamily="34" charset="0"/>
              </a:rPr>
              <a:t>Simple</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Explanation</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Of</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How</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Blockchain</a:t>
            </a:r>
            <a:r>
              <a:rPr lang="lv-LV" b="0" i="1" baseline="30000" dirty="0">
                <a:solidFill>
                  <a:srgbClr val="373A3C"/>
                </a:solidFill>
                <a:effectLst/>
                <a:latin typeface="Helvetica" panose="020B0604020202020204" pitchFamily="34" charset="0"/>
              </a:rPr>
              <a:t> Works</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online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Medium</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Available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at</a:t>
            </a:r>
            <a:r>
              <a:rPr lang="lv-LV" b="0" i="0" baseline="30000" dirty="0">
                <a:solidFill>
                  <a:srgbClr val="373A3C"/>
                </a:solidFill>
                <a:effectLst/>
                <a:latin typeface="Helvetica" panose="020B0604020202020204" pitchFamily="34" charset="0"/>
              </a:rPr>
              <a:t>: &lt;</a:t>
            </a:r>
            <a:r>
              <a:rPr lang="lv-LV" b="0" i="0" u="none" strike="noStrike" baseline="30000" dirty="0">
                <a:solidFill>
                  <a:srgbClr val="1177D1"/>
                </a:solidFill>
                <a:effectLst/>
                <a:latin typeface="Helvetica" panose="020B0604020202020204" pitchFamily="34" charset="0"/>
                <a:hlinkClick r:id="rId3"/>
              </a:rPr>
              <a:t>https://medium.com/the-mission/a-simple-explanation-on-how-blockchain-works-e52f75da6e9a&gt;</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Accessed</a:t>
            </a:r>
            <a:r>
              <a:rPr lang="lv-LV" b="0" i="0" baseline="30000" dirty="0">
                <a:solidFill>
                  <a:srgbClr val="373A3C"/>
                </a:solidFill>
                <a:effectLst/>
                <a:latin typeface="Helvetica" panose="020B0604020202020204" pitchFamily="34" charset="0"/>
              </a:rPr>
              <a:t> 15 </a:t>
            </a:r>
            <a:r>
              <a:rPr lang="lv-LV" b="0" i="0" baseline="30000" dirty="0" err="1">
                <a:solidFill>
                  <a:srgbClr val="373A3C"/>
                </a:solidFill>
                <a:effectLst/>
                <a:latin typeface="Helvetica" panose="020B0604020202020204" pitchFamily="34" charset="0"/>
              </a:rPr>
              <a:t>October</a:t>
            </a:r>
            <a:r>
              <a:rPr lang="lv-LV" b="0" i="0" baseline="30000" dirty="0">
                <a:solidFill>
                  <a:srgbClr val="373A3C"/>
                </a:solidFill>
                <a:effectLst/>
                <a:latin typeface="Helvetica" panose="020B0604020202020204" pitchFamily="34" charset="0"/>
              </a:rPr>
              <a:t> 2020].</a:t>
            </a:r>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5</a:t>
            </a:fld>
            <a:endParaRPr lang="lv-LV"/>
          </a:p>
        </p:txBody>
      </p:sp>
    </p:spTree>
    <p:extLst>
      <p:ext uri="{BB962C8B-B14F-4D97-AF65-F5344CB8AC3E}">
        <p14:creationId xmlns:p14="http://schemas.microsoft.com/office/powerpoint/2010/main" val="127142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10 min</a:t>
            </a:r>
          </a:p>
          <a:p>
            <a:r>
              <a:rPr lang="lv-LV" dirty="0" err="1"/>
              <a:t>Ask</a:t>
            </a:r>
            <a:r>
              <a:rPr lang="lv-LV" dirty="0"/>
              <a:t> students to </a:t>
            </a:r>
            <a:r>
              <a:rPr lang="lv-LV" dirty="0" err="1"/>
              <a:t>explain</a:t>
            </a:r>
            <a:r>
              <a:rPr lang="lv-LV" dirty="0"/>
              <a:t> </a:t>
            </a:r>
            <a:r>
              <a:rPr lang="lv-LV" dirty="0" err="1"/>
              <a:t>blockchain</a:t>
            </a:r>
            <a:r>
              <a:rPr lang="lv-LV" dirty="0"/>
              <a:t> </a:t>
            </a:r>
            <a:r>
              <a:rPr lang="lv-LV" dirty="0" err="1"/>
              <a:t>technology</a:t>
            </a:r>
            <a:r>
              <a:rPr lang="lv-LV" dirty="0"/>
              <a:t> </a:t>
            </a:r>
            <a:r>
              <a:rPr lang="lv-LV" dirty="0" err="1"/>
              <a:t>with</a:t>
            </a:r>
            <a:r>
              <a:rPr lang="lv-LV" dirty="0"/>
              <a:t> </a:t>
            </a:r>
            <a:r>
              <a:rPr lang="lv-LV" dirty="0" err="1"/>
              <a:t>their</a:t>
            </a:r>
            <a:r>
              <a:rPr lang="lv-LV" dirty="0"/>
              <a:t> </a:t>
            </a:r>
            <a:r>
              <a:rPr lang="lv-LV" dirty="0" err="1"/>
              <a:t>own</a:t>
            </a:r>
            <a:r>
              <a:rPr lang="lv-LV" dirty="0"/>
              <a:t> </a:t>
            </a:r>
            <a:r>
              <a:rPr lang="lv-LV" dirty="0" err="1"/>
              <a:t>words</a:t>
            </a:r>
            <a:r>
              <a:rPr lang="lv-LV" dirty="0"/>
              <a:t>, </a:t>
            </a:r>
            <a:r>
              <a:rPr lang="lv-LV" dirty="0" err="1"/>
              <a:t>examples</a:t>
            </a:r>
            <a:r>
              <a:rPr lang="lv-LV" dirty="0"/>
              <a:t>. </a:t>
            </a:r>
          </a:p>
          <a:p>
            <a:r>
              <a:rPr lang="lv-LV" dirty="0" err="1"/>
              <a:t>Distribute</a:t>
            </a:r>
            <a:r>
              <a:rPr lang="lv-LV" dirty="0"/>
              <a:t> students </a:t>
            </a:r>
            <a:r>
              <a:rPr lang="lv-LV" dirty="0" err="1"/>
              <a:t>into</a:t>
            </a:r>
            <a:r>
              <a:rPr lang="lv-LV" dirty="0"/>
              <a:t> </a:t>
            </a:r>
            <a:r>
              <a:rPr lang="lv-LV" dirty="0" err="1"/>
              <a:t>groups</a:t>
            </a:r>
            <a:r>
              <a:rPr lang="lv-LV" dirty="0"/>
              <a:t> (3 – 4 students per </a:t>
            </a:r>
            <a:r>
              <a:rPr lang="lv-LV" dirty="0" err="1"/>
              <a:t>group</a:t>
            </a:r>
            <a:r>
              <a:rPr lang="lv-LV" dirty="0"/>
              <a:t>) </a:t>
            </a:r>
            <a:r>
              <a:rPr lang="lv-LV" dirty="0" err="1"/>
              <a:t>and</a:t>
            </a:r>
            <a:r>
              <a:rPr lang="lv-LV" dirty="0"/>
              <a:t> </a:t>
            </a:r>
            <a:r>
              <a:rPr lang="lv-LV" dirty="0" err="1"/>
              <a:t>ask</a:t>
            </a:r>
            <a:r>
              <a:rPr lang="lv-LV" dirty="0"/>
              <a:t> to </a:t>
            </a:r>
            <a:r>
              <a:rPr lang="lv-LV" dirty="0" err="1"/>
              <a:t>write</a:t>
            </a:r>
            <a:r>
              <a:rPr lang="lv-LV" dirty="0"/>
              <a:t> </a:t>
            </a:r>
            <a:r>
              <a:rPr lang="lv-LV" dirty="0" err="1"/>
              <a:t>them</a:t>
            </a:r>
            <a:r>
              <a:rPr lang="lv-LV" dirty="0"/>
              <a:t> </a:t>
            </a:r>
            <a:r>
              <a:rPr lang="lv-LV" dirty="0" err="1"/>
              <a:t>their</a:t>
            </a:r>
            <a:r>
              <a:rPr lang="lv-LV" dirty="0"/>
              <a:t> </a:t>
            </a:r>
            <a:r>
              <a:rPr lang="lv-LV" dirty="0" err="1"/>
              <a:t>definition</a:t>
            </a:r>
            <a:r>
              <a:rPr lang="lv-LV" dirty="0"/>
              <a:t> </a:t>
            </a:r>
            <a:r>
              <a:rPr lang="lv-LV" dirty="0" err="1"/>
              <a:t>on</a:t>
            </a:r>
            <a:r>
              <a:rPr lang="lv-LV" dirty="0"/>
              <a:t> </a:t>
            </a:r>
            <a:r>
              <a:rPr lang="lv-LV" dirty="0" err="1"/>
              <a:t>blockchain</a:t>
            </a:r>
            <a:r>
              <a:rPr lang="lv-LV" dirty="0"/>
              <a:t> </a:t>
            </a:r>
            <a:r>
              <a:rPr lang="lv-LV" dirty="0" err="1"/>
              <a:t>technology</a:t>
            </a:r>
            <a:r>
              <a:rPr lang="lv-LV" dirty="0"/>
              <a:t> </a:t>
            </a:r>
            <a:r>
              <a:rPr lang="lv-LV" dirty="0" err="1"/>
              <a:t>based</a:t>
            </a:r>
            <a:r>
              <a:rPr lang="lv-LV" dirty="0"/>
              <a:t> </a:t>
            </a:r>
            <a:r>
              <a:rPr lang="lv-LV" dirty="0" err="1"/>
              <a:t>on</a:t>
            </a:r>
            <a:r>
              <a:rPr lang="lv-LV" dirty="0"/>
              <a:t> </a:t>
            </a:r>
            <a:r>
              <a:rPr lang="lv-LV" dirty="0" err="1"/>
              <a:t>what</a:t>
            </a:r>
            <a:r>
              <a:rPr lang="lv-LV" dirty="0"/>
              <a:t> </a:t>
            </a:r>
            <a:r>
              <a:rPr lang="lv-LV" dirty="0" err="1"/>
              <a:t>they</a:t>
            </a:r>
            <a:r>
              <a:rPr lang="lv-LV" dirty="0"/>
              <a:t> </a:t>
            </a:r>
            <a:r>
              <a:rPr lang="lv-LV" dirty="0" err="1"/>
              <a:t>have</a:t>
            </a:r>
            <a:r>
              <a:rPr lang="lv-LV" dirty="0"/>
              <a:t> </a:t>
            </a:r>
            <a:r>
              <a:rPr lang="lv-LV" dirty="0" err="1"/>
              <a:t>heard</a:t>
            </a:r>
            <a:r>
              <a:rPr lang="lv-LV" dirty="0"/>
              <a:t> </a:t>
            </a:r>
            <a:r>
              <a:rPr lang="lv-LV" dirty="0" err="1"/>
              <a:t>previously</a:t>
            </a:r>
            <a:r>
              <a:rPr lang="lv-LV" dirty="0"/>
              <a:t>. </a:t>
            </a:r>
          </a:p>
          <a:p>
            <a:r>
              <a:rPr lang="lv-LV" dirty="0" err="1"/>
              <a:t>Repeat</a:t>
            </a:r>
            <a:r>
              <a:rPr lang="lv-LV" dirty="0"/>
              <a:t> </a:t>
            </a:r>
            <a:r>
              <a:rPr lang="lv-LV" dirty="0" err="1"/>
              <a:t>information</a:t>
            </a:r>
            <a:r>
              <a:rPr lang="lv-LV" dirty="0"/>
              <a:t> </a:t>
            </a:r>
            <a:r>
              <a:rPr lang="lv-LV" dirty="0" err="1"/>
              <a:t>on</a:t>
            </a:r>
            <a:r>
              <a:rPr lang="lv-LV" dirty="0"/>
              <a:t> </a:t>
            </a:r>
            <a:r>
              <a:rPr lang="lv-LV" dirty="0" err="1"/>
              <a:t>what</a:t>
            </a:r>
            <a:r>
              <a:rPr lang="lv-LV" dirty="0"/>
              <a:t> </a:t>
            </a:r>
            <a:r>
              <a:rPr lang="lv-LV" dirty="0" err="1"/>
              <a:t>is</a:t>
            </a:r>
            <a:r>
              <a:rPr lang="lv-LV" dirty="0"/>
              <a:t> </a:t>
            </a:r>
            <a:r>
              <a:rPr lang="lv-LV" dirty="0" err="1"/>
              <a:t>blockchain</a:t>
            </a:r>
            <a:r>
              <a:rPr lang="lv-LV" dirty="0"/>
              <a:t> </a:t>
            </a:r>
            <a:r>
              <a:rPr lang="lv-LV" dirty="0" err="1"/>
              <a:t>technology</a:t>
            </a:r>
            <a:r>
              <a:rPr lang="lv-LV" dirty="0"/>
              <a:t>.</a:t>
            </a:r>
          </a:p>
        </p:txBody>
      </p:sp>
      <p:sp>
        <p:nvSpPr>
          <p:cNvPr id="4" name="Slaida numura vietturis 3"/>
          <p:cNvSpPr>
            <a:spLocks noGrp="1"/>
          </p:cNvSpPr>
          <p:nvPr>
            <p:ph type="sldNum" sz="quarter" idx="5"/>
          </p:nvPr>
        </p:nvSpPr>
        <p:spPr/>
        <p:txBody>
          <a:bodyPr/>
          <a:lstStyle/>
          <a:p>
            <a:fld id="{37888A98-8692-43FC-9495-FDC415CABE55}" type="slidenum">
              <a:rPr lang="lv-LV" smtClean="0"/>
              <a:t>6</a:t>
            </a:fld>
            <a:endParaRPr lang="lv-LV"/>
          </a:p>
        </p:txBody>
      </p:sp>
    </p:spTree>
    <p:extLst>
      <p:ext uri="{BB962C8B-B14F-4D97-AF65-F5344CB8AC3E}">
        <p14:creationId xmlns:p14="http://schemas.microsoft.com/office/powerpoint/2010/main" val="315224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3min</a:t>
            </a:r>
          </a:p>
          <a:p>
            <a:r>
              <a:rPr lang="lv-LV" dirty="0" err="1"/>
              <a:t>Ask</a:t>
            </a:r>
            <a:r>
              <a:rPr lang="lv-LV" dirty="0"/>
              <a:t> students to </a:t>
            </a:r>
            <a:r>
              <a:rPr lang="lv-LV" dirty="0" err="1"/>
              <a:t>tell</a:t>
            </a:r>
            <a:r>
              <a:rPr lang="lv-LV" dirty="0"/>
              <a:t> </a:t>
            </a:r>
            <a:r>
              <a:rPr lang="lv-LV" dirty="0" err="1"/>
              <a:t>what</a:t>
            </a:r>
            <a:r>
              <a:rPr lang="lv-LV" dirty="0"/>
              <a:t> </a:t>
            </a:r>
            <a:r>
              <a:rPr lang="lv-LV" dirty="0" err="1"/>
              <a:t>they</a:t>
            </a:r>
            <a:r>
              <a:rPr lang="lv-LV" dirty="0"/>
              <a:t> </a:t>
            </a:r>
            <a:r>
              <a:rPr lang="lv-LV" dirty="0" err="1"/>
              <a:t>have</a:t>
            </a:r>
            <a:r>
              <a:rPr lang="lv-LV" dirty="0"/>
              <a:t> </a:t>
            </a:r>
            <a:r>
              <a:rPr lang="lv-LV" dirty="0" err="1"/>
              <a:t>heard</a:t>
            </a:r>
            <a:r>
              <a:rPr lang="lv-LV" dirty="0"/>
              <a:t> </a:t>
            </a:r>
            <a:r>
              <a:rPr lang="lv-LV" dirty="0" err="1"/>
              <a:t>about</a:t>
            </a:r>
            <a:r>
              <a:rPr lang="lv-LV" dirty="0"/>
              <a:t> </a:t>
            </a:r>
            <a:r>
              <a:rPr lang="lv-LV" dirty="0" err="1"/>
              <a:t>cryptocurrencies</a:t>
            </a:r>
            <a:r>
              <a:rPr lang="lv-LV" dirty="0"/>
              <a:t>. </a:t>
            </a:r>
            <a:r>
              <a:rPr lang="lv-LV" dirty="0" err="1"/>
              <a:t>Tell</a:t>
            </a:r>
            <a:r>
              <a:rPr lang="lv-LV" dirty="0"/>
              <a:t> </a:t>
            </a:r>
            <a:r>
              <a:rPr lang="lv-LV" dirty="0" err="1"/>
              <a:t>them</a:t>
            </a:r>
            <a:r>
              <a:rPr lang="lv-LV" dirty="0"/>
              <a:t> </a:t>
            </a:r>
            <a:r>
              <a:rPr lang="lv-LV" dirty="0" err="1"/>
              <a:t>that</a:t>
            </a:r>
            <a:r>
              <a:rPr lang="lv-LV" dirty="0"/>
              <a:t> </a:t>
            </a:r>
            <a:r>
              <a:rPr lang="lv-LV" dirty="0" err="1"/>
              <a:t>in</a:t>
            </a:r>
            <a:r>
              <a:rPr lang="lv-LV" dirty="0"/>
              <a:t> </a:t>
            </a:r>
            <a:r>
              <a:rPr lang="lv-LV" dirty="0" err="1"/>
              <a:t>the</a:t>
            </a:r>
            <a:r>
              <a:rPr lang="lv-LV" dirty="0"/>
              <a:t> </a:t>
            </a:r>
            <a:r>
              <a:rPr lang="lv-LV" dirty="0" err="1"/>
              <a:t>following</a:t>
            </a:r>
            <a:r>
              <a:rPr lang="lv-LV" dirty="0"/>
              <a:t> </a:t>
            </a:r>
            <a:r>
              <a:rPr lang="lv-LV" dirty="0" err="1"/>
              <a:t>chapters</a:t>
            </a:r>
            <a:r>
              <a:rPr lang="lv-LV" dirty="0"/>
              <a:t> </a:t>
            </a:r>
            <a:r>
              <a:rPr lang="lv-LV" dirty="0" err="1"/>
              <a:t>we</a:t>
            </a:r>
            <a:r>
              <a:rPr lang="lv-LV" dirty="0"/>
              <a:t> </a:t>
            </a:r>
            <a:r>
              <a:rPr lang="lv-LV" dirty="0" err="1"/>
              <a:t>will</a:t>
            </a:r>
            <a:r>
              <a:rPr lang="lv-LV" dirty="0"/>
              <a:t> </a:t>
            </a:r>
            <a:r>
              <a:rPr lang="lv-LV" dirty="0" err="1"/>
              <a:t>look</a:t>
            </a:r>
            <a:r>
              <a:rPr lang="lv-LV" dirty="0"/>
              <a:t> </a:t>
            </a:r>
            <a:r>
              <a:rPr lang="lv-LV" dirty="0" err="1"/>
              <a:t>at</a:t>
            </a:r>
            <a:r>
              <a:rPr lang="lv-LV" dirty="0"/>
              <a:t> </a:t>
            </a:r>
            <a:r>
              <a:rPr lang="lv-LV" dirty="0" err="1"/>
              <a:t>this</a:t>
            </a:r>
            <a:r>
              <a:rPr lang="lv-LV" dirty="0"/>
              <a:t> </a:t>
            </a:r>
            <a:r>
              <a:rPr lang="lv-LV" dirty="0" err="1"/>
              <a:t>topic</a:t>
            </a:r>
            <a:r>
              <a:rPr lang="lv-LV" dirty="0"/>
              <a:t>. </a:t>
            </a:r>
          </a:p>
        </p:txBody>
      </p:sp>
      <p:sp>
        <p:nvSpPr>
          <p:cNvPr id="4" name="Slaida numura vietturis 3"/>
          <p:cNvSpPr>
            <a:spLocks noGrp="1"/>
          </p:cNvSpPr>
          <p:nvPr>
            <p:ph type="sldNum" sz="quarter" idx="5"/>
          </p:nvPr>
        </p:nvSpPr>
        <p:spPr/>
        <p:txBody>
          <a:bodyPr/>
          <a:lstStyle/>
          <a:p>
            <a:fld id="{37888A98-8692-43FC-9495-FDC415CABE55}" type="slidenum">
              <a:rPr lang="lv-LV" smtClean="0"/>
              <a:t>7</a:t>
            </a:fld>
            <a:endParaRPr lang="lv-LV"/>
          </a:p>
        </p:txBody>
      </p:sp>
    </p:spTree>
    <p:extLst>
      <p:ext uri="{BB962C8B-B14F-4D97-AF65-F5344CB8AC3E}">
        <p14:creationId xmlns:p14="http://schemas.microsoft.com/office/powerpoint/2010/main" val="1780524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lv-LV" b="0" i="0" dirty="0" err="1">
                <a:solidFill>
                  <a:srgbClr val="373A3C"/>
                </a:solidFill>
                <a:effectLst/>
                <a:latin typeface="Helvetica" panose="020B0604020202020204" pitchFamily="34" charset="0"/>
              </a:rPr>
              <a:t>For</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all</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history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section</a:t>
            </a:r>
            <a:r>
              <a:rPr lang="lv-LV" b="0" i="0" dirty="0">
                <a:solidFill>
                  <a:srgbClr val="373A3C"/>
                </a:solidFill>
                <a:effectLst/>
                <a:latin typeface="Helvetica" panose="020B0604020202020204" pitchFamily="34" charset="0"/>
              </a:rPr>
              <a:t> - 35 min</a:t>
            </a:r>
          </a:p>
          <a:p>
            <a:pPr algn="l"/>
            <a:r>
              <a:rPr lang="lv-LV" b="0" i="0" dirty="0" err="1">
                <a:solidFill>
                  <a:srgbClr val="373A3C"/>
                </a:solidFill>
                <a:effectLst/>
                <a:latin typeface="Helvetica" panose="020B0604020202020204" pitchFamily="34" charset="0"/>
              </a:rPr>
              <a:t>Remind</a:t>
            </a:r>
            <a:r>
              <a:rPr lang="lv-LV" b="0" i="0" dirty="0">
                <a:solidFill>
                  <a:srgbClr val="373A3C"/>
                </a:solidFill>
                <a:effectLst/>
                <a:latin typeface="Helvetica" panose="020B0604020202020204" pitchFamily="34" charset="0"/>
              </a:rPr>
              <a:t> students </a:t>
            </a:r>
            <a:r>
              <a:rPr lang="lv-LV" b="0" i="0" dirty="0" err="1">
                <a:solidFill>
                  <a:srgbClr val="373A3C"/>
                </a:solidFill>
                <a:effectLst/>
                <a:latin typeface="Helvetica" panose="020B0604020202020204" pitchFamily="34" charset="0"/>
              </a:rPr>
              <a:t>that</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already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existing</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for</a:t>
            </a:r>
            <a:r>
              <a:rPr lang="lv-LV" b="0" i="0" dirty="0">
                <a:solidFill>
                  <a:srgbClr val="373A3C"/>
                </a:solidFill>
                <a:effectLst/>
                <a:latin typeface="Helvetica" panose="020B0604020202020204" pitchFamily="34" charset="0"/>
              </a:rPr>
              <a:t> a </a:t>
            </a:r>
            <a:r>
              <a:rPr lang="lv-LV" b="0" i="0" dirty="0" err="1">
                <a:solidFill>
                  <a:srgbClr val="373A3C"/>
                </a:solidFill>
                <a:effectLst/>
                <a:latin typeface="Helvetica" panose="020B0604020202020204" pitchFamily="34" charset="0"/>
              </a:rPr>
              <a:t>long</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time</a:t>
            </a:r>
            <a:r>
              <a:rPr lang="lv-LV" b="0" i="0" dirty="0">
                <a:solidFill>
                  <a:srgbClr val="373A3C"/>
                </a:solidFill>
                <a:effectLst/>
                <a:latin typeface="Helvetica" panose="020B0604020202020204" pitchFamily="34" charset="0"/>
              </a:rPr>
              <a:t>. </a:t>
            </a:r>
          </a:p>
          <a:p>
            <a:pPr algn="l"/>
            <a:r>
              <a:rPr lang="lv-LV" b="0" i="0" dirty="0" err="1">
                <a:solidFill>
                  <a:srgbClr val="373A3C"/>
                </a:solidFill>
                <a:effectLst/>
                <a:latin typeface="Helvetica" panose="020B0604020202020204" pitchFamily="34" charset="0"/>
              </a:rPr>
              <a:t>The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founder</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of</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this</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 </a:t>
            </a:r>
            <a:r>
              <a:rPr lang="lv-LV" b="0" i="0" dirty="0" err="1">
                <a:solidFill>
                  <a:srgbClr val="373A3C"/>
                </a:solidFill>
                <a:effectLst/>
                <a:latin typeface="Helvetica" panose="020B0604020202020204" pitchFamily="34" charset="0"/>
              </a:rPr>
              <a:t>Satoshi</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Nakamoto</a:t>
            </a:r>
            <a:r>
              <a:rPr lang="lv-LV" b="0" i="0" dirty="0">
                <a:solidFill>
                  <a:srgbClr val="373A3C"/>
                </a:solidFill>
                <a:effectLst/>
                <a:latin typeface="Helvetica" panose="020B0604020202020204" pitchFamily="34" charset="0"/>
              </a:rPr>
              <a:t>.</a:t>
            </a:r>
          </a:p>
          <a:p>
            <a:pPr algn="l"/>
            <a:r>
              <a:rPr lang="lv-LV" b="0" i="0" dirty="0" err="1">
                <a:solidFill>
                  <a:srgbClr val="373A3C"/>
                </a:solidFill>
                <a:effectLst/>
                <a:latin typeface="Helvetica" panose="020B0604020202020204" pitchFamily="34" charset="0"/>
              </a:rPr>
              <a:t>Introduce</a:t>
            </a:r>
            <a:r>
              <a:rPr lang="lv-LV" b="0" i="0" dirty="0">
                <a:solidFill>
                  <a:srgbClr val="373A3C"/>
                </a:solidFill>
                <a:effectLst/>
                <a:latin typeface="Helvetica" panose="020B0604020202020204" pitchFamily="34" charset="0"/>
              </a:rPr>
              <a:t> students </a:t>
            </a:r>
            <a:r>
              <a:rPr lang="lv-LV" b="0" i="0" dirty="0" err="1">
                <a:solidFill>
                  <a:srgbClr val="373A3C"/>
                </a:solidFill>
                <a:effectLst/>
                <a:latin typeface="Helvetica" panose="020B0604020202020204" pitchFamily="34" charset="0"/>
              </a:rPr>
              <a:t>with</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timeline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course</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Introduction</a:t>
            </a:r>
            <a:r>
              <a:rPr lang="lv-LV" b="0" i="0" dirty="0">
                <a:solidFill>
                  <a:srgbClr val="373A3C"/>
                </a:solidFill>
                <a:effectLst/>
                <a:latin typeface="Helvetica" panose="020B0604020202020204" pitchFamily="34" charset="0"/>
              </a:rPr>
              <a:t> to </a:t>
            </a:r>
            <a:r>
              <a:rPr lang="lv-LV" b="0" i="0" dirty="0" err="1">
                <a:solidFill>
                  <a:srgbClr val="373A3C"/>
                </a:solidFill>
                <a:effectLst/>
                <a:latin typeface="Helvetica" panose="020B0604020202020204" pitchFamily="34" charset="0"/>
              </a:rPr>
              <a:t>blockchain</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technology</a:t>
            </a:r>
            <a:r>
              <a:rPr lang="lv-LV" b="0" i="0" dirty="0">
                <a:solidFill>
                  <a:srgbClr val="373A3C"/>
                </a:solidFill>
                <a:effectLst/>
                <a:latin typeface="Helvetica" panose="020B0604020202020204" pitchFamily="34" charset="0"/>
              </a:rPr>
              <a:t>» </a:t>
            </a:r>
            <a:r>
              <a:rPr lang="lv-LV" b="0" i="0" dirty="0" err="1">
                <a:solidFill>
                  <a:srgbClr val="373A3C"/>
                </a:solidFill>
                <a:effectLst/>
                <a:latin typeface="Helvetica" panose="020B0604020202020204" pitchFamily="34" charset="0"/>
              </a:rPr>
              <a:t>on</a:t>
            </a:r>
            <a:r>
              <a:rPr lang="lv-LV" b="0" i="0" dirty="0">
                <a:solidFill>
                  <a:srgbClr val="373A3C"/>
                </a:solidFill>
                <a:effectLst/>
                <a:latin typeface="Helvetica" panose="020B0604020202020204" pitchFamily="34" charset="0"/>
              </a:rPr>
              <a:t> platform.blocks.ase.ro (</a:t>
            </a:r>
            <a:r>
              <a:rPr lang="lv-LV" b="0" i="0" dirty="0" err="1">
                <a:solidFill>
                  <a:srgbClr val="373A3C"/>
                </a:solidFill>
                <a:effectLst/>
                <a:latin typeface="Helvetica" panose="020B0604020202020204" pitchFamily="34" charset="0"/>
              </a:rPr>
              <a:t>link</a:t>
            </a:r>
            <a:r>
              <a:rPr lang="lv-LV" b="0" i="0" dirty="0">
                <a:solidFill>
                  <a:srgbClr val="373A3C"/>
                </a:solidFill>
                <a:effectLst/>
                <a:latin typeface="Helvetica" panose="020B0604020202020204" pitchFamily="34" charset="0"/>
              </a:rPr>
              <a:t>: https://platform.blocks.ase.ro/course/view.php?id=17)</a:t>
            </a:r>
            <a:br>
              <a:rPr lang="lv-LV" b="0" i="0" dirty="0">
                <a:solidFill>
                  <a:srgbClr val="373A3C"/>
                </a:solidFill>
                <a:effectLst/>
                <a:latin typeface="Helvetica" panose="020B0604020202020204" pitchFamily="34" charset="0"/>
              </a:rPr>
            </a:br>
            <a:endParaRPr lang="lv-LV" b="0" i="0" dirty="0">
              <a:solidFill>
                <a:srgbClr val="373A3C"/>
              </a:solidFill>
              <a:effectLst/>
              <a:latin typeface="Helvetica" panose="020B0604020202020204" pitchFamily="34" charset="0"/>
            </a:endParaRPr>
          </a:p>
          <a:p>
            <a:pPr algn="l"/>
            <a:r>
              <a:rPr lang="lv-LV" b="0" i="0" dirty="0" err="1">
                <a:solidFill>
                  <a:srgbClr val="373A3C"/>
                </a:solidFill>
                <a:effectLst/>
                <a:latin typeface="Helvetica" panose="020B0604020202020204" pitchFamily="34" charset="0"/>
              </a:rPr>
              <a:t>Source</a:t>
            </a:r>
            <a:r>
              <a:rPr lang="lv-LV" b="0" i="0" dirty="0">
                <a:solidFill>
                  <a:srgbClr val="373A3C"/>
                </a:solidFill>
                <a:effectLst/>
                <a:latin typeface="Helvetica" panose="020B0604020202020204" pitchFamily="34" charset="0"/>
              </a:rPr>
              <a:t>:</a:t>
            </a:r>
          </a:p>
          <a:p>
            <a:pPr algn="l"/>
            <a:r>
              <a:rPr lang="lv-LV" b="0" i="0" baseline="30000" dirty="0">
                <a:solidFill>
                  <a:srgbClr val="373A3C"/>
                </a:solidFill>
                <a:effectLst/>
                <a:latin typeface="Helvetica" panose="020B0604020202020204" pitchFamily="34" charset="0"/>
              </a:rPr>
              <a:t>Bernard </a:t>
            </a:r>
            <a:r>
              <a:rPr lang="lv-LV" b="0" i="0" baseline="30000" dirty="0" err="1">
                <a:solidFill>
                  <a:srgbClr val="373A3C"/>
                </a:solidFill>
                <a:effectLst/>
                <a:latin typeface="Helvetica" panose="020B0604020202020204" pitchFamily="34" charset="0"/>
              </a:rPr>
              <a:t>Marr</a:t>
            </a:r>
            <a:r>
              <a:rPr lang="lv-LV" b="0" i="0" baseline="30000" dirty="0">
                <a:solidFill>
                  <a:srgbClr val="373A3C"/>
                </a:solidFill>
                <a:effectLst/>
                <a:latin typeface="Helvetica" panose="020B0604020202020204" pitchFamily="34" charset="0"/>
              </a:rPr>
              <a:t>. 2020. </a:t>
            </a:r>
            <a:r>
              <a:rPr lang="lv-LV" b="0" i="1" baseline="30000" dirty="0">
                <a:solidFill>
                  <a:srgbClr val="373A3C"/>
                </a:solidFill>
                <a:effectLst/>
                <a:latin typeface="Helvetica" panose="020B0604020202020204" pitchFamily="34" charset="0"/>
              </a:rPr>
              <a:t>A </a:t>
            </a:r>
            <a:r>
              <a:rPr lang="lv-LV" b="0" i="1" baseline="30000" dirty="0" err="1">
                <a:solidFill>
                  <a:srgbClr val="373A3C"/>
                </a:solidFill>
                <a:effectLst/>
                <a:latin typeface="Helvetica" panose="020B0604020202020204" pitchFamily="34" charset="0"/>
              </a:rPr>
              <a:t>Very</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Brief</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History</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Of</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Blockchain</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Technology</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Everyone</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Should</a:t>
            </a:r>
            <a:r>
              <a:rPr lang="lv-LV" b="0" i="1" baseline="30000" dirty="0">
                <a:solidFill>
                  <a:srgbClr val="373A3C"/>
                </a:solidFill>
                <a:effectLst/>
                <a:latin typeface="Helvetica" panose="020B0604020202020204" pitchFamily="34" charset="0"/>
              </a:rPr>
              <a:t> </a:t>
            </a:r>
            <a:r>
              <a:rPr lang="lv-LV" b="0" i="1" baseline="30000" dirty="0" err="1">
                <a:solidFill>
                  <a:srgbClr val="373A3C"/>
                </a:solidFill>
                <a:effectLst/>
                <a:latin typeface="Helvetica" panose="020B0604020202020204" pitchFamily="34" charset="0"/>
              </a:rPr>
              <a:t>Read</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online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Available</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at</a:t>
            </a:r>
            <a:r>
              <a:rPr lang="lv-LV" b="0" i="0" baseline="30000" dirty="0">
                <a:solidFill>
                  <a:srgbClr val="373A3C"/>
                </a:solidFill>
                <a:effectLst/>
                <a:latin typeface="Helvetica" panose="020B0604020202020204" pitchFamily="34" charset="0"/>
              </a:rPr>
              <a:t>: &lt;</a:t>
            </a:r>
            <a:r>
              <a:rPr lang="lv-LV" b="0" i="0" u="none" strike="noStrike" baseline="30000" dirty="0">
                <a:solidFill>
                  <a:srgbClr val="1177D1"/>
                </a:solidFill>
                <a:effectLst/>
                <a:latin typeface="Helvetica" panose="020B0604020202020204" pitchFamily="34" charset="0"/>
                <a:hlinkClick r:id="rId3"/>
              </a:rPr>
              <a:t>https://bernardmarr.com/default.asp?contentID=1353&gt;</a:t>
            </a:r>
            <a:r>
              <a:rPr lang="lv-LV" b="0" i="0" baseline="30000" dirty="0">
                <a:solidFill>
                  <a:srgbClr val="373A3C"/>
                </a:solidFill>
                <a:effectLst/>
                <a:latin typeface="Helvetica" panose="020B0604020202020204" pitchFamily="34" charset="0"/>
              </a:rPr>
              <a:t>; [</a:t>
            </a:r>
            <a:r>
              <a:rPr lang="lv-LV" b="0" i="0" baseline="30000" dirty="0" err="1">
                <a:solidFill>
                  <a:srgbClr val="373A3C"/>
                </a:solidFill>
                <a:effectLst/>
                <a:latin typeface="Helvetica" panose="020B0604020202020204" pitchFamily="34" charset="0"/>
              </a:rPr>
              <a:t>Accessed</a:t>
            </a:r>
            <a:r>
              <a:rPr lang="lv-LV" b="0" i="0" baseline="30000" dirty="0">
                <a:solidFill>
                  <a:srgbClr val="373A3C"/>
                </a:solidFill>
                <a:effectLst/>
                <a:latin typeface="Helvetica" panose="020B0604020202020204" pitchFamily="34" charset="0"/>
              </a:rPr>
              <a:t> 15 </a:t>
            </a:r>
            <a:r>
              <a:rPr lang="lv-LV" b="0" i="0" baseline="30000" dirty="0" err="1">
                <a:solidFill>
                  <a:srgbClr val="373A3C"/>
                </a:solidFill>
                <a:effectLst/>
                <a:latin typeface="Helvetica" panose="020B0604020202020204" pitchFamily="34" charset="0"/>
              </a:rPr>
              <a:t>October</a:t>
            </a:r>
            <a:r>
              <a:rPr lang="lv-LV" b="0" i="0" baseline="30000" dirty="0">
                <a:solidFill>
                  <a:srgbClr val="373A3C"/>
                </a:solidFill>
                <a:effectLst/>
                <a:latin typeface="Helvetica" panose="020B0604020202020204" pitchFamily="34" charset="0"/>
              </a:rPr>
              <a:t> 2020].</a:t>
            </a:r>
            <a:endParaRPr lang="lv-LV" b="0" i="0" dirty="0">
              <a:solidFill>
                <a:srgbClr val="373A3C"/>
              </a:solidFill>
              <a:effectLst/>
              <a:latin typeface="Helvetica" panose="020B0604020202020204" pitchFamily="34" charset="0"/>
            </a:endParaRP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8</a:t>
            </a:fld>
            <a:endParaRPr lang="lv-LV"/>
          </a:p>
        </p:txBody>
      </p:sp>
    </p:spTree>
    <p:extLst>
      <p:ext uri="{BB962C8B-B14F-4D97-AF65-F5344CB8AC3E}">
        <p14:creationId xmlns:p14="http://schemas.microsoft.com/office/powerpoint/2010/main" val="152575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Before the 1970s, cryptography was primarily practiced in secret by military or spy agencies. But, that changed when two publications brought it into the open: the US government publication </a:t>
            </a:r>
            <a:r>
              <a:rPr lang="en-US" sz="1200" b="0" i="0" kern="1200" dirty="0">
                <a:solidFill>
                  <a:srgbClr val="333333"/>
                </a:solidFill>
                <a:effectLst/>
                <a:latin typeface="Georgia" panose="02040502050405020303" pitchFamily="18" charset="0"/>
                <a:ea typeface="+mn-ea"/>
                <a:cs typeface="+mn-cs"/>
              </a:rPr>
              <a:t>of the </a:t>
            </a:r>
            <a:r>
              <a:rPr lang="en-US" sz="1200" b="0" i="0" kern="1200" dirty="0">
                <a:solidFill>
                  <a:srgbClr val="333333"/>
                </a:solidFill>
                <a:effectLst/>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Data Encryption Standard</a:t>
            </a:r>
            <a:r>
              <a:rPr lang="en-US" sz="1200" b="0" i="0" kern="1200" dirty="0">
                <a:solidFill>
                  <a:srgbClr val="333333"/>
                </a:solidFill>
                <a:effectLst/>
                <a:latin typeface="Georgia" panose="02040502050405020303" pitchFamily="18" charset="0"/>
                <a:ea typeface="+mn-ea"/>
                <a:cs typeface="+mn-cs"/>
              </a:rPr>
              <a:t> and the first publicly available work on public-key cryptography, “</a:t>
            </a:r>
            <a:r>
              <a:rPr lang="en-US" sz="1200" b="0" i="0" kern="1200" dirty="0">
                <a:solidFill>
                  <a:srgbClr val="333333"/>
                </a:solidFill>
                <a:effectLst/>
                <a:latin typeface="Georgia" panose="02040502050405020303" pitchFamily="18" charset="0"/>
                <a:ea typeface="+mn-ea"/>
                <a:cs typeface="+mn-cs"/>
                <a:hlinkClick r:id="rId4">
                  <a:extLst>
                    <a:ext uri="{A12FA001-AC4F-418D-AE19-62706E023703}">
                      <ahyp:hlinkClr xmlns:ahyp="http://schemas.microsoft.com/office/drawing/2018/hyperlinkcolor" val="tx"/>
                    </a:ext>
                  </a:extLst>
                </a:hlinkClick>
              </a:rPr>
              <a:t>New Directions in Cryptography</a:t>
            </a:r>
            <a:r>
              <a:rPr lang="en-US" sz="1200" b="0" i="0" kern="1200" dirty="0">
                <a:solidFill>
                  <a:srgbClr val="333333"/>
                </a:solidFill>
                <a:effectLst/>
                <a:latin typeface="Georgia" panose="02040502050405020303" pitchFamily="18" charset="0"/>
                <a:ea typeface="+mn-ea"/>
                <a:cs typeface="+mn-cs"/>
              </a:rPr>
              <a:t>” by Dr Whitfield Diffie and Dr Martin Hellman.</a:t>
            </a:r>
            <a:endParaRPr lang="lv-LV" sz="1200" b="0" i="0" kern="1200" dirty="0">
              <a:solidFill>
                <a:srgbClr val="333333"/>
              </a:solidFill>
              <a:effectLst/>
              <a:latin typeface="Georgia" panose="02040502050405020303" pitchFamily="18" charset="0"/>
              <a:ea typeface="+mn-ea"/>
              <a:cs typeface="+mn-cs"/>
            </a:endParaRPr>
          </a:p>
        </p:txBody>
      </p:sp>
      <p:sp>
        <p:nvSpPr>
          <p:cNvPr id="4" name="Slide Number Placeholder 3"/>
          <p:cNvSpPr>
            <a:spLocks noGrp="1"/>
          </p:cNvSpPr>
          <p:nvPr>
            <p:ph type="sldNum" sz="quarter" idx="5"/>
          </p:nvPr>
        </p:nvSpPr>
        <p:spPr/>
        <p:txBody>
          <a:bodyPr/>
          <a:lstStyle/>
          <a:p>
            <a:fld id="{37888A98-8692-43FC-9495-FDC415CABE55}" type="slidenum">
              <a:rPr lang="lv-LV" smtClean="0"/>
              <a:t>9</a:t>
            </a:fld>
            <a:endParaRPr lang="lv-LV"/>
          </a:p>
        </p:txBody>
      </p:sp>
    </p:spTree>
    <p:extLst>
      <p:ext uri="{BB962C8B-B14F-4D97-AF65-F5344CB8AC3E}">
        <p14:creationId xmlns:p14="http://schemas.microsoft.com/office/powerpoint/2010/main" val="3575666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l"/>
            <a:r>
              <a:rPr lang="en-US" b="0" i="0" dirty="0">
                <a:solidFill>
                  <a:srgbClr val="333333"/>
                </a:solidFill>
                <a:effectLst/>
                <a:latin typeface="Georgia" panose="02040502050405020303" pitchFamily="18" charset="0"/>
              </a:rPr>
              <a:t>In 1976 Friedrich Hayek wrote The Denationalization of Money. Published two years after the economist was awarded the Nobel Prize, the book argued for the end of the government’s monopoly on currency.</a:t>
            </a:r>
          </a:p>
          <a:p>
            <a:pPr algn="l"/>
            <a:r>
              <a:rPr lang="en-US" b="0" i="0" dirty="0">
                <a:solidFill>
                  <a:srgbClr val="333333"/>
                </a:solidFill>
                <a:effectLst/>
                <a:latin typeface="Georgia" panose="02040502050405020303" pitchFamily="18" charset="0"/>
              </a:rPr>
              <a:t>The 1970s saw huge inflation, rising unemployment and sky-rocketing interest rates. Hayek, and many others, blamed the government and their monopoly of currency. Hayek suggested a de-</a:t>
            </a:r>
            <a:r>
              <a:rPr lang="en-US" b="0" i="0" dirty="0" err="1">
                <a:solidFill>
                  <a:srgbClr val="333333"/>
                </a:solidFill>
                <a:effectLst/>
                <a:latin typeface="Georgia" panose="02040502050405020303" pitchFamily="18" charset="0"/>
              </a:rPr>
              <a:t>monopolisation</a:t>
            </a:r>
            <a:r>
              <a:rPr lang="en-US" b="0" i="0" dirty="0">
                <a:solidFill>
                  <a:srgbClr val="333333"/>
                </a:solidFill>
                <a:effectLst/>
                <a:latin typeface="Georgia" panose="02040502050405020303" pitchFamily="18" charset="0"/>
              </a:rPr>
              <a:t> and private alternatives. William Luther explains: “Under Hayek’s proposal, private individuals and businesses would be free to offer their own monies to compete with the government-issued irredeemable monies already in circulation.”</a:t>
            </a:r>
          </a:p>
          <a:p>
            <a:endParaRPr lang="lv-LV" dirty="0"/>
          </a:p>
        </p:txBody>
      </p:sp>
      <p:sp>
        <p:nvSpPr>
          <p:cNvPr id="4" name="Slaida numura vietturis 3"/>
          <p:cNvSpPr>
            <a:spLocks noGrp="1"/>
          </p:cNvSpPr>
          <p:nvPr>
            <p:ph type="sldNum" sz="quarter" idx="5"/>
          </p:nvPr>
        </p:nvSpPr>
        <p:spPr/>
        <p:txBody>
          <a:bodyPr/>
          <a:lstStyle/>
          <a:p>
            <a:fld id="{37888A98-8692-43FC-9495-FDC415CABE55}" type="slidenum">
              <a:rPr lang="lv-LV" smtClean="0"/>
              <a:t>10</a:t>
            </a:fld>
            <a:endParaRPr lang="lv-LV"/>
          </a:p>
        </p:txBody>
      </p:sp>
    </p:spTree>
    <p:extLst>
      <p:ext uri="{BB962C8B-B14F-4D97-AF65-F5344CB8AC3E}">
        <p14:creationId xmlns:p14="http://schemas.microsoft.com/office/powerpoint/2010/main" val="19181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b="0" i="0" dirty="0">
                <a:solidFill>
                  <a:srgbClr val="333333"/>
                </a:solidFill>
                <a:effectLst/>
                <a:latin typeface="Georgia" panose="02040502050405020303" pitchFamily="18" charset="0"/>
              </a:rPr>
              <a:t>In the 1980s, Dr David </a:t>
            </a:r>
            <a:r>
              <a:rPr lang="en-US" b="0" i="0" dirty="0" err="1">
                <a:solidFill>
                  <a:srgbClr val="333333"/>
                </a:solidFill>
                <a:effectLst/>
                <a:latin typeface="Georgia" panose="02040502050405020303" pitchFamily="18" charset="0"/>
              </a:rPr>
              <a:t>Chaum</a:t>
            </a:r>
            <a:r>
              <a:rPr lang="en-US" b="0" i="0" dirty="0">
                <a:solidFill>
                  <a:srgbClr val="333333"/>
                </a:solidFill>
                <a:effectLst/>
                <a:latin typeface="Georgia" panose="02040502050405020303" pitchFamily="18" charset="0"/>
              </a:rPr>
              <a:t> wrote extensively on topics such as anonymous digital cash and pseudonymous reputation systems, which he described in his </a:t>
            </a:r>
            <a:r>
              <a:rPr lang="en-US" sz="1200" b="0" i="0" kern="1200" dirty="0">
                <a:solidFill>
                  <a:srgbClr val="333333"/>
                </a:solidFill>
                <a:effectLst/>
                <a:latin typeface="Georgia" panose="02040502050405020303" pitchFamily="18" charset="0"/>
                <a:ea typeface="+mn-ea"/>
                <a:cs typeface="+mn-cs"/>
              </a:rPr>
              <a:t>paper “</a:t>
            </a:r>
            <a:r>
              <a:rPr lang="en-US" sz="1200" b="0" i="0" kern="1200" dirty="0">
                <a:solidFill>
                  <a:srgbClr val="333333"/>
                </a:solidFill>
                <a:effectLst/>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Security without Identification: Transaction Systems to Make Big Brother Obsolete</a:t>
            </a:r>
            <a:r>
              <a:rPr lang="en-US" sz="1200" b="0" i="0" kern="1200" dirty="0">
                <a:solidFill>
                  <a:srgbClr val="333333"/>
                </a:solidFill>
                <a:effectLst/>
                <a:latin typeface="Georgia" panose="02040502050405020303" pitchFamily="18" charset="0"/>
                <a:ea typeface="+mn-ea"/>
                <a:cs typeface="+mn-cs"/>
              </a:rPr>
              <a:t>”.</a:t>
            </a:r>
            <a:endParaRPr lang="lv-LV" sz="1200" b="0" i="0" kern="1200" dirty="0">
              <a:solidFill>
                <a:srgbClr val="333333"/>
              </a:solidFill>
              <a:effectLst/>
              <a:latin typeface="Georgia" panose="02040502050405020303" pitchFamily="18" charset="0"/>
              <a:ea typeface="+mn-ea"/>
              <a:cs typeface="+mn-cs"/>
            </a:endParaRPr>
          </a:p>
        </p:txBody>
      </p:sp>
      <p:sp>
        <p:nvSpPr>
          <p:cNvPr id="4" name="Slaida numura vietturis 3"/>
          <p:cNvSpPr>
            <a:spLocks noGrp="1"/>
          </p:cNvSpPr>
          <p:nvPr>
            <p:ph type="sldNum" sz="quarter" idx="5"/>
          </p:nvPr>
        </p:nvSpPr>
        <p:spPr/>
        <p:txBody>
          <a:bodyPr/>
          <a:lstStyle/>
          <a:p>
            <a:fld id="{37888A98-8692-43FC-9495-FDC415CABE55}" type="slidenum">
              <a:rPr lang="lv-LV" smtClean="0"/>
              <a:t>11</a:t>
            </a:fld>
            <a:endParaRPr lang="lv-LV"/>
          </a:p>
        </p:txBody>
      </p:sp>
    </p:spTree>
    <p:extLst>
      <p:ext uri="{BB962C8B-B14F-4D97-AF65-F5344CB8AC3E}">
        <p14:creationId xmlns:p14="http://schemas.microsoft.com/office/powerpoint/2010/main" val="54091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511A-A169-481E-B8D3-D7A25A89140E}"/>
              </a:ext>
            </a:extLst>
          </p:cNvPr>
          <p:cNvSpPr>
            <a:spLocks noGrp="1"/>
          </p:cNvSpPr>
          <p:nvPr>
            <p:ph type="ctrTitle" hasCustomPrompt="1"/>
          </p:nvPr>
        </p:nvSpPr>
        <p:spPr>
          <a:xfrm>
            <a:off x="2410692" y="2101932"/>
            <a:ext cx="8251370" cy="1500105"/>
          </a:xfrm>
        </p:spPr>
        <p:txBody>
          <a:bodyPr anchor="b">
            <a:normAutofit/>
          </a:bodyPr>
          <a:lstStyle>
            <a:lvl1pPr algn="l">
              <a:defRPr sz="4800">
                <a:solidFill>
                  <a:schemeClr val="tx2"/>
                </a:solidFill>
              </a:defRPr>
            </a:lvl1pPr>
          </a:lstStyle>
          <a:p>
            <a:r>
              <a:rPr lang="lv-LV" dirty="0"/>
              <a:t>Virsraksts</a:t>
            </a:r>
            <a:endParaRPr lang="en-US" dirty="0"/>
          </a:p>
        </p:txBody>
      </p:sp>
      <p:sp>
        <p:nvSpPr>
          <p:cNvPr id="3" name="Subtitle 2">
            <a:extLst>
              <a:ext uri="{FF2B5EF4-FFF2-40B4-BE49-F238E27FC236}">
                <a16:creationId xmlns:a16="http://schemas.microsoft.com/office/drawing/2014/main" id="{C20A3C7F-33CD-437B-96D1-7F41E0BC3F09}"/>
              </a:ext>
            </a:extLst>
          </p:cNvPr>
          <p:cNvSpPr>
            <a:spLocks noGrp="1"/>
          </p:cNvSpPr>
          <p:nvPr>
            <p:ph type="subTitle" idx="1" hasCustomPrompt="1"/>
          </p:nvPr>
        </p:nvSpPr>
        <p:spPr>
          <a:xfrm>
            <a:off x="2410692" y="3602037"/>
            <a:ext cx="8257307" cy="1655763"/>
          </a:xfrm>
        </p:spPr>
        <p:txBody>
          <a:bodyPr/>
          <a:lstStyle>
            <a:lvl1pPr marL="0" indent="0" algn="l">
              <a:buNone/>
              <a:defRPr sz="2400">
                <a:solidFill>
                  <a:schemeClr val="tx2"/>
                </a:solidFill>
                <a:latin typeface="Ralew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APAKŠVIRSRAKSTS</a:t>
            </a:r>
            <a:endParaRPr lang="en-US" dirty="0"/>
          </a:p>
        </p:txBody>
      </p:sp>
      <p:sp>
        <p:nvSpPr>
          <p:cNvPr id="4" name="Date Placeholder 3">
            <a:extLst>
              <a:ext uri="{FF2B5EF4-FFF2-40B4-BE49-F238E27FC236}">
                <a16:creationId xmlns:a16="http://schemas.microsoft.com/office/drawing/2014/main" id="{CF3ED034-3922-4D3A-B036-57C54934EB53}"/>
              </a:ext>
            </a:extLst>
          </p:cNvPr>
          <p:cNvSpPr>
            <a:spLocks noGrp="1"/>
          </p:cNvSpPr>
          <p:nvPr>
            <p:ph type="dt" sz="half" idx="10"/>
          </p:nvPr>
        </p:nvSpPr>
        <p:spPr/>
        <p:txBody>
          <a:bodyPr/>
          <a:lstStyle/>
          <a:p>
            <a:fld id="{E1B0B9D5-6105-4960-896F-0D479AF26C57}" type="datetimeFigureOut">
              <a:rPr lang="en-US" smtClean="0"/>
              <a:t>6/15/2021</a:t>
            </a:fld>
            <a:endParaRPr lang="en-US"/>
          </a:p>
        </p:txBody>
      </p:sp>
      <p:sp>
        <p:nvSpPr>
          <p:cNvPr id="5" name="Footer Placeholder 4">
            <a:extLst>
              <a:ext uri="{FF2B5EF4-FFF2-40B4-BE49-F238E27FC236}">
                <a16:creationId xmlns:a16="http://schemas.microsoft.com/office/drawing/2014/main" id="{E69755C3-A5F4-4A51-BDAB-E5622D0FC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04027-026C-4C9F-9041-F761D4DABB60}"/>
              </a:ext>
            </a:extLst>
          </p:cNvPr>
          <p:cNvSpPr>
            <a:spLocks noGrp="1"/>
          </p:cNvSpPr>
          <p:nvPr>
            <p:ph type="sldNum" sz="quarter" idx="12"/>
          </p:nvPr>
        </p:nvSpPr>
        <p:spPr/>
        <p:txBody>
          <a:bodyPr/>
          <a:lstStyle/>
          <a:p>
            <a:fld id="{3857F716-1F7E-4081-B94B-878183711504}" type="slidenum">
              <a:rPr lang="en-US" smtClean="0"/>
              <a:t>‹#›</a:t>
            </a:fld>
            <a:endParaRPr lang="en-US"/>
          </a:p>
        </p:txBody>
      </p:sp>
      <p:pic>
        <p:nvPicPr>
          <p:cNvPr id="10" name="Picture 9">
            <a:extLst>
              <a:ext uri="{FF2B5EF4-FFF2-40B4-BE49-F238E27FC236}">
                <a16:creationId xmlns:a16="http://schemas.microsoft.com/office/drawing/2014/main" id="{D0B3FADA-401D-437F-BF79-AA486426F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0897" y="5799214"/>
            <a:ext cx="1707703" cy="910904"/>
          </a:xfrm>
          <a:prstGeom prst="rect">
            <a:avLst/>
          </a:prstGeom>
        </p:spPr>
      </p:pic>
      <p:sp>
        <p:nvSpPr>
          <p:cNvPr id="18" name="Picture Placeholder 17">
            <a:extLst>
              <a:ext uri="{FF2B5EF4-FFF2-40B4-BE49-F238E27FC236}">
                <a16:creationId xmlns:a16="http://schemas.microsoft.com/office/drawing/2014/main" id="{563B364A-4A07-40CD-916B-E124982A3EB6}"/>
              </a:ext>
            </a:extLst>
          </p:cNvPr>
          <p:cNvSpPr>
            <a:spLocks noGrp="1"/>
          </p:cNvSpPr>
          <p:nvPr>
            <p:ph type="pic" sz="quarter" idx="14" hasCustomPrompt="1"/>
          </p:nvPr>
        </p:nvSpPr>
        <p:spPr>
          <a:xfrm>
            <a:off x="2678113" y="5753100"/>
            <a:ext cx="6835774" cy="453005"/>
          </a:xfrm>
        </p:spPr>
        <p:txBody>
          <a:bodyPr>
            <a:normAutofit/>
          </a:bodyPr>
          <a:lstStyle>
            <a:lvl1pPr marL="0" indent="0" algn="ctr">
              <a:buNone/>
              <a:defRPr sz="2000">
                <a:solidFill>
                  <a:schemeClr val="bg1">
                    <a:lumMod val="95000"/>
                  </a:schemeClr>
                </a:solidFill>
              </a:defRPr>
            </a:lvl1pPr>
          </a:lstStyle>
          <a:p>
            <a:r>
              <a:rPr lang="en-US" dirty="0"/>
              <a:t>Citi logo</a:t>
            </a:r>
          </a:p>
        </p:txBody>
      </p:sp>
      <p:sp>
        <p:nvSpPr>
          <p:cNvPr id="20" name="Content Placeholder 19">
            <a:extLst>
              <a:ext uri="{FF2B5EF4-FFF2-40B4-BE49-F238E27FC236}">
                <a16:creationId xmlns:a16="http://schemas.microsoft.com/office/drawing/2014/main" id="{6A3447B9-BCB3-45B9-9102-440557B513EE}"/>
              </a:ext>
            </a:extLst>
          </p:cNvPr>
          <p:cNvSpPr>
            <a:spLocks noGrp="1"/>
          </p:cNvSpPr>
          <p:nvPr>
            <p:ph sz="quarter" idx="15" hasCustomPrompt="1"/>
          </p:nvPr>
        </p:nvSpPr>
        <p:spPr>
          <a:xfrm>
            <a:off x="9646099" y="5663962"/>
            <a:ext cx="1707702" cy="631279"/>
          </a:xfrm>
        </p:spPr>
        <p:txBody>
          <a:bodyPr anchor="b">
            <a:noAutofit/>
          </a:bodyPr>
          <a:lstStyle>
            <a:lvl1pPr marL="0" indent="0" algn="r">
              <a:buNone/>
              <a:defRPr sz="1400">
                <a:solidFill>
                  <a:schemeClr val="accent1"/>
                </a:solidFill>
                <a:latin typeface="+mj-lt"/>
              </a:defRPr>
            </a:lvl1pPr>
          </a:lstStyle>
          <a:p>
            <a:pPr lvl="0"/>
            <a:r>
              <a:rPr lang="en-US" dirty="0"/>
              <a:t>+371 67505090</a:t>
            </a:r>
          </a:p>
          <a:p>
            <a:pPr lvl="0"/>
            <a:r>
              <a:rPr lang="en-US" dirty="0"/>
              <a:t>bda@bda.lv</a:t>
            </a:r>
            <a:br>
              <a:rPr lang="en-US" dirty="0"/>
            </a:br>
            <a:r>
              <a:rPr lang="en-US" dirty="0"/>
              <a:t>www.bda.lv</a:t>
            </a:r>
          </a:p>
        </p:txBody>
      </p:sp>
      <p:pic>
        <p:nvPicPr>
          <p:cNvPr id="11" name="Picture 10">
            <a:extLst>
              <a:ext uri="{FF2B5EF4-FFF2-40B4-BE49-F238E27FC236}">
                <a16:creationId xmlns:a16="http://schemas.microsoft.com/office/drawing/2014/main" id="{3F620979-7E34-4912-9092-9DE9F7F517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33574" y="-15493"/>
            <a:ext cx="4758426" cy="3795647"/>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C850C181-2018-4253-8750-BEF8FCB4D3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29" y="4651228"/>
            <a:ext cx="2203743" cy="2203743"/>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A59EAE84-6AF8-45DB-BFD3-109C438CAA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6315" y="6009623"/>
            <a:ext cx="3120286" cy="680295"/>
          </a:xfrm>
          <a:prstGeom prst="rect">
            <a:avLst/>
          </a:prstGeom>
        </p:spPr>
      </p:pic>
    </p:spTree>
    <p:extLst>
      <p:ext uri="{BB962C8B-B14F-4D97-AF65-F5344CB8AC3E}">
        <p14:creationId xmlns:p14="http://schemas.microsoft.com/office/powerpoint/2010/main" val="265479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 + Attēls - Horizontāli">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4AB915-88F7-4E92-9B4B-2BF751EEF663}"/>
              </a:ext>
            </a:extLst>
          </p:cNvPr>
          <p:cNvGrpSpPr/>
          <p:nvPr userDrawn="1"/>
        </p:nvGrpSpPr>
        <p:grpSpPr>
          <a:xfrm>
            <a:off x="7095506" y="0"/>
            <a:ext cx="5096494" cy="6858000"/>
            <a:chOff x="7095506" y="0"/>
            <a:chExt cx="5096494" cy="6858000"/>
          </a:xfrm>
        </p:grpSpPr>
        <p:sp>
          <p:nvSpPr>
            <p:cNvPr id="9" name="Rectangle 8">
              <a:extLst>
                <a:ext uri="{FF2B5EF4-FFF2-40B4-BE49-F238E27FC236}">
                  <a16:creationId xmlns:a16="http://schemas.microsoft.com/office/drawing/2014/main" id="{F51C5BCC-17D9-4BF5-AF5D-59F8B77C8B56}"/>
                </a:ext>
              </a:extLst>
            </p:cNvPr>
            <p:cNvSpPr/>
            <p:nvPr userDrawn="1"/>
          </p:nvSpPr>
          <p:spPr>
            <a:xfrm>
              <a:off x="7095506" y="0"/>
              <a:ext cx="5096494"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12842D-9B4E-4F12-850F-DA4150F585BE}"/>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7431356" y="0"/>
              <a:ext cx="4760644" cy="3795648"/>
            </a:xfrm>
            <a:prstGeom prst="rect">
              <a:avLst/>
            </a:prstGeom>
          </p:spPr>
        </p:pic>
      </p:grpSp>
      <p:sp>
        <p:nvSpPr>
          <p:cNvPr id="11" name="Text Placeholder 10">
            <a:extLst>
              <a:ext uri="{FF2B5EF4-FFF2-40B4-BE49-F238E27FC236}">
                <a16:creationId xmlns:a16="http://schemas.microsoft.com/office/drawing/2014/main" id="{C30AF115-E1EB-47E8-A923-E29C7E13A46C}"/>
              </a:ext>
            </a:extLst>
          </p:cNvPr>
          <p:cNvSpPr>
            <a:spLocks noGrp="1"/>
          </p:cNvSpPr>
          <p:nvPr>
            <p:ph type="body" sz="quarter" idx="14" hasCustomPrompt="1"/>
          </p:nvPr>
        </p:nvSpPr>
        <p:spPr>
          <a:xfrm>
            <a:off x="7309262" y="1688224"/>
            <a:ext cx="4216088" cy="4492881"/>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sp>
        <p:nvSpPr>
          <p:cNvPr id="7" name="Picture Placeholder 2">
            <a:extLst>
              <a:ext uri="{FF2B5EF4-FFF2-40B4-BE49-F238E27FC236}">
                <a16:creationId xmlns:a16="http://schemas.microsoft.com/office/drawing/2014/main" id="{634F5CF1-4B9B-4254-BC0C-F46C88C94F9C}"/>
              </a:ext>
            </a:extLst>
          </p:cNvPr>
          <p:cNvSpPr>
            <a:spLocks noGrp="1"/>
          </p:cNvSpPr>
          <p:nvPr>
            <p:ph type="pic" sz="quarter" idx="15" hasCustomPrompt="1"/>
          </p:nvPr>
        </p:nvSpPr>
        <p:spPr>
          <a:xfrm>
            <a:off x="321501" y="1302692"/>
            <a:ext cx="6453187" cy="4302125"/>
          </a:xfrm>
        </p:spPr>
        <p:txBody>
          <a:bodyPr/>
          <a:lstStyle>
            <a:lvl1pPr>
              <a:defRPr/>
            </a:lvl1pPr>
          </a:lstStyle>
          <a:p>
            <a:r>
              <a:rPr lang="lv-LV" dirty="0"/>
              <a:t>Attēls</a:t>
            </a:r>
          </a:p>
        </p:txBody>
      </p:sp>
      <p:sp>
        <p:nvSpPr>
          <p:cNvPr id="8" name="Title 1">
            <a:extLst>
              <a:ext uri="{FF2B5EF4-FFF2-40B4-BE49-F238E27FC236}">
                <a16:creationId xmlns:a16="http://schemas.microsoft.com/office/drawing/2014/main" id="{307315EE-A043-48E3-80A4-CACD39D4C40F}"/>
              </a:ext>
            </a:extLst>
          </p:cNvPr>
          <p:cNvSpPr>
            <a:spLocks noGrp="1"/>
          </p:cNvSpPr>
          <p:nvPr>
            <p:ph type="title" hasCustomPrompt="1"/>
          </p:nvPr>
        </p:nvSpPr>
        <p:spPr>
          <a:xfrm>
            <a:off x="7309263" y="830770"/>
            <a:ext cx="4216088"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84611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 + Attēls - Vertikāl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1C5BCC-17D9-4BF5-AF5D-59F8B77C8B56}"/>
              </a:ext>
            </a:extLst>
          </p:cNvPr>
          <p:cNvSpPr/>
          <p:nvPr userDrawn="1"/>
        </p:nvSpPr>
        <p:spPr>
          <a:xfrm>
            <a:off x="5409210" y="0"/>
            <a:ext cx="6782790"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508AAB16-7A67-4071-BFD7-06F7AF4E3AF2}"/>
              </a:ext>
            </a:extLst>
          </p:cNvPr>
          <p:cNvSpPr>
            <a:spLocks noGrp="1"/>
          </p:cNvSpPr>
          <p:nvPr>
            <p:ph type="body" sz="quarter" idx="14" hasCustomPrompt="1"/>
          </p:nvPr>
        </p:nvSpPr>
        <p:spPr>
          <a:xfrm>
            <a:off x="5962960" y="1688225"/>
            <a:ext cx="5134879"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10" name="Picture 9">
            <a:extLst>
              <a:ext uri="{FF2B5EF4-FFF2-40B4-BE49-F238E27FC236}">
                <a16:creationId xmlns:a16="http://schemas.microsoft.com/office/drawing/2014/main" id="{6FCE66AC-062E-4239-B849-9F41DEDD2BF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12" name="Picture Placeholder 2">
            <a:extLst>
              <a:ext uri="{FF2B5EF4-FFF2-40B4-BE49-F238E27FC236}">
                <a16:creationId xmlns:a16="http://schemas.microsoft.com/office/drawing/2014/main" id="{EBC1493B-E042-4110-BD86-74AEFCFE8470}"/>
              </a:ext>
            </a:extLst>
          </p:cNvPr>
          <p:cNvSpPr>
            <a:spLocks noGrp="1"/>
          </p:cNvSpPr>
          <p:nvPr>
            <p:ph type="pic" sz="quarter" idx="15" hasCustomPrompt="1"/>
          </p:nvPr>
        </p:nvSpPr>
        <p:spPr>
          <a:xfrm>
            <a:off x="707405" y="356743"/>
            <a:ext cx="4160838" cy="6242050"/>
          </a:xfrm>
        </p:spPr>
        <p:txBody>
          <a:bodyPr/>
          <a:lstStyle>
            <a:lvl1pPr>
              <a:defRPr/>
            </a:lvl1pPr>
          </a:lstStyle>
          <a:p>
            <a:r>
              <a:rPr lang="lv-LV" dirty="0"/>
              <a:t>Attēls</a:t>
            </a:r>
          </a:p>
        </p:txBody>
      </p:sp>
      <p:sp>
        <p:nvSpPr>
          <p:cNvPr id="13" name="Title 1">
            <a:extLst>
              <a:ext uri="{FF2B5EF4-FFF2-40B4-BE49-F238E27FC236}">
                <a16:creationId xmlns:a16="http://schemas.microsoft.com/office/drawing/2014/main" id="{D3AA5701-9D8D-44DF-91F4-91D85BFCE874}"/>
              </a:ext>
            </a:extLst>
          </p:cNvPr>
          <p:cNvSpPr>
            <a:spLocks noGrp="1"/>
          </p:cNvSpPr>
          <p:nvPr>
            <p:ph type="title" hasCustomPrompt="1"/>
          </p:nvPr>
        </p:nvSpPr>
        <p:spPr>
          <a:xfrm>
            <a:off x="5962960" y="824756"/>
            <a:ext cx="5134878"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2304437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 + Apakšpunkti">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67EA5B-BA9F-44DA-AE4D-D32AD7343A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9" name="Rectangle 8">
            <a:extLst>
              <a:ext uri="{FF2B5EF4-FFF2-40B4-BE49-F238E27FC236}">
                <a16:creationId xmlns:a16="http://schemas.microsoft.com/office/drawing/2014/main" id="{F51C5BCC-17D9-4BF5-AF5D-59F8B77C8B56}"/>
              </a:ext>
            </a:extLst>
          </p:cNvPr>
          <p:cNvSpPr/>
          <p:nvPr userDrawn="1"/>
        </p:nvSpPr>
        <p:spPr>
          <a:xfrm>
            <a:off x="0" y="0"/>
            <a:ext cx="6667995"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07F5C0-3809-46B9-8F21-62011E73C8D1}"/>
              </a:ext>
            </a:extLst>
          </p:cNvPr>
          <p:cNvSpPr>
            <a:spLocks noGrp="1"/>
          </p:cNvSpPr>
          <p:nvPr>
            <p:ph idx="1" hasCustomPrompt="1"/>
          </p:nvPr>
        </p:nvSpPr>
        <p:spPr>
          <a:xfrm>
            <a:off x="7065818" y="1688225"/>
            <a:ext cx="4222668" cy="4351338"/>
          </a:xfrm>
        </p:spPr>
        <p:txBody>
          <a:bodyPr>
            <a:normAutofit/>
          </a:bodyPr>
          <a:lstStyle>
            <a:lvl1pPr marL="285750" indent="-285750">
              <a:buClr>
                <a:schemeClr val="tx2"/>
              </a:buClr>
              <a:buSzPct val="90000"/>
              <a:buFont typeface="Webdings" panose="05030102010509060703" pitchFamily="18" charset="2"/>
              <a:buChar char="g"/>
              <a:defRPr sz="1800">
                <a:latin typeface="+mn-lt"/>
              </a:defRPr>
            </a:lvl1pPr>
          </a:lstStyle>
          <a:p>
            <a:pPr lvl="0"/>
            <a:r>
              <a:rPr lang="en-US" b="0" i="0" dirty="0">
                <a:solidFill>
                  <a:srgbClr val="000000"/>
                </a:solidFill>
                <a:effectLst/>
                <a:latin typeface="Open Sans"/>
              </a:rPr>
              <a:t>LOREM IPSUM DOLOR SIT AMET, CONSECTETUR ADIPISCING ELIT. </a:t>
            </a:r>
          </a:p>
          <a:p>
            <a:pPr lvl="0"/>
            <a:r>
              <a:rPr lang="en-US" b="0" i="0" dirty="0">
                <a:solidFill>
                  <a:srgbClr val="000000"/>
                </a:solidFill>
                <a:effectLst/>
                <a:latin typeface="Open Sans"/>
              </a:rPr>
              <a:t>ALIQUAM VOLUTPAT ID MAGNA SIT AMET CONVALLIS. UT SCELERISQUE METUS MAURIS, EU POSUERE DOLOR POSUERE EU. LOREM IPSUM DOLOR SIT AMET, CONSECTETUR ADIPISCING ELIT. </a:t>
            </a:r>
          </a:p>
          <a:p>
            <a:pPr lvl="0"/>
            <a:r>
              <a:rPr lang="en-US" b="0" i="0" dirty="0">
                <a:solidFill>
                  <a:srgbClr val="000000"/>
                </a:solidFill>
                <a:effectLst/>
                <a:latin typeface="Open Sans"/>
              </a:rPr>
              <a:t>DUIS MASSA FELIS, SAGITTIS NEC EROS QUIS, LAOREET MATTIS LIGULA. AENEAN GRAVIDA IMPERDIET DIAM, SED VOLUTPAT LECTUS RUTRUM AT. </a:t>
            </a:r>
          </a:p>
          <a:p>
            <a:pPr lvl="0"/>
            <a:r>
              <a:rPr lang="en-US" b="0" i="0" dirty="0">
                <a:solidFill>
                  <a:srgbClr val="000000"/>
                </a:solidFill>
                <a:effectLst/>
                <a:latin typeface="Open Sans"/>
              </a:rPr>
              <a:t>FUSCE NEC ERAT AC RISUS FINIBUS EUISMOD VEL IN AUGUE. </a:t>
            </a:r>
            <a:endParaRPr lang="en-US" dirty="0"/>
          </a:p>
        </p:txBody>
      </p:sp>
      <p:sp>
        <p:nvSpPr>
          <p:cNvPr id="10" name="Title 1">
            <a:extLst>
              <a:ext uri="{FF2B5EF4-FFF2-40B4-BE49-F238E27FC236}">
                <a16:creationId xmlns:a16="http://schemas.microsoft.com/office/drawing/2014/main" id="{8442ADAD-912A-4314-AA4A-DDA5E87AED16}"/>
              </a:ext>
            </a:extLst>
          </p:cNvPr>
          <p:cNvSpPr txBox="1">
            <a:spLocks/>
          </p:cNvSpPr>
          <p:nvPr userDrawn="1"/>
        </p:nvSpPr>
        <p:spPr>
          <a:xfrm>
            <a:off x="1263585" y="1491652"/>
            <a:ext cx="4222668" cy="24189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a:t>Bio</a:t>
            </a:r>
            <a:endParaRPr lang="en-US" dirty="0"/>
          </a:p>
        </p:txBody>
      </p:sp>
      <p:sp>
        <p:nvSpPr>
          <p:cNvPr id="17" name="Text Placeholder 10">
            <a:extLst>
              <a:ext uri="{FF2B5EF4-FFF2-40B4-BE49-F238E27FC236}">
                <a16:creationId xmlns:a16="http://schemas.microsoft.com/office/drawing/2014/main" id="{441D1EEB-7A2A-4F8F-94D3-F25CAFC60120}"/>
              </a:ext>
            </a:extLst>
          </p:cNvPr>
          <p:cNvSpPr>
            <a:spLocks noGrp="1"/>
          </p:cNvSpPr>
          <p:nvPr>
            <p:ph type="body" sz="quarter" idx="14" hasCustomPrompt="1"/>
          </p:nvPr>
        </p:nvSpPr>
        <p:spPr>
          <a:xfrm>
            <a:off x="838756" y="1688225"/>
            <a:ext cx="5134879"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sp>
        <p:nvSpPr>
          <p:cNvPr id="14" name="Title 1">
            <a:extLst>
              <a:ext uri="{FF2B5EF4-FFF2-40B4-BE49-F238E27FC236}">
                <a16:creationId xmlns:a16="http://schemas.microsoft.com/office/drawing/2014/main" id="{B0F35B2B-0FDC-4502-B6C8-EB0A8A061CB6}"/>
              </a:ext>
            </a:extLst>
          </p:cNvPr>
          <p:cNvSpPr>
            <a:spLocks noGrp="1"/>
          </p:cNvSpPr>
          <p:nvPr>
            <p:ph type="title" hasCustomPrompt="1"/>
          </p:nvPr>
        </p:nvSpPr>
        <p:spPr>
          <a:xfrm>
            <a:off x="838757" y="756771"/>
            <a:ext cx="5134878" cy="580345"/>
          </a:xfrm>
        </p:spPr>
        <p:txBody>
          <a:bodyPr/>
          <a:lstStyle>
            <a:lvl1pPr>
              <a:defRPr>
                <a:solidFill>
                  <a:schemeClr val="bg1"/>
                </a:solidFill>
              </a:defRPr>
            </a:lvl1pPr>
          </a:lstStyle>
          <a:p>
            <a:r>
              <a:rPr lang="lv-LV" dirty="0"/>
              <a:t>Virsraksts</a:t>
            </a:r>
            <a:endParaRPr lang="en-US" dirty="0"/>
          </a:p>
        </p:txBody>
      </p:sp>
      <p:sp>
        <p:nvSpPr>
          <p:cNvPr id="16" name="Text Placeholder 4">
            <a:extLst>
              <a:ext uri="{FF2B5EF4-FFF2-40B4-BE49-F238E27FC236}">
                <a16:creationId xmlns:a16="http://schemas.microsoft.com/office/drawing/2014/main" id="{7500B95B-1674-4C9C-96DD-FF64F60B7D0F}"/>
              </a:ext>
            </a:extLst>
          </p:cNvPr>
          <p:cNvSpPr>
            <a:spLocks noGrp="1"/>
          </p:cNvSpPr>
          <p:nvPr>
            <p:ph type="body" sz="quarter" idx="15" hasCustomPrompt="1"/>
          </p:nvPr>
        </p:nvSpPr>
        <p:spPr>
          <a:xfrm>
            <a:off x="7065818" y="756770"/>
            <a:ext cx="4287837" cy="580345"/>
          </a:xfrm>
        </p:spPr>
        <p:txBody>
          <a:bodyPr/>
          <a:lstStyle>
            <a:lvl1pPr marL="0" indent="0">
              <a:buNone/>
              <a:defRPr sz="4400">
                <a:solidFill>
                  <a:srgbClr val="643CBE"/>
                </a:solidFill>
                <a:latin typeface="+mj-lt"/>
              </a:defRPr>
            </a:lvl1pPr>
          </a:lstStyle>
          <a:p>
            <a:pPr lvl="0"/>
            <a:r>
              <a:rPr lang="lv-LV" dirty="0"/>
              <a:t>Virsraksts</a:t>
            </a:r>
          </a:p>
        </p:txBody>
      </p:sp>
    </p:spTree>
    <p:extLst>
      <p:ext uri="{BB962C8B-B14F-4D97-AF65-F5344CB8AC3E}">
        <p14:creationId xmlns:p14="http://schemas.microsoft.com/office/powerpoint/2010/main" val="3941057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 + Bilde fonā">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7A051A8C-E76D-4122-9E57-C55F8E1C544C}"/>
              </a:ext>
            </a:extLst>
          </p:cNvPr>
          <p:cNvSpPr>
            <a:spLocks noGrp="1"/>
          </p:cNvSpPr>
          <p:nvPr>
            <p:ph type="pic" sz="quarter" idx="15" hasCustomPrompt="1"/>
          </p:nvPr>
        </p:nvSpPr>
        <p:spPr>
          <a:xfrm>
            <a:off x="0" y="0"/>
            <a:ext cx="12192000" cy="6858000"/>
          </a:xfrm>
        </p:spPr>
        <p:txBody>
          <a:bodyPr/>
          <a:lstStyle>
            <a:lvl1pPr>
              <a:defRPr/>
            </a:lvl1pPr>
          </a:lstStyle>
          <a:p>
            <a:r>
              <a:rPr lang="lv-LV" dirty="0"/>
              <a:t>Attēls</a:t>
            </a:r>
          </a:p>
        </p:txBody>
      </p:sp>
      <p:sp>
        <p:nvSpPr>
          <p:cNvPr id="9" name="Rectangle 8">
            <a:extLst>
              <a:ext uri="{FF2B5EF4-FFF2-40B4-BE49-F238E27FC236}">
                <a16:creationId xmlns:a16="http://schemas.microsoft.com/office/drawing/2014/main" id="{F51C5BCC-17D9-4BF5-AF5D-59F8B77C8B56}"/>
              </a:ext>
            </a:extLst>
          </p:cNvPr>
          <p:cNvSpPr/>
          <p:nvPr userDrawn="1"/>
        </p:nvSpPr>
        <p:spPr>
          <a:xfrm>
            <a:off x="0" y="1385886"/>
            <a:ext cx="8443182" cy="5472113"/>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F5C17C53-884E-4EE9-9342-E0984D28B718}"/>
              </a:ext>
            </a:extLst>
          </p:cNvPr>
          <p:cNvSpPr>
            <a:spLocks noGrp="1"/>
          </p:cNvSpPr>
          <p:nvPr>
            <p:ph type="body" sz="quarter" idx="14" hasCustomPrompt="1"/>
          </p:nvPr>
        </p:nvSpPr>
        <p:spPr>
          <a:xfrm>
            <a:off x="1295400" y="2670175"/>
            <a:ext cx="6527800"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8" name="Picture 7">
            <a:extLst>
              <a:ext uri="{FF2B5EF4-FFF2-40B4-BE49-F238E27FC236}">
                <a16:creationId xmlns:a16="http://schemas.microsoft.com/office/drawing/2014/main" id="{0B405F89-43FE-4264-9DAC-C494F05242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10" name="Title 1">
            <a:extLst>
              <a:ext uri="{FF2B5EF4-FFF2-40B4-BE49-F238E27FC236}">
                <a16:creationId xmlns:a16="http://schemas.microsoft.com/office/drawing/2014/main" id="{294847B4-20E0-4754-8391-7BE80EBF82C2}"/>
              </a:ext>
            </a:extLst>
          </p:cNvPr>
          <p:cNvSpPr>
            <a:spLocks noGrp="1"/>
          </p:cNvSpPr>
          <p:nvPr>
            <p:ph type="title" hasCustomPrompt="1"/>
          </p:nvPr>
        </p:nvSpPr>
        <p:spPr>
          <a:xfrm>
            <a:off x="1295400" y="1819109"/>
            <a:ext cx="5134878"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123943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zcēlum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757ED-AC0D-46E3-8354-EFDB4E096C2C}"/>
              </a:ext>
            </a:extLst>
          </p:cNvPr>
          <p:cNvSpPr>
            <a:spLocks noGrp="1"/>
          </p:cNvSpPr>
          <p:nvPr>
            <p:ph type="title" hasCustomPrompt="1"/>
          </p:nvPr>
        </p:nvSpPr>
        <p:spPr>
          <a:xfrm>
            <a:off x="838200" y="2843316"/>
            <a:ext cx="10515600" cy="694143"/>
          </a:xfrm>
        </p:spPr>
        <p:txBody>
          <a:bodyPr/>
          <a:lstStyle>
            <a:lvl1pPr algn="ctr">
              <a:defRPr>
                <a:solidFill>
                  <a:schemeClr val="tx1"/>
                </a:solidFill>
              </a:defRPr>
            </a:lvl1pPr>
          </a:lstStyle>
          <a:p>
            <a:r>
              <a:rPr lang="en-US" dirty="0"/>
              <a:t>#LOREMIPSUM</a:t>
            </a:r>
          </a:p>
        </p:txBody>
      </p:sp>
      <p:pic>
        <p:nvPicPr>
          <p:cNvPr id="4" name="Picture 3">
            <a:extLst>
              <a:ext uri="{FF2B5EF4-FFF2-40B4-BE49-F238E27FC236}">
                <a16:creationId xmlns:a16="http://schemas.microsoft.com/office/drawing/2014/main" id="{20D2C25B-FA5A-4AF5-ABF0-B333E9C3C1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422545853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C59F9D-BD95-4E56-9B22-1316F1DCAB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4" name="Media Placeholder 3">
            <a:extLst>
              <a:ext uri="{FF2B5EF4-FFF2-40B4-BE49-F238E27FC236}">
                <a16:creationId xmlns:a16="http://schemas.microsoft.com/office/drawing/2014/main" id="{66691B5C-1A6D-44DE-B53D-F01F36839984}"/>
              </a:ext>
            </a:extLst>
          </p:cNvPr>
          <p:cNvSpPr>
            <a:spLocks noGrp="1"/>
          </p:cNvSpPr>
          <p:nvPr>
            <p:ph type="media" sz="quarter" idx="10"/>
          </p:nvPr>
        </p:nvSpPr>
        <p:spPr>
          <a:xfrm>
            <a:off x="2362200" y="1866900"/>
            <a:ext cx="7467600" cy="4010025"/>
          </a:xfrm>
        </p:spPr>
        <p:txBody>
          <a:bodyPr/>
          <a:lstStyle/>
          <a:p>
            <a:endParaRPr lang="en-US"/>
          </a:p>
        </p:txBody>
      </p:sp>
      <p:sp>
        <p:nvSpPr>
          <p:cNvPr id="5" name="Title 1">
            <a:extLst>
              <a:ext uri="{FF2B5EF4-FFF2-40B4-BE49-F238E27FC236}">
                <a16:creationId xmlns:a16="http://schemas.microsoft.com/office/drawing/2014/main" id="{54292B1D-B16D-48E1-BD3D-F3BDEF2DB7E6}"/>
              </a:ext>
            </a:extLst>
          </p:cNvPr>
          <p:cNvSpPr>
            <a:spLocks noGrp="1"/>
          </p:cNvSpPr>
          <p:nvPr>
            <p:ph type="title" hasCustomPrompt="1"/>
          </p:nvPr>
        </p:nvSpPr>
        <p:spPr>
          <a:xfrm>
            <a:off x="1289385" y="1043073"/>
            <a:ext cx="5134878" cy="580345"/>
          </a:xfrm>
        </p:spPr>
        <p:txBody>
          <a:bodyPr/>
          <a:lstStyle>
            <a:lvl1pPr>
              <a:defRPr>
                <a:solidFill>
                  <a:schemeClr val="tx1"/>
                </a:solidFill>
              </a:defRPr>
            </a:lvl1pPr>
          </a:lstStyle>
          <a:p>
            <a:r>
              <a:rPr lang="lv-LV" dirty="0"/>
              <a:t>Video</a:t>
            </a:r>
            <a:endParaRPr lang="en-US" dirty="0"/>
          </a:p>
        </p:txBody>
      </p:sp>
    </p:spTree>
    <p:extLst>
      <p:ext uri="{BB962C8B-B14F-4D97-AF65-F5344CB8AC3E}">
        <p14:creationId xmlns:p14="http://schemas.microsoft.com/office/powerpoint/2010/main" val="47565238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s + Video">
    <p:bg>
      <p:bgRef idx="1001">
        <a:schemeClr val="bg2"/>
      </p:bgRef>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5F1C4B36-55C3-4F5E-B542-D624F5FE02BA}"/>
              </a:ext>
            </a:extLst>
          </p:cNvPr>
          <p:cNvSpPr>
            <a:spLocks noGrp="1"/>
          </p:cNvSpPr>
          <p:nvPr>
            <p:ph type="body" sz="quarter" idx="14" hasCustomPrompt="1"/>
          </p:nvPr>
        </p:nvSpPr>
        <p:spPr>
          <a:xfrm>
            <a:off x="1294845" y="1828386"/>
            <a:ext cx="2534206" cy="3966704"/>
          </a:xfrm>
          <a:noFill/>
        </p:spPr>
        <p:txBody>
          <a:bodyPr>
            <a:normAutofit/>
          </a:bodyPr>
          <a:lstStyle>
            <a:lvl1pPr marL="0" indent="0" algn="l">
              <a:buNone/>
              <a:defRPr sz="1800">
                <a:solidFill>
                  <a:schemeClr val="tx2"/>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t>
            </a:r>
          </a:p>
        </p:txBody>
      </p:sp>
      <p:pic>
        <p:nvPicPr>
          <p:cNvPr id="8" name="Picture 7">
            <a:extLst>
              <a:ext uri="{FF2B5EF4-FFF2-40B4-BE49-F238E27FC236}">
                <a16:creationId xmlns:a16="http://schemas.microsoft.com/office/drawing/2014/main" id="{54908C8A-9322-4401-98DA-7E232B57CC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7" name="Media Placeholder 3">
            <a:extLst>
              <a:ext uri="{FF2B5EF4-FFF2-40B4-BE49-F238E27FC236}">
                <a16:creationId xmlns:a16="http://schemas.microsoft.com/office/drawing/2014/main" id="{895AEB5B-8573-452D-B47F-C1C3552EDF4A}"/>
              </a:ext>
            </a:extLst>
          </p:cNvPr>
          <p:cNvSpPr>
            <a:spLocks noGrp="1"/>
          </p:cNvSpPr>
          <p:nvPr>
            <p:ph type="media" sz="quarter" idx="15"/>
          </p:nvPr>
        </p:nvSpPr>
        <p:spPr>
          <a:xfrm>
            <a:off x="3952319" y="1806725"/>
            <a:ext cx="7467600" cy="4010025"/>
          </a:xfrm>
        </p:spPr>
        <p:txBody>
          <a:bodyPr/>
          <a:lstStyle/>
          <a:p>
            <a:endParaRPr lang="en-US"/>
          </a:p>
        </p:txBody>
      </p:sp>
      <p:sp>
        <p:nvSpPr>
          <p:cNvPr id="9" name="Title 1">
            <a:extLst>
              <a:ext uri="{FF2B5EF4-FFF2-40B4-BE49-F238E27FC236}">
                <a16:creationId xmlns:a16="http://schemas.microsoft.com/office/drawing/2014/main" id="{26052AE7-3398-4F88-B3B8-547CEA67DF48}"/>
              </a:ext>
            </a:extLst>
          </p:cNvPr>
          <p:cNvSpPr>
            <a:spLocks noGrp="1"/>
          </p:cNvSpPr>
          <p:nvPr>
            <p:ph type="title" hasCustomPrompt="1"/>
          </p:nvPr>
        </p:nvSpPr>
        <p:spPr>
          <a:xfrm>
            <a:off x="1289385" y="1043073"/>
            <a:ext cx="5134878" cy="580345"/>
          </a:xfrm>
        </p:spPr>
        <p:txBody>
          <a:bodyPr/>
          <a:lstStyle>
            <a:lvl1pPr>
              <a:defRPr>
                <a:solidFill>
                  <a:schemeClr val="tx1"/>
                </a:solidFill>
              </a:defRPr>
            </a:lvl1pPr>
          </a:lstStyle>
          <a:p>
            <a:r>
              <a:rPr lang="lv-LV" dirty="0"/>
              <a:t>Video</a:t>
            </a:r>
            <a:endParaRPr lang="en-US" dirty="0"/>
          </a:p>
        </p:txBody>
      </p:sp>
    </p:spTree>
    <p:extLst>
      <p:ext uri="{BB962C8B-B14F-4D97-AF65-F5344CB8AC3E}">
        <p14:creationId xmlns:p14="http://schemas.microsoft.com/office/powerpoint/2010/main" val="204696146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rāsaina bilde + Teksts">
    <p:bg>
      <p:bgRef idx="1001">
        <a:schemeClr val="bg2"/>
      </p:bgRef>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74F3C4DE-2DD2-46E7-9955-B8AB72A54938}"/>
              </a:ext>
            </a:extLst>
          </p:cNvPr>
          <p:cNvSpPr>
            <a:spLocks noGrp="1"/>
          </p:cNvSpPr>
          <p:nvPr>
            <p:ph type="pic" sz="quarter" idx="15"/>
          </p:nvPr>
        </p:nvSpPr>
        <p:spPr>
          <a:xfrm>
            <a:off x="0" y="0"/>
            <a:ext cx="12192000" cy="6858000"/>
          </a:xfrm>
        </p:spPr>
        <p:txBody>
          <a:bodyPr/>
          <a:lstStyle/>
          <a:p>
            <a:endParaRPr lang="lv-LV" dirty="0"/>
          </a:p>
        </p:txBody>
      </p:sp>
      <p:sp>
        <p:nvSpPr>
          <p:cNvPr id="10" name="Text Placeholder 10">
            <a:extLst>
              <a:ext uri="{FF2B5EF4-FFF2-40B4-BE49-F238E27FC236}">
                <a16:creationId xmlns:a16="http://schemas.microsoft.com/office/drawing/2014/main" id="{D0639FA0-7D06-42EC-B7B3-EEE97E836493}"/>
              </a:ext>
            </a:extLst>
          </p:cNvPr>
          <p:cNvSpPr>
            <a:spLocks noGrp="1"/>
          </p:cNvSpPr>
          <p:nvPr>
            <p:ph type="body" sz="quarter" idx="14" hasCustomPrompt="1"/>
          </p:nvPr>
        </p:nvSpPr>
        <p:spPr>
          <a:xfrm>
            <a:off x="6218921" y="1828386"/>
            <a:ext cx="5134879" cy="3390900"/>
          </a:xfrm>
          <a:noFill/>
        </p:spPr>
        <p:txBody>
          <a:bodyPr>
            <a:normAutofit/>
          </a:bodyPr>
          <a:lstStyle>
            <a:lvl1pPr marL="0" indent="0" algn="l">
              <a:buNone/>
              <a:defRPr sz="1800">
                <a:solidFill>
                  <a:schemeClr val="tx2"/>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6" name="Picture 5">
            <a:extLst>
              <a:ext uri="{FF2B5EF4-FFF2-40B4-BE49-F238E27FC236}">
                <a16:creationId xmlns:a16="http://schemas.microsoft.com/office/drawing/2014/main" id="{F77C8752-D519-4094-B20B-976B658A4D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8" name="Title 1">
            <a:extLst>
              <a:ext uri="{FF2B5EF4-FFF2-40B4-BE49-F238E27FC236}">
                <a16:creationId xmlns:a16="http://schemas.microsoft.com/office/drawing/2014/main" id="{00415F90-C839-4EDE-AB43-747A7D68621B}"/>
              </a:ext>
            </a:extLst>
          </p:cNvPr>
          <p:cNvSpPr>
            <a:spLocks noGrp="1"/>
          </p:cNvSpPr>
          <p:nvPr>
            <p:ph type="title" hasCustomPrompt="1"/>
          </p:nvPr>
        </p:nvSpPr>
        <p:spPr>
          <a:xfrm>
            <a:off x="6218922" y="1058369"/>
            <a:ext cx="5134878" cy="580345"/>
          </a:xfrm>
        </p:spPr>
        <p:txBody>
          <a:bodyPr/>
          <a:lstStyle>
            <a:lvl1pPr>
              <a:defRPr>
                <a:solidFill>
                  <a:schemeClr val="tx1"/>
                </a:solidFill>
              </a:defRPr>
            </a:lvl1pPr>
          </a:lstStyle>
          <a:p>
            <a:r>
              <a:rPr lang="lv-LV" dirty="0"/>
              <a:t>Virsraksts</a:t>
            </a:r>
            <a:endParaRPr lang="en-US" dirty="0"/>
          </a:p>
        </p:txBody>
      </p:sp>
    </p:spTree>
    <p:extLst>
      <p:ext uri="{BB962C8B-B14F-4D97-AF65-F5344CB8AC3E}">
        <p14:creationId xmlns:p14="http://schemas.microsoft.com/office/powerpoint/2010/main" val="245046778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ul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09C33A-96A1-419D-BA34-0CE0B38AF8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5" y="-10388"/>
            <a:ext cx="4758426" cy="3795647"/>
          </a:xfrm>
          <a:prstGeom prst="rect">
            <a:avLst/>
          </a:prstGeom>
        </p:spPr>
      </p:pic>
      <p:sp>
        <p:nvSpPr>
          <p:cNvPr id="4" name="Table Placeholder 3">
            <a:extLst>
              <a:ext uri="{FF2B5EF4-FFF2-40B4-BE49-F238E27FC236}">
                <a16:creationId xmlns:a16="http://schemas.microsoft.com/office/drawing/2014/main" id="{95923A2D-0E26-46C5-9402-1A853E8C9841}"/>
              </a:ext>
            </a:extLst>
          </p:cNvPr>
          <p:cNvSpPr>
            <a:spLocks noGrp="1"/>
          </p:cNvSpPr>
          <p:nvPr>
            <p:ph type="tbl" sz="quarter" idx="16"/>
          </p:nvPr>
        </p:nvSpPr>
        <p:spPr>
          <a:xfrm>
            <a:off x="1580733" y="1887435"/>
            <a:ext cx="8127999" cy="4106965"/>
          </a:xfrm>
        </p:spPr>
        <p:txBody>
          <a:bodyPr/>
          <a:lstStyle/>
          <a:p>
            <a:endParaRPr lang="lv-LV"/>
          </a:p>
        </p:txBody>
      </p:sp>
      <p:sp>
        <p:nvSpPr>
          <p:cNvPr id="8" name="Text Placeholder 4">
            <a:extLst>
              <a:ext uri="{FF2B5EF4-FFF2-40B4-BE49-F238E27FC236}">
                <a16:creationId xmlns:a16="http://schemas.microsoft.com/office/drawing/2014/main" id="{FF4E2FD3-1D00-443E-9D3C-87DF949F103F}"/>
              </a:ext>
            </a:extLst>
          </p:cNvPr>
          <p:cNvSpPr>
            <a:spLocks noGrp="1"/>
          </p:cNvSpPr>
          <p:nvPr>
            <p:ph type="body" sz="quarter" idx="15" hasCustomPrompt="1"/>
          </p:nvPr>
        </p:nvSpPr>
        <p:spPr>
          <a:xfrm>
            <a:off x="1580734" y="696611"/>
            <a:ext cx="8127999" cy="580345"/>
          </a:xfrm>
        </p:spPr>
        <p:txBody>
          <a:bodyPr/>
          <a:lstStyle>
            <a:lvl1pPr marL="0" indent="0">
              <a:buNone/>
              <a:defRPr sz="4400">
                <a:solidFill>
                  <a:srgbClr val="643CBE"/>
                </a:solidFill>
                <a:latin typeface="+mj-lt"/>
              </a:defRPr>
            </a:lvl1pPr>
          </a:lstStyle>
          <a:p>
            <a:pPr lvl="0"/>
            <a:r>
              <a:rPr lang="lv-LV" dirty="0"/>
              <a:t>Tabulas piemērs</a:t>
            </a:r>
          </a:p>
        </p:txBody>
      </p:sp>
    </p:spTree>
    <p:extLst>
      <p:ext uri="{BB962C8B-B14F-4D97-AF65-F5344CB8AC3E}">
        <p14:creationId xmlns:p14="http://schemas.microsoft.com/office/powerpoint/2010/main" val="2490166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ma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4DAA18-7B95-4C8C-B3A8-BADA909A23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5" name="Text Placeholder 4">
            <a:extLst>
              <a:ext uri="{FF2B5EF4-FFF2-40B4-BE49-F238E27FC236}">
                <a16:creationId xmlns:a16="http://schemas.microsoft.com/office/drawing/2014/main" id="{1EF8E53C-9C84-472E-AE4B-D95105C6CC58}"/>
              </a:ext>
            </a:extLst>
          </p:cNvPr>
          <p:cNvSpPr>
            <a:spLocks noGrp="1"/>
          </p:cNvSpPr>
          <p:nvPr>
            <p:ph type="body" sz="quarter" idx="15" hasCustomPrompt="1"/>
          </p:nvPr>
        </p:nvSpPr>
        <p:spPr>
          <a:xfrm>
            <a:off x="1580734" y="696611"/>
            <a:ext cx="8127999" cy="580345"/>
          </a:xfrm>
        </p:spPr>
        <p:txBody>
          <a:bodyPr/>
          <a:lstStyle>
            <a:lvl1pPr marL="0" indent="0">
              <a:buNone/>
              <a:defRPr sz="4400">
                <a:solidFill>
                  <a:srgbClr val="643CBE"/>
                </a:solidFill>
                <a:latin typeface="+mj-lt"/>
              </a:defRPr>
            </a:lvl1pPr>
          </a:lstStyle>
          <a:p>
            <a:pPr lvl="0"/>
            <a:r>
              <a:rPr lang="lv-LV" dirty="0"/>
              <a:t>Diagrammas piemērs</a:t>
            </a:r>
          </a:p>
        </p:txBody>
      </p:sp>
      <p:sp>
        <p:nvSpPr>
          <p:cNvPr id="7" name="Chart Placeholder 3">
            <a:extLst>
              <a:ext uri="{FF2B5EF4-FFF2-40B4-BE49-F238E27FC236}">
                <a16:creationId xmlns:a16="http://schemas.microsoft.com/office/drawing/2014/main" id="{30F7B54A-3D1B-4975-9131-5496C85A6518}"/>
              </a:ext>
            </a:extLst>
          </p:cNvPr>
          <p:cNvSpPr>
            <a:spLocks noGrp="1"/>
          </p:cNvSpPr>
          <p:nvPr>
            <p:ph type="chart" sz="quarter" idx="10"/>
          </p:nvPr>
        </p:nvSpPr>
        <p:spPr>
          <a:xfrm>
            <a:off x="1580734" y="1973567"/>
            <a:ext cx="8127999" cy="4078287"/>
          </a:xfrm>
        </p:spPr>
        <p:txBody>
          <a:bodyPr/>
          <a:lstStyle/>
          <a:p>
            <a:endParaRPr lang="lv-LV" dirty="0"/>
          </a:p>
        </p:txBody>
      </p:sp>
    </p:spTree>
    <p:extLst>
      <p:ext uri="{BB962C8B-B14F-4D97-AF65-F5344CB8AC3E}">
        <p14:creationId xmlns:p14="http://schemas.microsoft.com/office/powerpoint/2010/main" val="318465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enas plā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8A97-868C-4994-A3F9-58446F0B44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Tree>
    <p:extLst>
      <p:ext uri="{BB962C8B-B14F-4D97-AF65-F5344CB8AC3E}">
        <p14:creationId xmlns:p14="http://schemas.microsoft.com/office/powerpoint/2010/main" val="3989777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ramma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C2119-0C44-4675-9D59-C1B2D715CB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6" name="Text Placeholder 4">
            <a:extLst>
              <a:ext uri="{FF2B5EF4-FFF2-40B4-BE49-F238E27FC236}">
                <a16:creationId xmlns:a16="http://schemas.microsoft.com/office/drawing/2014/main" id="{1269F123-F4A7-44D0-984F-1D31B0EEB104}"/>
              </a:ext>
            </a:extLst>
          </p:cNvPr>
          <p:cNvSpPr>
            <a:spLocks noGrp="1"/>
          </p:cNvSpPr>
          <p:nvPr>
            <p:ph type="body" sz="quarter" idx="15" hasCustomPrompt="1"/>
          </p:nvPr>
        </p:nvSpPr>
        <p:spPr>
          <a:xfrm>
            <a:off x="1580734" y="696611"/>
            <a:ext cx="8127999" cy="580345"/>
          </a:xfrm>
        </p:spPr>
        <p:txBody>
          <a:bodyPr/>
          <a:lstStyle>
            <a:lvl1pPr marL="0" indent="0">
              <a:buNone/>
              <a:defRPr sz="4400">
                <a:solidFill>
                  <a:srgbClr val="643CBE"/>
                </a:solidFill>
                <a:latin typeface="+mj-lt"/>
              </a:defRPr>
            </a:lvl1pPr>
          </a:lstStyle>
          <a:p>
            <a:pPr lvl="0"/>
            <a:r>
              <a:rPr lang="lv-LV" dirty="0"/>
              <a:t>Diagrammas piemērs</a:t>
            </a:r>
          </a:p>
        </p:txBody>
      </p:sp>
      <p:sp>
        <p:nvSpPr>
          <p:cNvPr id="7" name="Chart Placeholder 3">
            <a:extLst>
              <a:ext uri="{FF2B5EF4-FFF2-40B4-BE49-F238E27FC236}">
                <a16:creationId xmlns:a16="http://schemas.microsoft.com/office/drawing/2014/main" id="{C77692F2-1EFE-48EC-9156-69BBA05ACEA9}"/>
              </a:ext>
            </a:extLst>
          </p:cNvPr>
          <p:cNvSpPr>
            <a:spLocks noGrp="1"/>
          </p:cNvSpPr>
          <p:nvPr>
            <p:ph type="chart" sz="quarter" idx="10"/>
          </p:nvPr>
        </p:nvSpPr>
        <p:spPr>
          <a:xfrm>
            <a:off x="1580734" y="1973567"/>
            <a:ext cx="8127999" cy="4078287"/>
          </a:xfrm>
        </p:spPr>
        <p:txBody>
          <a:bodyPr/>
          <a:lstStyle/>
          <a:p>
            <a:endParaRPr lang="lv-LV" dirty="0"/>
          </a:p>
        </p:txBody>
      </p:sp>
    </p:spTree>
    <p:extLst>
      <p:ext uri="{BB962C8B-B14F-4D97-AF65-F5344CB8AC3E}">
        <p14:creationId xmlns:p14="http://schemas.microsoft.com/office/powerpoint/2010/main" val="2585976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igu slaids">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2AF7C-7ED8-4E27-8923-C21FB96179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3936FC8E-C15A-4139-A309-75EC5A830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8009" y="4632860"/>
            <a:ext cx="1775979" cy="944833"/>
          </a:xfrm>
          <a:prstGeom prst="rect">
            <a:avLst/>
          </a:prstGeom>
        </p:spPr>
      </p:pic>
      <p:sp>
        <p:nvSpPr>
          <p:cNvPr id="9" name="Title 1">
            <a:extLst>
              <a:ext uri="{FF2B5EF4-FFF2-40B4-BE49-F238E27FC236}">
                <a16:creationId xmlns:a16="http://schemas.microsoft.com/office/drawing/2014/main" id="{043FC7B0-B28B-4878-98C5-05B24C7544F9}"/>
              </a:ext>
            </a:extLst>
          </p:cNvPr>
          <p:cNvSpPr>
            <a:spLocks noGrp="1"/>
          </p:cNvSpPr>
          <p:nvPr>
            <p:ph type="title" hasCustomPrompt="1"/>
          </p:nvPr>
        </p:nvSpPr>
        <p:spPr>
          <a:xfrm>
            <a:off x="4804776" y="3138827"/>
            <a:ext cx="2582443" cy="580345"/>
          </a:xfrm>
        </p:spPr>
        <p:txBody>
          <a:bodyPr/>
          <a:lstStyle>
            <a:lvl1pPr algn="ctr">
              <a:defRPr>
                <a:solidFill>
                  <a:schemeClr val="tx1"/>
                </a:solidFill>
              </a:defRPr>
            </a:lvl1pPr>
          </a:lstStyle>
          <a:p>
            <a:r>
              <a:rPr lang="lv-LV" dirty="0"/>
              <a:t>Paldies!</a:t>
            </a:r>
            <a:endParaRPr lang="en-US" dirty="0"/>
          </a:p>
        </p:txBody>
      </p:sp>
    </p:spTree>
    <p:extLst>
      <p:ext uri="{BB962C8B-B14F-4D97-AF65-F5344CB8AC3E}">
        <p14:creationId xmlns:p14="http://schemas.microsoft.com/office/powerpoint/2010/main" val="415178482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tur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8A97-868C-4994-A3F9-58446F0B44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Tree>
    <p:extLst>
      <p:ext uri="{BB962C8B-B14F-4D97-AF65-F5344CB8AC3E}">
        <p14:creationId xmlns:p14="http://schemas.microsoft.com/office/powerpoint/2010/main" val="229962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slaids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511A-A169-481E-B8D3-D7A25A89140E}"/>
              </a:ext>
            </a:extLst>
          </p:cNvPr>
          <p:cNvSpPr>
            <a:spLocks noGrp="1"/>
          </p:cNvSpPr>
          <p:nvPr>
            <p:ph type="ctrTitle" hasCustomPrompt="1"/>
          </p:nvPr>
        </p:nvSpPr>
        <p:spPr>
          <a:xfrm>
            <a:off x="2410692" y="2101932"/>
            <a:ext cx="8251370" cy="1500105"/>
          </a:xfrm>
        </p:spPr>
        <p:txBody>
          <a:bodyPr anchor="b">
            <a:normAutofit/>
          </a:bodyPr>
          <a:lstStyle>
            <a:lvl1pPr algn="l">
              <a:defRPr sz="4800">
                <a:solidFill>
                  <a:schemeClr val="tx1"/>
                </a:solidFill>
              </a:defRPr>
            </a:lvl1pPr>
          </a:lstStyle>
          <a:p>
            <a:r>
              <a:rPr lang="lv-LV" dirty="0"/>
              <a:t>Virsraksts</a:t>
            </a:r>
            <a:endParaRPr lang="en-US" dirty="0"/>
          </a:p>
        </p:txBody>
      </p:sp>
      <p:sp>
        <p:nvSpPr>
          <p:cNvPr id="3" name="Subtitle 2">
            <a:extLst>
              <a:ext uri="{FF2B5EF4-FFF2-40B4-BE49-F238E27FC236}">
                <a16:creationId xmlns:a16="http://schemas.microsoft.com/office/drawing/2014/main" id="{C20A3C7F-33CD-437B-96D1-7F41E0BC3F09}"/>
              </a:ext>
            </a:extLst>
          </p:cNvPr>
          <p:cNvSpPr>
            <a:spLocks noGrp="1"/>
          </p:cNvSpPr>
          <p:nvPr>
            <p:ph type="subTitle" idx="1" hasCustomPrompt="1"/>
          </p:nvPr>
        </p:nvSpPr>
        <p:spPr>
          <a:xfrm>
            <a:off x="2410692" y="3602037"/>
            <a:ext cx="8257307" cy="1655763"/>
          </a:xfrm>
        </p:spPr>
        <p:txBody>
          <a:bodyPr/>
          <a:lstStyle>
            <a:lvl1pPr marL="0" indent="0" algn="l">
              <a:buNone/>
              <a:defRPr sz="2400">
                <a:solidFill>
                  <a:schemeClr val="tx1"/>
                </a:solidFill>
                <a:latin typeface="Ralew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APAKŠVIRSRAKSTS</a:t>
            </a:r>
            <a:endParaRPr lang="en-US" dirty="0"/>
          </a:p>
        </p:txBody>
      </p:sp>
      <p:sp>
        <p:nvSpPr>
          <p:cNvPr id="18" name="Picture Placeholder 17">
            <a:extLst>
              <a:ext uri="{FF2B5EF4-FFF2-40B4-BE49-F238E27FC236}">
                <a16:creationId xmlns:a16="http://schemas.microsoft.com/office/drawing/2014/main" id="{563B364A-4A07-40CD-916B-E124982A3EB6}"/>
              </a:ext>
            </a:extLst>
          </p:cNvPr>
          <p:cNvSpPr>
            <a:spLocks noGrp="1"/>
          </p:cNvSpPr>
          <p:nvPr>
            <p:ph type="pic" sz="quarter" idx="14" hasCustomPrompt="1"/>
          </p:nvPr>
        </p:nvSpPr>
        <p:spPr>
          <a:xfrm>
            <a:off x="2678113" y="5753100"/>
            <a:ext cx="6835774" cy="453005"/>
          </a:xfrm>
        </p:spPr>
        <p:txBody>
          <a:bodyPr>
            <a:normAutofit/>
          </a:bodyPr>
          <a:lstStyle>
            <a:lvl1pPr marL="0" indent="0" algn="ctr">
              <a:buNone/>
              <a:defRPr sz="2000">
                <a:solidFill>
                  <a:schemeClr val="bg1">
                    <a:lumMod val="95000"/>
                  </a:schemeClr>
                </a:solidFill>
              </a:defRPr>
            </a:lvl1pPr>
          </a:lstStyle>
          <a:p>
            <a:r>
              <a:rPr lang="en-US" dirty="0"/>
              <a:t>Citi logo</a:t>
            </a:r>
          </a:p>
        </p:txBody>
      </p:sp>
      <p:pic>
        <p:nvPicPr>
          <p:cNvPr id="12" name="Picture 11" descr="A picture containing text, clipart&#10;&#10;Description automatically generated">
            <a:extLst>
              <a:ext uri="{FF2B5EF4-FFF2-40B4-BE49-F238E27FC236}">
                <a16:creationId xmlns:a16="http://schemas.microsoft.com/office/drawing/2014/main" id="{176D91D1-0748-4BD5-8218-5B0E546B7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923" y="5318697"/>
            <a:ext cx="1707703" cy="908510"/>
          </a:xfrm>
          <a:prstGeom prst="rect">
            <a:avLst/>
          </a:prstGeom>
        </p:spPr>
      </p:pic>
      <p:sp>
        <p:nvSpPr>
          <p:cNvPr id="16" name="Content Placeholder 19">
            <a:extLst>
              <a:ext uri="{FF2B5EF4-FFF2-40B4-BE49-F238E27FC236}">
                <a16:creationId xmlns:a16="http://schemas.microsoft.com/office/drawing/2014/main" id="{E10C2CDB-C66B-444C-90B2-0DA424A67BBE}"/>
              </a:ext>
            </a:extLst>
          </p:cNvPr>
          <p:cNvSpPr>
            <a:spLocks noGrp="1"/>
          </p:cNvSpPr>
          <p:nvPr>
            <p:ph sz="quarter" idx="15" hasCustomPrompt="1"/>
          </p:nvPr>
        </p:nvSpPr>
        <p:spPr>
          <a:xfrm>
            <a:off x="9870374" y="5668270"/>
            <a:ext cx="1577089" cy="631279"/>
          </a:xfrm>
        </p:spPr>
        <p:txBody>
          <a:bodyPr anchor="b">
            <a:noAutofit/>
          </a:bodyPr>
          <a:lstStyle>
            <a:lvl1pPr marL="0" indent="0" algn="r">
              <a:buNone/>
              <a:defRPr sz="1400">
                <a:solidFill>
                  <a:schemeClr val="tx1"/>
                </a:solidFill>
                <a:latin typeface="+mj-lt"/>
              </a:defRPr>
            </a:lvl1pPr>
          </a:lstStyle>
          <a:p>
            <a:pPr lvl="0"/>
            <a:r>
              <a:rPr lang="en-US" dirty="0"/>
              <a:t>+371 67505090</a:t>
            </a:r>
          </a:p>
          <a:p>
            <a:pPr lvl="0"/>
            <a:r>
              <a:rPr lang="en-US" dirty="0"/>
              <a:t>bda@bda.lv</a:t>
            </a:r>
            <a:br>
              <a:rPr lang="en-US" dirty="0"/>
            </a:br>
            <a:r>
              <a:rPr lang="en-US" dirty="0"/>
              <a:t>www.bda.lv</a:t>
            </a:r>
          </a:p>
        </p:txBody>
      </p:sp>
      <p:pic>
        <p:nvPicPr>
          <p:cNvPr id="8" name="Picture 7">
            <a:extLst>
              <a:ext uri="{FF2B5EF4-FFF2-40B4-BE49-F238E27FC236}">
                <a16:creationId xmlns:a16="http://schemas.microsoft.com/office/drawing/2014/main" id="{47C8BC24-FBD7-471C-9F82-9C0991CB4F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116505704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enas plāns 2">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704AC-FC22-4569-A23D-3265E565DF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12074433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turs 2">
    <p:bg>
      <p:bgPr>
        <a:solidFill>
          <a:srgbClr val="643CB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56C46E-A5C1-4919-A65A-21C111E42A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Tree>
    <p:extLst>
      <p:ext uri="{BB962C8B-B14F-4D97-AF65-F5344CB8AC3E}">
        <p14:creationId xmlns:p14="http://schemas.microsoft.com/office/powerpoint/2010/main" val="282987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5C17C53-884E-4EE9-9342-E0984D28B718}"/>
              </a:ext>
            </a:extLst>
          </p:cNvPr>
          <p:cNvSpPr>
            <a:spLocks noGrp="1"/>
          </p:cNvSpPr>
          <p:nvPr>
            <p:ph type="body" sz="quarter" idx="14" hasCustomPrompt="1"/>
          </p:nvPr>
        </p:nvSpPr>
        <p:spPr>
          <a:xfrm>
            <a:off x="1295399" y="1576803"/>
            <a:ext cx="8275765" cy="3390900"/>
          </a:xfrm>
        </p:spPr>
        <p:txBody>
          <a:bodyPr>
            <a:normAutofit/>
          </a:bodyPr>
          <a:lstStyle>
            <a:lvl1pPr marL="0" indent="0" algn="l">
              <a:buNone/>
              <a:defRPr sz="1800">
                <a:solidFill>
                  <a:schemeClr val="tx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pic>
        <p:nvPicPr>
          <p:cNvPr id="5" name="Picture 4">
            <a:extLst>
              <a:ext uri="{FF2B5EF4-FFF2-40B4-BE49-F238E27FC236}">
                <a16:creationId xmlns:a16="http://schemas.microsoft.com/office/drawing/2014/main" id="{8B01FADC-07A9-450C-9FB7-6566C979FB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6" name="Text Placeholder 4">
            <a:extLst>
              <a:ext uri="{FF2B5EF4-FFF2-40B4-BE49-F238E27FC236}">
                <a16:creationId xmlns:a16="http://schemas.microsoft.com/office/drawing/2014/main" id="{391861C1-ABF0-4E9D-951D-50C05F53D1B4}"/>
              </a:ext>
            </a:extLst>
          </p:cNvPr>
          <p:cNvSpPr>
            <a:spLocks noGrp="1"/>
          </p:cNvSpPr>
          <p:nvPr>
            <p:ph type="body" sz="quarter" idx="15" hasCustomPrompt="1"/>
          </p:nvPr>
        </p:nvSpPr>
        <p:spPr>
          <a:xfrm>
            <a:off x="1295399" y="762786"/>
            <a:ext cx="8275765" cy="580345"/>
          </a:xfrm>
        </p:spPr>
        <p:txBody>
          <a:bodyPr/>
          <a:lstStyle>
            <a:lvl1pPr marL="0" indent="0">
              <a:buNone/>
              <a:defRPr sz="4400">
                <a:solidFill>
                  <a:srgbClr val="643CBE"/>
                </a:solidFill>
                <a:latin typeface="+mj-lt"/>
              </a:defRPr>
            </a:lvl1pPr>
          </a:lstStyle>
          <a:p>
            <a:pPr lvl="0"/>
            <a:r>
              <a:rPr lang="lv-LV" dirty="0"/>
              <a:t>Virsraksts</a:t>
            </a:r>
          </a:p>
        </p:txBody>
      </p:sp>
    </p:spTree>
    <p:extLst>
      <p:ext uri="{BB962C8B-B14F-4D97-AF65-F5344CB8AC3E}">
        <p14:creationId xmlns:p14="http://schemas.microsoft.com/office/powerpoint/2010/main" val="77901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 un apakšpunkti">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5C17C53-884E-4EE9-9342-E0984D28B718}"/>
              </a:ext>
            </a:extLst>
          </p:cNvPr>
          <p:cNvSpPr>
            <a:spLocks noGrp="1"/>
          </p:cNvSpPr>
          <p:nvPr>
            <p:ph type="body" sz="quarter" idx="14" hasCustomPrompt="1"/>
          </p:nvPr>
        </p:nvSpPr>
        <p:spPr>
          <a:xfrm>
            <a:off x="1295399" y="1578994"/>
            <a:ext cx="8275765" cy="3390900"/>
          </a:xfrm>
        </p:spPr>
        <p:txBody>
          <a:bodyPr>
            <a:normAutofit/>
          </a:bodyPr>
          <a:lstStyle>
            <a:lvl1pPr marL="285750" indent="-285750" algn="l">
              <a:buClr>
                <a:schemeClr val="tx2"/>
              </a:buClr>
              <a:buSzPct val="90000"/>
              <a:buFont typeface="Webdings" panose="05030102010509060703" pitchFamily="18" charset="2"/>
              <a:buChar char="g"/>
              <a:defRPr sz="1800">
                <a:solidFill>
                  <a:schemeClr val="tx2"/>
                </a:solidFill>
              </a:defRPr>
            </a:lvl1pPr>
            <a:lvl2pPr marL="742950" indent="-285750" algn="l">
              <a:buClr>
                <a:schemeClr val="tx2">
                  <a:lumMod val="60000"/>
                  <a:lumOff val="40000"/>
                </a:schemeClr>
              </a:buClr>
              <a:buFont typeface="Webdings" panose="05030102010509060703" pitchFamily="18" charset="2"/>
              <a:buChar char="g"/>
              <a:defRPr sz="1800">
                <a:solidFill>
                  <a:schemeClr val="tx2"/>
                </a:solidFill>
              </a:defRPr>
            </a:lvl2pPr>
            <a:lvl3pPr marL="1200150" indent="-285750" algn="l">
              <a:buClr>
                <a:schemeClr val="tx2">
                  <a:lumMod val="40000"/>
                  <a:lumOff val="60000"/>
                </a:schemeClr>
              </a:buClr>
              <a:buFont typeface="Webdings" panose="05030102010509060703" pitchFamily="18" charset="2"/>
              <a:buChar char="g"/>
              <a:defRPr sz="1800">
                <a:solidFill>
                  <a:schemeClr val="tx2"/>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AMET, CONSECTETUR ADIPISCING ELIT. ALIQUAM VOLUTPAT ID MAGNA SIT AMET CONVALLIS. </a:t>
            </a:r>
          </a:p>
          <a:p>
            <a:pPr lvl="1"/>
            <a:r>
              <a:rPr lang="en-US" dirty="0"/>
              <a:t>UT SCELERISQUE METUS MAURIS, EU POSUERE DOLOR POSUERE EU. LOREM IPSUM DOLOR SIT AMET, CONSECTETUR ADIPISCING ELIT. </a:t>
            </a:r>
          </a:p>
          <a:p>
            <a:pPr lvl="2"/>
            <a:r>
              <a:rPr lang="en-US" dirty="0"/>
              <a:t>DUIS MASSA FELIS, SAGITTIS NEC EROS QUIS, LAOREET MATTIS LIGULA. AENEAN GRAVIDA IMPERDIET DIAM, SED VOLUTPAT LECTUS RUTRUM AT. </a:t>
            </a:r>
          </a:p>
          <a:p>
            <a:pPr lvl="0"/>
            <a:r>
              <a:rPr lang="en-US" dirty="0"/>
              <a:t>FUSCE NEC ERAT AC RISUS FINIBUS EUISMOD VEL IN AUGUE. PROIN ELEMENTUM CONSEQUAT TINCIDUNT. DONEC SED MOLLIS ELIT, NEC TINCIDUNT EROS. SUSPENDISSE ET METUS NISI. </a:t>
            </a:r>
          </a:p>
          <a:p>
            <a:pPr lvl="0"/>
            <a:r>
              <a:rPr lang="en-US" dirty="0"/>
              <a:t>CRAS QUIS ODIO AUCTOR NULLA SODALES VARIUS. DUIS FRINGILLA DOLOR PORTTITOR PORTA LAOREET.</a:t>
            </a:r>
          </a:p>
        </p:txBody>
      </p:sp>
      <p:pic>
        <p:nvPicPr>
          <p:cNvPr id="5" name="Picture 4">
            <a:extLst>
              <a:ext uri="{FF2B5EF4-FFF2-40B4-BE49-F238E27FC236}">
                <a16:creationId xmlns:a16="http://schemas.microsoft.com/office/drawing/2014/main" id="{509C284C-7584-4AF5-89EB-1AA9AEA6F7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32464" y="0"/>
            <a:ext cx="4758426" cy="3795647"/>
          </a:xfrm>
          <a:prstGeom prst="rect">
            <a:avLst/>
          </a:prstGeom>
        </p:spPr>
      </p:pic>
      <p:sp>
        <p:nvSpPr>
          <p:cNvPr id="6" name="Text Placeholder 4">
            <a:extLst>
              <a:ext uri="{FF2B5EF4-FFF2-40B4-BE49-F238E27FC236}">
                <a16:creationId xmlns:a16="http://schemas.microsoft.com/office/drawing/2014/main" id="{7407BE43-6D3D-4A44-AC93-C4EAFDF08C6B}"/>
              </a:ext>
            </a:extLst>
          </p:cNvPr>
          <p:cNvSpPr>
            <a:spLocks noGrp="1"/>
          </p:cNvSpPr>
          <p:nvPr>
            <p:ph type="body" sz="quarter" idx="15" hasCustomPrompt="1"/>
          </p:nvPr>
        </p:nvSpPr>
        <p:spPr>
          <a:xfrm>
            <a:off x="1295399" y="762786"/>
            <a:ext cx="8275765" cy="580345"/>
          </a:xfrm>
        </p:spPr>
        <p:txBody>
          <a:bodyPr/>
          <a:lstStyle>
            <a:lvl1pPr marL="0" indent="0">
              <a:buNone/>
              <a:defRPr sz="4400">
                <a:solidFill>
                  <a:srgbClr val="643CBE"/>
                </a:solidFill>
                <a:latin typeface="+mj-lt"/>
              </a:defRPr>
            </a:lvl1pPr>
          </a:lstStyle>
          <a:p>
            <a:pPr lvl="0"/>
            <a:r>
              <a:rPr lang="lv-LV" dirty="0"/>
              <a:t>Virsraksts</a:t>
            </a:r>
          </a:p>
        </p:txBody>
      </p:sp>
    </p:spTree>
    <p:extLst>
      <p:ext uri="{BB962C8B-B14F-4D97-AF65-F5344CB8AC3E}">
        <p14:creationId xmlns:p14="http://schemas.microsoft.com/office/powerpoint/2010/main" val="215468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 + Attēls - Kvadrā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1C5BCC-17D9-4BF5-AF5D-59F8B77C8B56}"/>
              </a:ext>
            </a:extLst>
          </p:cNvPr>
          <p:cNvSpPr/>
          <p:nvPr userDrawn="1"/>
        </p:nvSpPr>
        <p:spPr>
          <a:xfrm>
            <a:off x="6187043" y="0"/>
            <a:ext cx="6004957" cy="6858000"/>
          </a:xfrm>
          <a:prstGeom prst="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1EA6377-167D-4282-8D1C-0E8C25C32828}"/>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7431356" y="0"/>
            <a:ext cx="4760644" cy="3795648"/>
          </a:xfrm>
          <a:prstGeom prst="rect">
            <a:avLst/>
          </a:prstGeom>
        </p:spPr>
      </p:pic>
      <p:sp>
        <p:nvSpPr>
          <p:cNvPr id="8" name="Text Placeholder 10">
            <a:extLst>
              <a:ext uri="{FF2B5EF4-FFF2-40B4-BE49-F238E27FC236}">
                <a16:creationId xmlns:a16="http://schemas.microsoft.com/office/drawing/2014/main" id="{9AAC4B8E-C155-4B75-AFE5-117BB84984D9}"/>
              </a:ext>
            </a:extLst>
          </p:cNvPr>
          <p:cNvSpPr>
            <a:spLocks noGrp="1"/>
          </p:cNvSpPr>
          <p:nvPr>
            <p:ph type="body" sz="quarter" idx="14" hasCustomPrompt="1"/>
          </p:nvPr>
        </p:nvSpPr>
        <p:spPr>
          <a:xfrm>
            <a:off x="6390471" y="1688225"/>
            <a:ext cx="5134879" cy="3390900"/>
          </a:xfrm>
        </p:spPr>
        <p:txBody>
          <a:bodyPr>
            <a:normAutofit/>
          </a:bodyPr>
          <a:lstStyle>
            <a:lvl1pPr marL="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volutpat</a:t>
            </a:r>
            <a:r>
              <a:rPr lang="en-US" dirty="0"/>
              <a:t> id magna sit </a:t>
            </a:r>
            <a:r>
              <a:rPr lang="en-US" dirty="0" err="1"/>
              <a:t>amet</a:t>
            </a:r>
            <a:r>
              <a:rPr lang="en-US" dirty="0"/>
              <a:t> convallis. Ut </a:t>
            </a:r>
            <a:r>
              <a:rPr lang="en-US" dirty="0" err="1"/>
              <a:t>scelerisque</a:t>
            </a:r>
            <a:r>
              <a:rPr lang="en-US" dirty="0"/>
              <a:t> </a:t>
            </a:r>
            <a:r>
              <a:rPr lang="en-US" dirty="0" err="1"/>
              <a:t>metus</a:t>
            </a:r>
            <a:r>
              <a:rPr lang="en-US" dirty="0"/>
              <a:t> </a:t>
            </a:r>
            <a:r>
              <a:rPr lang="en-US" dirty="0" err="1"/>
              <a:t>mauris</a:t>
            </a:r>
            <a:r>
              <a:rPr lang="en-US" dirty="0"/>
              <a:t>, </a:t>
            </a:r>
            <a:r>
              <a:rPr lang="en-US" dirty="0" err="1"/>
              <a:t>eu</a:t>
            </a:r>
            <a:r>
              <a:rPr lang="en-US" dirty="0"/>
              <a:t> </a:t>
            </a:r>
            <a:r>
              <a:rPr lang="en-US" dirty="0" err="1"/>
              <a:t>posuere</a:t>
            </a:r>
            <a:r>
              <a:rPr lang="en-US" dirty="0"/>
              <a:t> dolor </a:t>
            </a:r>
            <a:r>
              <a:rPr lang="en-US" dirty="0" err="1"/>
              <a:t>posuere</a:t>
            </a:r>
            <a:r>
              <a:rPr lang="en-US" dirty="0"/>
              <a:t> </a:t>
            </a:r>
            <a:r>
              <a:rPr lang="en-US" dirty="0" err="1"/>
              <a:t>eu</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massa</a:t>
            </a:r>
            <a:r>
              <a:rPr lang="en-US" dirty="0"/>
              <a:t> </a:t>
            </a:r>
            <a:r>
              <a:rPr lang="en-US" dirty="0" err="1"/>
              <a:t>felis</a:t>
            </a:r>
            <a:r>
              <a:rPr lang="en-US" dirty="0"/>
              <a:t>, </a:t>
            </a:r>
            <a:r>
              <a:rPr lang="en-US" dirty="0" err="1"/>
              <a:t>sagittis</a:t>
            </a:r>
            <a:r>
              <a:rPr lang="en-US" dirty="0"/>
              <a:t> </a:t>
            </a:r>
            <a:r>
              <a:rPr lang="en-US" dirty="0" err="1"/>
              <a:t>nec</a:t>
            </a:r>
            <a:r>
              <a:rPr lang="en-US" dirty="0"/>
              <a:t> eros </a:t>
            </a:r>
            <a:r>
              <a:rPr lang="en-US" dirty="0" err="1"/>
              <a:t>quis</a:t>
            </a:r>
            <a:r>
              <a:rPr lang="en-US" dirty="0"/>
              <a:t>, </a:t>
            </a:r>
            <a:r>
              <a:rPr lang="en-US" dirty="0" err="1"/>
              <a:t>laoreet</a:t>
            </a:r>
            <a:r>
              <a:rPr lang="en-US" dirty="0"/>
              <a:t> </a:t>
            </a:r>
            <a:r>
              <a:rPr lang="en-US" dirty="0" err="1"/>
              <a:t>mattis</a:t>
            </a:r>
            <a:r>
              <a:rPr lang="en-US" dirty="0"/>
              <a:t> ligula. Aenean gravida </a:t>
            </a:r>
            <a:r>
              <a:rPr lang="en-US" dirty="0" err="1"/>
              <a:t>imperdiet</a:t>
            </a:r>
            <a:r>
              <a:rPr lang="en-US" dirty="0"/>
              <a:t> diam, sed </a:t>
            </a:r>
            <a:r>
              <a:rPr lang="en-US" dirty="0" err="1"/>
              <a:t>volutpat</a:t>
            </a:r>
            <a:r>
              <a:rPr lang="en-US" dirty="0"/>
              <a:t> </a:t>
            </a:r>
            <a:r>
              <a:rPr lang="en-US" dirty="0" err="1"/>
              <a:t>lectus</a:t>
            </a:r>
            <a:r>
              <a:rPr lang="en-US" dirty="0"/>
              <a:t> </a:t>
            </a:r>
            <a:r>
              <a:rPr lang="en-US" dirty="0" err="1"/>
              <a:t>rutrum</a:t>
            </a:r>
            <a:r>
              <a:rPr lang="en-US" dirty="0"/>
              <a:t> at. </a:t>
            </a:r>
            <a:r>
              <a:rPr lang="en-US" dirty="0" err="1"/>
              <a:t>Fusce</a:t>
            </a:r>
            <a:r>
              <a:rPr lang="en-US" dirty="0"/>
              <a:t> </a:t>
            </a:r>
            <a:r>
              <a:rPr lang="en-US" dirty="0" err="1"/>
              <a:t>nec</a:t>
            </a:r>
            <a:r>
              <a:rPr lang="en-US" dirty="0"/>
              <a:t> </a:t>
            </a:r>
            <a:r>
              <a:rPr lang="en-US" dirty="0" err="1"/>
              <a:t>erat</a:t>
            </a:r>
            <a:r>
              <a:rPr lang="en-US" dirty="0"/>
              <a:t> ac </a:t>
            </a:r>
            <a:r>
              <a:rPr lang="en-US" dirty="0" err="1"/>
              <a:t>risus</a:t>
            </a:r>
            <a:r>
              <a:rPr lang="en-US" dirty="0"/>
              <a:t> </a:t>
            </a:r>
            <a:r>
              <a:rPr lang="en-US" dirty="0" err="1"/>
              <a:t>finibus</a:t>
            </a:r>
            <a:r>
              <a:rPr lang="en-US" dirty="0"/>
              <a:t> </a:t>
            </a:r>
            <a:r>
              <a:rPr lang="en-US" dirty="0" err="1"/>
              <a:t>euismod</a:t>
            </a:r>
            <a:r>
              <a:rPr lang="en-US" dirty="0"/>
              <a:t> vel in </a:t>
            </a:r>
            <a:r>
              <a:rPr lang="en-US" dirty="0" err="1"/>
              <a:t>augue</a:t>
            </a:r>
            <a:r>
              <a:rPr lang="en-US" dirty="0"/>
              <a:t>. Proin </a:t>
            </a:r>
            <a:r>
              <a:rPr lang="en-US" dirty="0" err="1"/>
              <a:t>elementum</a:t>
            </a:r>
            <a:r>
              <a:rPr lang="en-US" dirty="0"/>
              <a:t> </a:t>
            </a:r>
            <a:r>
              <a:rPr lang="en-US" dirty="0" err="1"/>
              <a:t>consequat</a:t>
            </a:r>
            <a:r>
              <a:rPr lang="en-US" dirty="0"/>
              <a:t> </a:t>
            </a:r>
            <a:r>
              <a:rPr lang="en-US" dirty="0" err="1"/>
              <a:t>tincidunt</a:t>
            </a:r>
            <a:r>
              <a:rPr lang="en-US" dirty="0"/>
              <a:t>. Donec sed </a:t>
            </a:r>
            <a:r>
              <a:rPr lang="en-US" dirty="0" err="1"/>
              <a:t>mollis</a:t>
            </a:r>
            <a:r>
              <a:rPr lang="en-US" dirty="0"/>
              <a:t> </a:t>
            </a:r>
            <a:r>
              <a:rPr lang="en-US" dirty="0" err="1"/>
              <a:t>elit</a:t>
            </a:r>
            <a:r>
              <a:rPr lang="en-US" dirty="0"/>
              <a:t>, </a:t>
            </a:r>
            <a:r>
              <a:rPr lang="en-US" dirty="0" err="1"/>
              <a:t>nec</a:t>
            </a:r>
            <a:r>
              <a:rPr lang="en-US" dirty="0"/>
              <a:t> </a:t>
            </a:r>
            <a:r>
              <a:rPr lang="en-US" dirty="0" err="1"/>
              <a:t>tincidunt</a:t>
            </a:r>
            <a:r>
              <a:rPr lang="en-US" dirty="0"/>
              <a:t> eros. </a:t>
            </a:r>
            <a:r>
              <a:rPr lang="en-US" dirty="0" err="1"/>
              <a:t>Suspendisse</a:t>
            </a:r>
            <a:r>
              <a:rPr lang="en-US" dirty="0"/>
              <a:t> et </a:t>
            </a:r>
            <a:r>
              <a:rPr lang="en-US" dirty="0" err="1"/>
              <a:t>metus</a:t>
            </a:r>
            <a:r>
              <a:rPr lang="en-US" dirty="0"/>
              <a:t> nisi. Cras </a:t>
            </a:r>
            <a:r>
              <a:rPr lang="en-US" dirty="0" err="1"/>
              <a:t>quis</a:t>
            </a:r>
            <a:r>
              <a:rPr lang="en-US" dirty="0"/>
              <a:t> </a:t>
            </a:r>
            <a:r>
              <a:rPr lang="en-US" dirty="0" err="1"/>
              <a:t>odio</a:t>
            </a:r>
            <a:r>
              <a:rPr lang="en-US" dirty="0"/>
              <a:t> auctor </a:t>
            </a:r>
            <a:r>
              <a:rPr lang="en-US" dirty="0" err="1"/>
              <a:t>nulla</a:t>
            </a:r>
            <a:r>
              <a:rPr lang="en-US" dirty="0"/>
              <a:t> </a:t>
            </a:r>
            <a:r>
              <a:rPr lang="en-US" dirty="0" err="1"/>
              <a:t>sodales</a:t>
            </a:r>
            <a:r>
              <a:rPr lang="en-US" dirty="0"/>
              <a:t> </a:t>
            </a:r>
            <a:r>
              <a:rPr lang="en-US" dirty="0" err="1"/>
              <a:t>varius</a:t>
            </a:r>
            <a:r>
              <a:rPr lang="en-US" dirty="0"/>
              <a:t>. Duis </a:t>
            </a:r>
            <a:r>
              <a:rPr lang="en-US" dirty="0" err="1"/>
              <a:t>fringilla</a:t>
            </a:r>
            <a:r>
              <a:rPr lang="en-US" dirty="0"/>
              <a:t> dolor </a:t>
            </a:r>
            <a:r>
              <a:rPr lang="en-US" dirty="0" err="1"/>
              <a:t>porttitor</a:t>
            </a:r>
            <a:r>
              <a:rPr lang="en-US" dirty="0"/>
              <a:t> porta </a:t>
            </a:r>
            <a:r>
              <a:rPr lang="en-US" dirty="0" err="1"/>
              <a:t>laoreet</a:t>
            </a:r>
            <a:r>
              <a:rPr lang="en-US" dirty="0"/>
              <a:t>.</a:t>
            </a:r>
          </a:p>
        </p:txBody>
      </p:sp>
      <p:sp>
        <p:nvSpPr>
          <p:cNvPr id="10" name="Picture Placeholder 2">
            <a:extLst>
              <a:ext uri="{FF2B5EF4-FFF2-40B4-BE49-F238E27FC236}">
                <a16:creationId xmlns:a16="http://schemas.microsoft.com/office/drawing/2014/main" id="{EEFE1B8D-D3B0-400D-BC36-F945D29B3B14}"/>
              </a:ext>
            </a:extLst>
          </p:cNvPr>
          <p:cNvSpPr>
            <a:spLocks noGrp="1"/>
          </p:cNvSpPr>
          <p:nvPr>
            <p:ph type="pic" sz="quarter" idx="15" hasCustomPrompt="1"/>
          </p:nvPr>
        </p:nvSpPr>
        <p:spPr>
          <a:xfrm>
            <a:off x="392319" y="830771"/>
            <a:ext cx="5476875" cy="5476875"/>
          </a:xfrm>
        </p:spPr>
        <p:txBody>
          <a:bodyPr/>
          <a:lstStyle>
            <a:lvl1pPr>
              <a:defRPr/>
            </a:lvl1pPr>
          </a:lstStyle>
          <a:p>
            <a:r>
              <a:rPr lang="lv-LV" dirty="0"/>
              <a:t>Attēls</a:t>
            </a:r>
          </a:p>
        </p:txBody>
      </p:sp>
      <p:sp>
        <p:nvSpPr>
          <p:cNvPr id="11" name="Title 1">
            <a:extLst>
              <a:ext uri="{FF2B5EF4-FFF2-40B4-BE49-F238E27FC236}">
                <a16:creationId xmlns:a16="http://schemas.microsoft.com/office/drawing/2014/main" id="{CFD4BC8C-B6DA-420C-B14D-BE8C8071D632}"/>
              </a:ext>
            </a:extLst>
          </p:cNvPr>
          <p:cNvSpPr>
            <a:spLocks noGrp="1"/>
          </p:cNvSpPr>
          <p:nvPr>
            <p:ph type="title" hasCustomPrompt="1"/>
          </p:nvPr>
        </p:nvSpPr>
        <p:spPr>
          <a:xfrm>
            <a:off x="6390471" y="830771"/>
            <a:ext cx="5134879" cy="580345"/>
          </a:xfrm>
        </p:spPr>
        <p:txBody>
          <a:bodyPr/>
          <a:lstStyle>
            <a:lvl1pPr>
              <a:defRPr>
                <a:solidFill>
                  <a:schemeClr val="bg1"/>
                </a:solidFill>
              </a:defRPr>
            </a:lvl1pPr>
          </a:lstStyle>
          <a:p>
            <a:r>
              <a:rPr lang="lv-LV" dirty="0"/>
              <a:t>Virsraksts</a:t>
            </a:r>
            <a:endParaRPr lang="en-US" dirty="0"/>
          </a:p>
        </p:txBody>
      </p:sp>
    </p:spTree>
    <p:extLst>
      <p:ext uri="{BB962C8B-B14F-4D97-AF65-F5344CB8AC3E}">
        <p14:creationId xmlns:p14="http://schemas.microsoft.com/office/powerpoint/2010/main" val="363053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264BE-0A4D-4082-926A-3E58C7B585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2FD9486-E7C9-4CB7-87FE-94AA7A7EB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3252B-09BE-4371-9FB8-856D754A2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0B9D5-6105-4960-896F-0D479AF26C57}" type="datetimeFigureOut">
              <a:rPr lang="en-US" smtClean="0"/>
              <a:t>6/15/2021</a:t>
            </a:fld>
            <a:endParaRPr lang="en-US"/>
          </a:p>
        </p:txBody>
      </p:sp>
      <p:sp>
        <p:nvSpPr>
          <p:cNvPr id="5" name="Footer Placeholder 4">
            <a:extLst>
              <a:ext uri="{FF2B5EF4-FFF2-40B4-BE49-F238E27FC236}">
                <a16:creationId xmlns:a16="http://schemas.microsoft.com/office/drawing/2014/main" id="{5FA5AB95-D347-4E1A-BDB1-3863CA676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40BEE7-06C2-4A94-B15F-D8E078D03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7F716-1F7E-4081-B94B-878183711504}" type="slidenum">
              <a:rPr lang="en-US" smtClean="0"/>
              <a:t>‹#›</a:t>
            </a:fld>
            <a:endParaRPr lang="en-US"/>
          </a:p>
        </p:txBody>
      </p:sp>
    </p:spTree>
    <p:extLst>
      <p:ext uri="{BB962C8B-B14F-4D97-AF65-F5344CB8AC3E}">
        <p14:creationId xmlns:p14="http://schemas.microsoft.com/office/powerpoint/2010/main" val="2362221028"/>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6" r:id="rId3"/>
    <p:sldLayoutId id="2147483660" r:id="rId4"/>
    <p:sldLayoutId id="2147483671" r:id="rId5"/>
    <p:sldLayoutId id="2147483677" r:id="rId6"/>
    <p:sldLayoutId id="2147483662" r:id="rId7"/>
    <p:sldLayoutId id="2147483663" r:id="rId8"/>
    <p:sldLayoutId id="2147483650" r:id="rId9"/>
    <p:sldLayoutId id="2147483674" r:id="rId10"/>
    <p:sldLayoutId id="2147483675" r:id="rId11"/>
    <p:sldLayoutId id="2147483665" r:id="rId12"/>
    <p:sldLayoutId id="2147483661" r:id="rId13"/>
    <p:sldLayoutId id="2147483664" r:id="rId14"/>
    <p:sldLayoutId id="2147483672" r:id="rId15"/>
    <p:sldLayoutId id="2147483673" r:id="rId16"/>
    <p:sldLayoutId id="2147483667" r:id="rId17"/>
    <p:sldLayoutId id="2147483668" r:id="rId18"/>
    <p:sldLayoutId id="2147483653" r:id="rId19"/>
    <p:sldLayoutId id="2147483666" r:id="rId20"/>
    <p:sldLayoutId id="2147483655" r:id="rId2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hyperlink" Target="https://platform.blocks.ase.ro/"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6055-143D-49CB-9C62-85D7673FB0F2}"/>
              </a:ext>
            </a:extLst>
          </p:cNvPr>
          <p:cNvSpPr>
            <a:spLocks noGrp="1"/>
          </p:cNvSpPr>
          <p:nvPr>
            <p:ph type="ctrTitle"/>
          </p:nvPr>
        </p:nvSpPr>
        <p:spPr>
          <a:xfrm>
            <a:off x="1970315" y="2476005"/>
            <a:ext cx="8251370" cy="1500105"/>
          </a:xfrm>
        </p:spPr>
        <p:txBody>
          <a:bodyPr/>
          <a:lstStyle/>
          <a:p>
            <a:pPr algn="ctr"/>
            <a:r>
              <a:rPr lang="lv-LV" dirty="0" err="1"/>
              <a:t>Introduction</a:t>
            </a:r>
            <a:r>
              <a:rPr lang="lv-LV" dirty="0"/>
              <a:t> to </a:t>
            </a:r>
            <a:r>
              <a:rPr lang="lv-LV" dirty="0" err="1"/>
              <a:t>blockchain</a:t>
            </a:r>
            <a:r>
              <a:rPr lang="lv-LV" dirty="0"/>
              <a:t> </a:t>
            </a:r>
            <a:r>
              <a:rPr lang="lv-LV" dirty="0" err="1"/>
              <a:t>technology</a:t>
            </a:r>
            <a:endParaRPr lang="en-US" dirty="0"/>
          </a:p>
        </p:txBody>
      </p:sp>
    </p:spTree>
    <p:extLst>
      <p:ext uri="{BB962C8B-B14F-4D97-AF65-F5344CB8AC3E}">
        <p14:creationId xmlns:p14="http://schemas.microsoft.com/office/powerpoint/2010/main" val="334626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2E90803-C0B0-4AA5-9595-88BAF519E8EC}"/>
              </a:ext>
            </a:extLst>
          </p:cNvPr>
          <p:cNvSpPr>
            <a:spLocks noGrp="1"/>
          </p:cNvSpPr>
          <p:nvPr>
            <p:ph type="body" sz="quarter" idx="14"/>
          </p:nvPr>
        </p:nvSpPr>
        <p:spPr>
          <a:xfrm>
            <a:off x="455949" y="2700553"/>
            <a:ext cx="10148361" cy="3444903"/>
          </a:xfrm>
        </p:spPr>
        <p:txBody>
          <a:bodyPr>
            <a:normAutofit/>
          </a:bodyPr>
          <a:lstStyle/>
          <a:p>
            <a:pPr>
              <a:buClr>
                <a:schemeClr val="tx2"/>
              </a:buClr>
              <a:buSzPct val="90000"/>
            </a:pPr>
            <a:r>
              <a:rPr lang="lv-LV" sz="2800" b="1" dirty="0" err="1">
                <a:solidFill>
                  <a:schemeClr val="tx2"/>
                </a:solidFill>
              </a:rPr>
              <a:t>In</a:t>
            </a:r>
            <a:r>
              <a:rPr lang="lv-LV" sz="2800" b="1" dirty="0">
                <a:solidFill>
                  <a:schemeClr val="tx2"/>
                </a:solidFill>
              </a:rPr>
              <a:t> 1976</a:t>
            </a:r>
            <a:r>
              <a:rPr lang="lv-LV" sz="2800" dirty="0">
                <a:solidFill>
                  <a:schemeClr val="tx2"/>
                </a:solidFill>
              </a:rPr>
              <a:t>, </a:t>
            </a:r>
            <a:r>
              <a:rPr lang="en-US" sz="2800" dirty="0">
                <a:solidFill>
                  <a:schemeClr val="tx2"/>
                </a:solidFill>
              </a:rPr>
              <a:t>Friedrich Hayek wrote </a:t>
            </a:r>
            <a:r>
              <a:rPr lang="lv-LV" sz="2800" dirty="0" err="1">
                <a:solidFill>
                  <a:schemeClr val="tx2"/>
                </a:solidFill>
              </a:rPr>
              <a:t>book</a:t>
            </a:r>
            <a:r>
              <a:rPr lang="lv-LV" sz="2800" dirty="0">
                <a:solidFill>
                  <a:schemeClr val="tx2"/>
                </a:solidFill>
              </a:rPr>
              <a:t> </a:t>
            </a:r>
            <a:r>
              <a:rPr lang="lv-LV" sz="2800" dirty="0" err="1">
                <a:solidFill>
                  <a:schemeClr val="tx2"/>
                </a:solidFill>
              </a:rPr>
              <a:t>called</a:t>
            </a:r>
            <a:r>
              <a:rPr lang="lv-LV" sz="2800" dirty="0">
                <a:solidFill>
                  <a:schemeClr val="tx2"/>
                </a:solidFill>
              </a:rPr>
              <a:t> «</a:t>
            </a:r>
            <a:r>
              <a:rPr lang="en-US" sz="2800" dirty="0">
                <a:solidFill>
                  <a:schemeClr val="tx2"/>
                </a:solidFill>
              </a:rPr>
              <a:t>The Denationalization of Money</a:t>
            </a:r>
            <a:r>
              <a:rPr lang="lv-LV" sz="2800" dirty="0">
                <a:solidFill>
                  <a:schemeClr val="tx2"/>
                </a:solidFill>
              </a:rPr>
              <a:t>»</a:t>
            </a:r>
            <a:r>
              <a:rPr lang="en-US" sz="2800" dirty="0">
                <a:solidFill>
                  <a:schemeClr val="tx2"/>
                </a:solidFill>
              </a:rPr>
              <a:t>.</a:t>
            </a:r>
            <a:r>
              <a:rPr lang="lv-LV" sz="2800" dirty="0">
                <a:solidFill>
                  <a:schemeClr val="tx2"/>
                </a:solidFill>
              </a:rPr>
              <a:t> T</a:t>
            </a:r>
            <a:r>
              <a:rPr lang="en-US" sz="2800" dirty="0">
                <a:solidFill>
                  <a:schemeClr val="tx2"/>
                </a:solidFill>
              </a:rPr>
              <a:t>he book argued for the end of the government’s monopoly on currency.</a:t>
            </a:r>
            <a:endParaRPr lang="lv-LV" sz="2800" dirty="0">
              <a:solidFill>
                <a:schemeClr val="tx2"/>
              </a:solidFill>
            </a:endParaRPr>
          </a:p>
        </p:txBody>
      </p:sp>
      <p:sp>
        <p:nvSpPr>
          <p:cNvPr id="4" name="Teksta vietturis 2">
            <a:extLst>
              <a:ext uri="{FF2B5EF4-FFF2-40B4-BE49-F238E27FC236}">
                <a16:creationId xmlns:a16="http://schemas.microsoft.com/office/drawing/2014/main" id="{008791B0-96C5-42DB-870B-724442B1E5FF}"/>
              </a:ext>
            </a:extLst>
          </p:cNvPr>
          <p:cNvSpPr txBox="1">
            <a:spLocks/>
          </p:cNvSpPr>
          <p:nvPr/>
        </p:nvSpPr>
        <p:spPr>
          <a:xfrm>
            <a:off x="455949" y="1265456"/>
            <a:ext cx="8573751" cy="13584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a:solidFill>
                  <a:srgbClr val="643CBE"/>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4100" dirty="0" err="1"/>
              <a:t>Book</a:t>
            </a:r>
            <a:r>
              <a:rPr lang="lv-LV" sz="4100" dirty="0"/>
              <a:t> </a:t>
            </a:r>
            <a:r>
              <a:rPr lang="lv-LV" sz="4100" dirty="0" err="1"/>
              <a:t>by</a:t>
            </a:r>
            <a:r>
              <a:rPr lang="lv-LV" sz="4100" dirty="0"/>
              <a:t> </a:t>
            </a:r>
            <a:r>
              <a:rPr lang="lv-LV" sz="4100" dirty="0" err="1"/>
              <a:t>Friedrich</a:t>
            </a:r>
            <a:r>
              <a:rPr lang="lv-LV" sz="4100" dirty="0"/>
              <a:t> </a:t>
            </a:r>
            <a:r>
              <a:rPr lang="lv-LV" sz="4100" dirty="0" err="1"/>
              <a:t>Hayek</a:t>
            </a:r>
            <a:r>
              <a:rPr lang="lv-LV" sz="4100" dirty="0"/>
              <a:t> </a:t>
            </a:r>
          </a:p>
          <a:p>
            <a:r>
              <a:rPr lang="lv-LV" sz="4100" dirty="0"/>
              <a:t>«</a:t>
            </a:r>
            <a:r>
              <a:rPr lang="lv-LV" sz="4100" dirty="0" err="1"/>
              <a:t>The</a:t>
            </a:r>
            <a:r>
              <a:rPr lang="lv-LV" sz="4100" dirty="0"/>
              <a:t> </a:t>
            </a:r>
            <a:r>
              <a:rPr lang="lv-LV" sz="4100" dirty="0" err="1"/>
              <a:t>Denationalization</a:t>
            </a:r>
            <a:r>
              <a:rPr lang="lv-LV" sz="4100" dirty="0"/>
              <a:t> </a:t>
            </a:r>
            <a:r>
              <a:rPr lang="lv-LV" sz="4100" dirty="0" err="1"/>
              <a:t>of</a:t>
            </a:r>
            <a:r>
              <a:rPr lang="lv-LV" sz="4100" dirty="0"/>
              <a:t> Money»</a:t>
            </a:r>
          </a:p>
        </p:txBody>
      </p:sp>
    </p:spTree>
    <p:extLst>
      <p:ext uri="{BB962C8B-B14F-4D97-AF65-F5344CB8AC3E}">
        <p14:creationId xmlns:p14="http://schemas.microsoft.com/office/powerpoint/2010/main" val="374221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2E90803-C0B0-4AA5-9595-88BAF519E8EC}"/>
              </a:ext>
            </a:extLst>
          </p:cNvPr>
          <p:cNvSpPr>
            <a:spLocks noGrp="1"/>
          </p:cNvSpPr>
          <p:nvPr>
            <p:ph type="body" sz="quarter" idx="14"/>
          </p:nvPr>
        </p:nvSpPr>
        <p:spPr>
          <a:xfrm>
            <a:off x="6390471" y="2138391"/>
            <a:ext cx="5476874" cy="3390900"/>
          </a:xfrm>
        </p:spPr>
        <p:txBody>
          <a:bodyPr>
            <a:normAutofit/>
          </a:bodyPr>
          <a:lstStyle/>
          <a:p>
            <a:pPr>
              <a:buClr>
                <a:schemeClr val="tx2"/>
              </a:buClr>
              <a:buSzPct val="90000"/>
            </a:pPr>
            <a:r>
              <a:rPr lang="en-US" sz="2600" dirty="0"/>
              <a:t>Dr David </a:t>
            </a:r>
            <a:r>
              <a:rPr lang="en-US" sz="2600" dirty="0" err="1"/>
              <a:t>Chaum</a:t>
            </a:r>
            <a:r>
              <a:rPr lang="en-US" sz="2600" dirty="0"/>
              <a:t> wrote extensively on topics such as anonymous digital cash and pseudonymous reputation systems, which he described in his paper “Security without Identification: Transaction Systems to Make Big Brother Obsolete”.</a:t>
            </a:r>
            <a:endParaRPr lang="lv-LV" sz="2600" dirty="0"/>
          </a:p>
        </p:txBody>
      </p:sp>
      <p:sp>
        <p:nvSpPr>
          <p:cNvPr id="4" name="Virsraksts 3">
            <a:extLst>
              <a:ext uri="{FF2B5EF4-FFF2-40B4-BE49-F238E27FC236}">
                <a16:creationId xmlns:a16="http://schemas.microsoft.com/office/drawing/2014/main" id="{8CD2E5FE-486A-405D-90C0-1929D77B8232}"/>
              </a:ext>
            </a:extLst>
          </p:cNvPr>
          <p:cNvSpPr>
            <a:spLocks noGrp="1"/>
          </p:cNvSpPr>
          <p:nvPr>
            <p:ph type="title"/>
          </p:nvPr>
        </p:nvSpPr>
        <p:spPr>
          <a:xfrm>
            <a:off x="6390471" y="389875"/>
            <a:ext cx="5134879" cy="2166425"/>
          </a:xfrm>
        </p:spPr>
        <p:txBody>
          <a:bodyPr>
            <a:normAutofit fontScale="90000"/>
          </a:bodyPr>
          <a:lstStyle/>
          <a:p>
            <a:r>
              <a:rPr lang="lv-LV" dirty="0" err="1"/>
              <a:t>Dr</a:t>
            </a:r>
            <a:r>
              <a:rPr lang="lv-LV" dirty="0"/>
              <a:t> </a:t>
            </a:r>
            <a:r>
              <a:rPr lang="lv-LV" dirty="0" err="1"/>
              <a:t>David</a:t>
            </a:r>
            <a:r>
              <a:rPr lang="lv-LV" dirty="0"/>
              <a:t> </a:t>
            </a:r>
            <a:r>
              <a:rPr lang="lv-LV" dirty="0" err="1"/>
              <a:t>Chaum</a:t>
            </a:r>
            <a:r>
              <a:rPr lang="lv-LV" dirty="0"/>
              <a:t> </a:t>
            </a:r>
            <a:r>
              <a:rPr lang="lv-LV" dirty="0" err="1"/>
              <a:t>publications</a:t>
            </a:r>
            <a:br>
              <a:rPr lang="lv-LV" dirty="0"/>
            </a:br>
            <a:r>
              <a:rPr lang="pt-BR" sz="4000" dirty="0"/>
              <a:t>1980 — 1990</a:t>
            </a:r>
            <a:br>
              <a:rPr lang="lv-LV" dirty="0"/>
            </a:br>
            <a:endParaRPr lang="lv-LV" dirty="0"/>
          </a:p>
        </p:txBody>
      </p:sp>
      <p:pic>
        <p:nvPicPr>
          <p:cNvPr id="9" name="Picture Placeholder 8" descr="A person smiling for the picture&#10;&#10;Description automatically generated with low confidence">
            <a:extLst>
              <a:ext uri="{FF2B5EF4-FFF2-40B4-BE49-F238E27FC236}">
                <a16:creationId xmlns:a16="http://schemas.microsoft.com/office/drawing/2014/main" id="{E1CE0B0D-70CE-4958-89B4-C46F036A264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84" r="16684"/>
          <a:stretch>
            <a:fillRect/>
          </a:stretch>
        </p:blipFill>
        <p:spPr>
          <a:xfrm>
            <a:off x="324655" y="690562"/>
            <a:ext cx="5476875" cy="5476875"/>
          </a:xfrm>
        </p:spPr>
      </p:pic>
    </p:spTree>
    <p:extLst>
      <p:ext uri="{BB962C8B-B14F-4D97-AF65-F5344CB8AC3E}">
        <p14:creationId xmlns:p14="http://schemas.microsoft.com/office/powerpoint/2010/main" val="2711294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17A70-97CA-4A15-92E0-4A6D9E9FE0EF}"/>
              </a:ext>
            </a:extLst>
          </p:cNvPr>
          <p:cNvSpPr>
            <a:spLocks noGrp="1"/>
          </p:cNvSpPr>
          <p:nvPr>
            <p:ph type="body" sz="quarter" idx="14"/>
          </p:nvPr>
        </p:nvSpPr>
        <p:spPr>
          <a:xfrm>
            <a:off x="5962959" y="1752393"/>
            <a:ext cx="5394852" cy="3926512"/>
          </a:xfrm>
        </p:spPr>
        <p:txBody>
          <a:bodyPr>
            <a:normAutofit/>
          </a:bodyPr>
          <a:lstStyle/>
          <a:p>
            <a:r>
              <a:rPr lang="en-US" sz="2600" dirty="0"/>
              <a:t>Neuromancer is a 1984 novel by William Gibson, notable for being the most famous early cyberpunk novel and winner of the science-fiction "triple crown"—the Nebula Award, the Philip K. Dick Award, and the Hugo Award.</a:t>
            </a:r>
            <a:endParaRPr lang="lv-LV" sz="2600" dirty="0"/>
          </a:p>
        </p:txBody>
      </p:sp>
      <p:pic>
        <p:nvPicPr>
          <p:cNvPr id="6" name="Picture Placeholder 5">
            <a:extLst>
              <a:ext uri="{FF2B5EF4-FFF2-40B4-BE49-F238E27FC236}">
                <a16:creationId xmlns:a16="http://schemas.microsoft.com/office/drawing/2014/main" id="{FCA73D10-FF00-4281-A4B3-BD75103A762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469" r="2469"/>
          <a:stretch>
            <a:fillRect/>
          </a:stretch>
        </p:blipFill>
        <p:spPr/>
      </p:pic>
      <p:sp>
        <p:nvSpPr>
          <p:cNvPr id="4" name="Title 3">
            <a:extLst>
              <a:ext uri="{FF2B5EF4-FFF2-40B4-BE49-F238E27FC236}">
                <a16:creationId xmlns:a16="http://schemas.microsoft.com/office/drawing/2014/main" id="{53F453F2-4F7B-4A57-A448-BFB1DB298B42}"/>
              </a:ext>
            </a:extLst>
          </p:cNvPr>
          <p:cNvSpPr>
            <a:spLocks noGrp="1"/>
          </p:cNvSpPr>
          <p:nvPr>
            <p:ph type="title"/>
          </p:nvPr>
        </p:nvSpPr>
        <p:spPr>
          <a:xfrm>
            <a:off x="5962959" y="824756"/>
            <a:ext cx="5521635" cy="570907"/>
          </a:xfrm>
        </p:spPr>
        <p:txBody>
          <a:bodyPr>
            <a:normAutofit fontScale="90000"/>
          </a:bodyPr>
          <a:lstStyle/>
          <a:p>
            <a:r>
              <a:rPr lang="lv-LV" dirty="0" err="1"/>
              <a:t>Book</a:t>
            </a:r>
            <a:r>
              <a:rPr lang="lv-LV" dirty="0"/>
              <a:t> «</a:t>
            </a:r>
            <a:r>
              <a:rPr lang="lv-LV" dirty="0" err="1"/>
              <a:t>Neuromancer</a:t>
            </a:r>
            <a:r>
              <a:rPr lang="lv-LV" dirty="0"/>
              <a:t>»</a:t>
            </a:r>
          </a:p>
        </p:txBody>
      </p:sp>
    </p:spTree>
    <p:extLst>
      <p:ext uri="{BB962C8B-B14F-4D97-AF65-F5344CB8AC3E}">
        <p14:creationId xmlns:p14="http://schemas.microsoft.com/office/powerpoint/2010/main" val="42763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29FFF35A-42BD-4326-A195-7E0B8458DBB8}"/>
              </a:ext>
            </a:extLst>
          </p:cNvPr>
          <p:cNvSpPr>
            <a:spLocks noGrp="1"/>
          </p:cNvSpPr>
          <p:nvPr>
            <p:ph type="body" sz="quarter" idx="14"/>
          </p:nvPr>
        </p:nvSpPr>
        <p:spPr>
          <a:xfrm>
            <a:off x="669757" y="2015466"/>
            <a:ext cx="10226844" cy="2047377"/>
          </a:xfrm>
        </p:spPr>
        <p:txBody>
          <a:bodyPr>
            <a:normAutofit lnSpcReduction="10000"/>
          </a:bodyPr>
          <a:lstStyle/>
          <a:p>
            <a:pPr>
              <a:lnSpc>
                <a:spcPct val="100000"/>
              </a:lnSpc>
              <a:spcBef>
                <a:spcPts val="0"/>
              </a:spcBef>
            </a:pPr>
            <a:r>
              <a:rPr lang="en-US" sz="2600" b="1" dirty="0">
                <a:solidFill>
                  <a:schemeClr val="accent1"/>
                </a:solidFill>
              </a:rPr>
              <a:t>The idea behind blockchain technology was described as early as 1991 </a:t>
            </a:r>
            <a:r>
              <a:rPr lang="en-US" sz="2600" dirty="0">
                <a:solidFill>
                  <a:schemeClr val="accent1"/>
                </a:solidFill>
              </a:rPr>
              <a:t>when research scientists Stuart Haber and W. Scott </a:t>
            </a:r>
            <a:r>
              <a:rPr lang="en-US" sz="2600" dirty="0" err="1">
                <a:solidFill>
                  <a:schemeClr val="accent1"/>
                </a:solidFill>
              </a:rPr>
              <a:t>Stornetta</a:t>
            </a:r>
            <a:r>
              <a:rPr lang="en-US" sz="2600" dirty="0">
                <a:solidFill>
                  <a:schemeClr val="accent1"/>
                </a:solidFill>
              </a:rPr>
              <a:t> introduced a computationally practical solution for time-stamping digital documents so that they could not be backdated or tampered with.</a:t>
            </a:r>
            <a:endParaRPr lang="lv-LV" sz="2600" dirty="0">
              <a:solidFill>
                <a:schemeClr val="accent1"/>
              </a:solidFill>
            </a:endParaRPr>
          </a:p>
        </p:txBody>
      </p:sp>
      <p:sp>
        <p:nvSpPr>
          <p:cNvPr id="3" name="Teksta vietturis 2">
            <a:extLst>
              <a:ext uri="{FF2B5EF4-FFF2-40B4-BE49-F238E27FC236}">
                <a16:creationId xmlns:a16="http://schemas.microsoft.com/office/drawing/2014/main" id="{6DB3E810-17BB-4357-A8E2-DE709F956B07}"/>
              </a:ext>
            </a:extLst>
          </p:cNvPr>
          <p:cNvSpPr>
            <a:spLocks noGrp="1"/>
          </p:cNvSpPr>
          <p:nvPr>
            <p:ph type="body" sz="quarter" idx="15"/>
          </p:nvPr>
        </p:nvSpPr>
        <p:spPr>
          <a:xfrm>
            <a:off x="669757" y="1234441"/>
            <a:ext cx="8275765" cy="580345"/>
          </a:xfrm>
        </p:spPr>
        <p:txBody>
          <a:bodyPr>
            <a:normAutofit fontScale="92500" lnSpcReduction="20000"/>
          </a:bodyPr>
          <a:lstStyle/>
          <a:p>
            <a:r>
              <a:rPr lang="lv-LV" dirty="0" err="1"/>
              <a:t>Time-stamping</a:t>
            </a:r>
            <a:r>
              <a:rPr lang="lv-LV" dirty="0"/>
              <a:t> </a:t>
            </a:r>
            <a:r>
              <a:rPr lang="lv-LV" dirty="0" err="1"/>
              <a:t>digital</a:t>
            </a:r>
            <a:r>
              <a:rPr lang="lv-LV" dirty="0"/>
              <a:t> </a:t>
            </a:r>
            <a:r>
              <a:rPr lang="lv-LV" dirty="0" err="1"/>
              <a:t>documents</a:t>
            </a:r>
            <a:endParaRPr lang="lv-LV" dirty="0"/>
          </a:p>
        </p:txBody>
      </p:sp>
    </p:spTree>
    <p:extLst>
      <p:ext uri="{BB962C8B-B14F-4D97-AF65-F5344CB8AC3E}">
        <p14:creationId xmlns:p14="http://schemas.microsoft.com/office/powerpoint/2010/main" val="555701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109F90-8C5C-4892-8408-FC4198A615E2}"/>
              </a:ext>
            </a:extLst>
          </p:cNvPr>
          <p:cNvSpPr>
            <a:spLocks noGrp="1"/>
          </p:cNvSpPr>
          <p:nvPr>
            <p:ph type="body" sz="quarter" idx="14"/>
          </p:nvPr>
        </p:nvSpPr>
        <p:spPr>
          <a:xfrm>
            <a:off x="7113319" y="2859665"/>
            <a:ext cx="4398324" cy="3296206"/>
          </a:xfrm>
        </p:spPr>
        <p:txBody>
          <a:bodyPr>
            <a:normAutofit fontScale="92500" lnSpcReduction="10000"/>
          </a:bodyPr>
          <a:lstStyle/>
          <a:p>
            <a:r>
              <a:rPr lang="en-US" sz="2800" dirty="0"/>
              <a:t>The system used a cryptographically secured chain of blocks to store the time-stamped documents and in 1992 </a:t>
            </a:r>
            <a:r>
              <a:rPr lang="en-US" sz="2800" b="1" dirty="0"/>
              <a:t>Merkle trees </a:t>
            </a:r>
            <a:r>
              <a:rPr lang="en-US" sz="2800" dirty="0"/>
              <a:t>were incorporated to the design, making it more efficient by allowing several documents to be collected into one block.</a:t>
            </a:r>
            <a:endParaRPr lang="lv-LV" sz="2800" dirty="0"/>
          </a:p>
        </p:txBody>
      </p:sp>
      <p:sp>
        <p:nvSpPr>
          <p:cNvPr id="5" name="Title 4">
            <a:extLst>
              <a:ext uri="{FF2B5EF4-FFF2-40B4-BE49-F238E27FC236}">
                <a16:creationId xmlns:a16="http://schemas.microsoft.com/office/drawing/2014/main" id="{DFD73C75-3776-4085-B7CF-14F86DAACC47}"/>
              </a:ext>
            </a:extLst>
          </p:cNvPr>
          <p:cNvSpPr>
            <a:spLocks noGrp="1"/>
          </p:cNvSpPr>
          <p:nvPr>
            <p:ph type="title"/>
          </p:nvPr>
        </p:nvSpPr>
        <p:spPr>
          <a:xfrm>
            <a:off x="7113319" y="967945"/>
            <a:ext cx="4773221" cy="1730326"/>
          </a:xfrm>
        </p:spPr>
        <p:txBody>
          <a:bodyPr>
            <a:normAutofit fontScale="90000"/>
          </a:bodyPr>
          <a:lstStyle/>
          <a:p>
            <a:r>
              <a:rPr lang="en-US" dirty="0"/>
              <a:t>Merkle trees incorporated to the Blockchain design</a:t>
            </a:r>
            <a:endParaRPr lang="lv-LV" dirty="0"/>
          </a:p>
        </p:txBody>
      </p:sp>
      <p:pic>
        <p:nvPicPr>
          <p:cNvPr id="8" name="Picture Placeholder 7">
            <a:extLst>
              <a:ext uri="{FF2B5EF4-FFF2-40B4-BE49-F238E27FC236}">
                <a16:creationId xmlns:a16="http://schemas.microsoft.com/office/drawing/2014/main" id="{5F15F42A-9635-426D-A1B8-AC2C332803D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73" r="2273"/>
          <a:stretch>
            <a:fillRect/>
          </a:stretch>
        </p:blipFill>
        <p:spPr>
          <a:xfrm>
            <a:off x="305459" y="1277937"/>
            <a:ext cx="6453187" cy="4302125"/>
          </a:xfrm>
        </p:spPr>
      </p:pic>
    </p:spTree>
    <p:extLst>
      <p:ext uri="{BB962C8B-B14F-4D97-AF65-F5344CB8AC3E}">
        <p14:creationId xmlns:p14="http://schemas.microsoft.com/office/powerpoint/2010/main" val="394951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a vietturis 4">
            <a:extLst>
              <a:ext uri="{FF2B5EF4-FFF2-40B4-BE49-F238E27FC236}">
                <a16:creationId xmlns:a16="http://schemas.microsoft.com/office/drawing/2014/main" id="{932D26F0-3F35-474D-B08F-840C70031E0E}"/>
              </a:ext>
            </a:extLst>
          </p:cNvPr>
          <p:cNvSpPr>
            <a:spLocks noGrp="1"/>
          </p:cNvSpPr>
          <p:nvPr>
            <p:ph type="body" sz="quarter" idx="14"/>
          </p:nvPr>
        </p:nvSpPr>
        <p:spPr>
          <a:xfrm>
            <a:off x="962530" y="1906172"/>
            <a:ext cx="9973313" cy="2145693"/>
          </a:xfrm>
        </p:spPr>
        <p:txBody>
          <a:bodyPr>
            <a:normAutofit/>
          </a:bodyPr>
          <a:lstStyle/>
          <a:p>
            <a:pPr marL="285750" indent="-285750" algn="just">
              <a:lnSpc>
                <a:spcPct val="80000"/>
              </a:lnSpc>
              <a:buClr>
                <a:schemeClr val="tx2"/>
              </a:buClr>
              <a:buSzPct val="90000"/>
              <a:buFont typeface="Webdings" panose="05030102010509060703" pitchFamily="18" charset="2"/>
              <a:buChar char="g"/>
            </a:pPr>
            <a:r>
              <a:rPr lang="lv-LV" sz="2600" dirty="0">
                <a:solidFill>
                  <a:schemeClr val="tx2"/>
                </a:solidFill>
              </a:rPr>
              <a:t> </a:t>
            </a:r>
            <a:r>
              <a:rPr lang="en-US" sz="2600" b="1" dirty="0">
                <a:solidFill>
                  <a:schemeClr val="tx2"/>
                </a:solidFill>
              </a:rPr>
              <a:t>In late 1992, </a:t>
            </a:r>
            <a:r>
              <a:rPr lang="en-US" sz="2600" dirty="0">
                <a:solidFill>
                  <a:schemeClr val="tx2"/>
                </a:solidFill>
              </a:rPr>
              <a:t>Eric Hughes, Timothy C May, and John Gilmore founded a small group that met monthly at Gilmore’s company Cygnus Solutions in the San Francisco Bay Area. The group was humorously termed “</a:t>
            </a:r>
            <a:r>
              <a:rPr lang="en-US" sz="2600" b="1" dirty="0" err="1">
                <a:solidFill>
                  <a:schemeClr val="tx2"/>
                </a:solidFill>
              </a:rPr>
              <a:t>cypherpunks</a:t>
            </a:r>
            <a:r>
              <a:rPr lang="en-US" sz="2600" b="1" dirty="0">
                <a:solidFill>
                  <a:schemeClr val="tx2"/>
                </a:solidFill>
              </a:rPr>
              <a:t>”</a:t>
            </a:r>
            <a:r>
              <a:rPr lang="en-US" sz="2600" dirty="0">
                <a:solidFill>
                  <a:schemeClr val="tx2"/>
                </a:solidFill>
              </a:rPr>
              <a:t> as a derivation of “cipher” and “cyberpunk.”</a:t>
            </a:r>
            <a:endParaRPr lang="lv-LV" sz="2600" dirty="0">
              <a:solidFill>
                <a:schemeClr val="tx2"/>
              </a:solidFill>
            </a:endParaRPr>
          </a:p>
        </p:txBody>
      </p:sp>
      <p:sp>
        <p:nvSpPr>
          <p:cNvPr id="6" name="Teksta vietturis 5">
            <a:extLst>
              <a:ext uri="{FF2B5EF4-FFF2-40B4-BE49-F238E27FC236}">
                <a16:creationId xmlns:a16="http://schemas.microsoft.com/office/drawing/2014/main" id="{E412974C-3762-45F8-B986-E4A3FB524889}"/>
              </a:ext>
            </a:extLst>
          </p:cNvPr>
          <p:cNvSpPr>
            <a:spLocks noGrp="1"/>
          </p:cNvSpPr>
          <p:nvPr>
            <p:ph type="body" sz="quarter" idx="15"/>
          </p:nvPr>
        </p:nvSpPr>
        <p:spPr>
          <a:xfrm>
            <a:off x="767641" y="653910"/>
            <a:ext cx="8777069" cy="1097279"/>
          </a:xfrm>
        </p:spPr>
        <p:txBody>
          <a:bodyPr>
            <a:normAutofit fontScale="92500" lnSpcReduction="20000"/>
          </a:bodyPr>
          <a:lstStyle/>
          <a:p>
            <a:r>
              <a:rPr lang="lv-LV" dirty="0" err="1"/>
              <a:t>Cypherpunk</a:t>
            </a:r>
            <a:r>
              <a:rPr lang="lv-LV" dirty="0"/>
              <a:t> </a:t>
            </a:r>
            <a:r>
              <a:rPr lang="lv-LV" dirty="0" err="1"/>
              <a:t>movement</a:t>
            </a:r>
            <a:endParaRPr lang="lv-LV" dirty="0"/>
          </a:p>
          <a:p>
            <a:r>
              <a:rPr lang="lv-LV" dirty="0"/>
              <a:t>1992 — 1995 </a:t>
            </a:r>
          </a:p>
          <a:p>
            <a:endParaRPr lang="lv-LV" dirty="0"/>
          </a:p>
        </p:txBody>
      </p:sp>
      <p:sp>
        <p:nvSpPr>
          <p:cNvPr id="4" name="Teksta vietturis 4">
            <a:extLst>
              <a:ext uri="{FF2B5EF4-FFF2-40B4-BE49-F238E27FC236}">
                <a16:creationId xmlns:a16="http://schemas.microsoft.com/office/drawing/2014/main" id="{DEB324F3-7DC7-428A-87E4-8A60EF4046BC}"/>
              </a:ext>
            </a:extLst>
          </p:cNvPr>
          <p:cNvSpPr txBox="1">
            <a:spLocks/>
          </p:cNvSpPr>
          <p:nvPr/>
        </p:nvSpPr>
        <p:spPr>
          <a:xfrm>
            <a:off x="1256157" y="4051865"/>
            <a:ext cx="9679686" cy="1997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buClr>
                <a:schemeClr val="tx2"/>
              </a:buClr>
              <a:buSzPct val="90000"/>
            </a:pPr>
            <a:r>
              <a:rPr lang="en-US" sz="2000" i="1" dirty="0">
                <a:solidFill>
                  <a:schemeClr val="accent1"/>
                </a:solidFill>
              </a:rPr>
              <a:t>Privacy is necessary for an open society in the electronic age. Privacy is not secrecy. A private matter is something one doesn’t want the whole world to know, but a secret matter is something one doesn’t want anybody to know. Privacy is the power to selectively reveal oneself to the world.</a:t>
            </a:r>
            <a:endParaRPr lang="lv-LV" sz="2000" i="1" dirty="0">
              <a:solidFill>
                <a:schemeClr val="accent1"/>
              </a:solidFill>
            </a:endParaRPr>
          </a:p>
        </p:txBody>
      </p:sp>
      <p:sp>
        <p:nvSpPr>
          <p:cNvPr id="7" name="Teksta vietturis 4">
            <a:extLst>
              <a:ext uri="{FF2B5EF4-FFF2-40B4-BE49-F238E27FC236}">
                <a16:creationId xmlns:a16="http://schemas.microsoft.com/office/drawing/2014/main" id="{B7CF7FC1-6C76-4715-8F68-CEDB5A1DB49E}"/>
              </a:ext>
            </a:extLst>
          </p:cNvPr>
          <p:cNvSpPr txBox="1">
            <a:spLocks/>
          </p:cNvSpPr>
          <p:nvPr/>
        </p:nvSpPr>
        <p:spPr>
          <a:xfrm>
            <a:off x="2183446" y="5358411"/>
            <a:ext cx="8880870" cy="527410"/>
          </a:xfrm>
          <a:prstGeom prst="rect">
            <a:avLst/>
          </a:prstGeom>
        </p:spPr>
        <p:txBody>
          <a:bodyPr vert="horz" lIns="91440" tIns="45720" rIns="91440" bIns="45720" rtlCol="0">
            <a:normAutofit/>
          </a:bodyPr>
          <a:lstStyle>
            <a:defPPr>
              <a:defRPr lang="en-US"/>
            </a:defPPr>
            <a:lvl1pPr indent="0" algn="ctr">
              <a:lnSpc>
                <a:spcPct val="80000"/>
              </a:lnSpc>
              <a:spcBef>
                <a:spcPts val="1000"/>
              </a:spcBef>
              <a:buClr>
                <a:schemeClr val="tx2"/>
              </a:buClr>
              <a:buSzPct val="90000"/>
              <a:buFont typeface="Arial" panose="020B0604020202020204" pitchFamily="34" charset="0"/>
              <a:buNone/>
              <a:defRPr sz="2000" i="1">
                <a:solidFill>
                  <a:schemeClr val="accent1"/>
                </a:solidFill>
              </a:defRPr>
            </a:lvl1pPr>
            <a:lvl2pPr indent="0">
              <a:lnSpc>
                <a:spcPct val="90000"/>
              </a:lnSpc>
              <a:spcBef>
                <a:spcPts val="500"/>
              </a:spcBef>
              <a:buFont typeface="Arial" panose="020B0604020202020204" pitchFamily="34" charset="0"/>
              <a:buNone/>
              <a:defRPr>
                <a:solidFill>
                  <a:schemeClr val="bg1"/>
                </a:solidFill>
              </a:defRPr>
            </a:lvl2pPr>
            <a:lvl3pPr indent="0">
              <a:lnSpc>
                <a:spcPct val="90000"/>
              </a:lnSpc>
              <a:spcBef>
                <a:spcPts val="500"/>
              </a:spcBef>
              <a:buFont typeface="Arial" panose="020B0604020202020204" pitchFamily="34" charset="0"/>
              <a:buNone/>
              <a:defRPr>
                <a:solidFill>
                  <a:schemeClr val="bg1"/>
                </a:solidFill>
              </a:defRPr>
            </a:lvl3pPr>
            <a:lvl4pPr indent="0">
              <a:lnSpc>
                <a:spcPct val="90000"/>
              </a:lnSpc>
              <a:spcBef>
                <a:spcPts val="500"/>
              </a:spcBef>
              <a:buFont typeface="Arial" panose="020B0604020202020204" pitchFamily="34" charset="0"/>
              <a:buNone/>
              <a:defRPr>
                <a:solidFill>
                  <a:schemeClr val="bg1"/>
                </a:solidFill>
              </a:defRPr>
            </a:lvl4pPr>
            <a:lvl5pPr indent="0">
              <a:lnSpc>
                <a:spcPct val="90000"/>
              </a:lnSpc>
              <a:spcBef>
                <a:spcPts val="500"/>
              </a:spcBef>
              <a:buFont typeface="Arial" panose="020B0604020202020204" pitchFamily="34" charset="0"/>
              <a:buNone/>
              <a:defRPr>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lv-LV" dirty="0" err="1"/>
              <a:t>Cypherpunk</a:t>
            </a:r>
            <a:r>
              <a:rPr lang="lv-LV" dirty="0"/>
              <a:t> </a:t>
            </a:r>
            <a:r>
              <a:rPr lang="lv-LV" dirty="0" err="1"/>
              <a:t>manifesto</a:t>
            </a:r>
            <a:endParaRPr lang="lv-LV" dirty="0"/>
          </a:p>
        </p:txBody>
      </p:sp>
    </p:spTree>
    <p:extLst>
      <p:ext uri="{BB962C8B-B14F-4D97-AF65-F5344CB8AC3E}">
        <p14:creationId xmlns:p14="http://schemas.microsoft.com/office/powerpoint/2010/main" val="81268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89B5C1-9710-4E0A-9745-C8FB2F5F68A0}"/>
              </a:ext>
            </a:extLst>
          </p:cNvPr>
          <p:cNvSpPr>
            <a:spLocks noGrp="1"/>
          </p:cNvSpPr>
          <p:nvPr>
            <p:ph type="body" sz="quarter" idx="14"/>
          </p:nvPr>
        </p:nvSpPr>
        <p:spPr>
          <a:xfrm>
            <a:off x="6013856" y="1638797"/>
            <a:ext cx="5134879" cy="4490153"/>
          </a:xfrm>
        </p:spPr>
        <p:txBody>
          <a:bodyPr>
            <a:normAutofit/>
          </a:bodyPr>
          <a:lstStyle/>
          <a:p>
            <a:r>
              <a:rPr lang="en-US" sz="2600" dirty="0"/>
              <a:t>Bitcoin was proposed in by Satoshi Nakamoto in a 2008 paper titled Bitcoin: A Peer-to-Peer Electronic Cash System</a:t>
            </a:r>
            <a:r>
              <a:rPr lang="lv-LV" sz="2600" dirty="0"/>
              <a:t> - </a:t>
            </a:r>
            <a:r>
              <a:rPr lang="lv-LV" sz="2400" dirty="0"/>
              <a:t>i</a:t>
            </a:r>
            <a:r>
              <a:rPr lang="en-US" sz="2400" dirty="0"/>
              <a:t>t is a form of decentralized electronic digital currency with no administrator or bank, relying on a public ledger or ‘block chain’ which records and validates transactions.</a:t>
            </a:r>
            <a:endParaRPr lang="lv-LV" sz="2400" dirty="0"/>
          </a:p>
        </p:txBody>
      </p:sp>
      <p:pic>
        <p:nvPicPr>
          <p:cNvPr id="6" name="Picture Placeholder 5" descr="A picture containing calendar&#10;&#10;Description automatically generated">
            <a:extLst>
              <a:ext uri="{FF2B5EF4-FFF2-40B4-BE49-F238E27FC236}">
                <a16:creationId xmlns:a16="http://schemas.microsoft.com/office/drawing/2014/main" id="{16B50A20-94D8-43BE-8668-C0750A2928E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3" r="3"/>
          <a:stretch>
            <a:fillRect/>
          </a:stretch>
        </p:blipFill>
        <p:spPr/>
      </p:pic>
      <p:sp>
        <p:nvSpPr>
          <p:cNvPr id="4" name="Title 3">
            <a:extLst>
              <a:ext uri="{FF2B5EF4-FFF2-40B4-BE49-F238E27FC236}">
                <a16:creationId xmlns:a16="http://schemas.microsoft.com/office/drawing/2014/main" id="{0D415E81-F959-4DE9-80F1-CE049EF20F31}"/>
              </a:ext>
            </a:extLst>
          </p:cNvPr>
          <p:cNvSpPr>
            <a:spLocks noGrp="1"/>
          </p:cNvSpPr>
          <p:nvPr>
            <p:ph type="title"/>
          </p:nvPr>
        </p:nvSpPr>
        <p:spPr/>
        <p:txBody>
          <a:bodyPr>
            <a:normAutofit fontScale="90000"/>
          </a:bodyPr>
          <a:lstStyle/>
          <a:p>
            <a:r>
              <a:rPr lang="lv-LV" dirty="0" err="1"/>
              <a:t>Bitcoin</a:t>
            </a:r>
            <a:endParaRPr lang="lv-LV" dirty="0"/>
          </a:p>
        </p:txBody>
      </p:sp>
    </p:spTree>
    <p:extLst>
      <p:ext uri="{BB962C8B-B14F-4D97-AF65-F5344CB8AC3E}">
        <p14:creationId xmlns:p14="http://schemas.microsoft.com/office/powerpoint/2010/main" val="2085548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5E28FAD5-C351-4601-9D2A-969D0CCBBC7C}"/>
              </a:ext>
            </a:extLst>
          </p:cNvPr>
          <p:cNvSpPr>
            <a:spLocks noGrp="1"/>
          </p:cNvSpPr>
          <p:nvPr>
            <p:ph type="body" sz="quarter" idx="14"/>
          </p:nvPr>
        </p:nvSpPr>
        <p:spPr>
          <a:xfrm>
            <a:off x="1295395" y="1743741"/>
            <a:ext cx="9377154" cy="3390900"/>
          </a:xfrm>
        </p:spPr>
        <p:txBody>
          <a:bodyPr>
            <a:normAutofit/>
          </a:bodyPr>
          <a:lstStyle/>
          <a:p>
            <a:pPr algn="just"/>
            <a:r>
              <a:rPr lang="en-US" sz="2600" dirty="0">
                <a:solidFill>
                  <a:srgbClr val="643CBE"/>
                </a:solidFill>
              </a:rPr>
              <a:t>On the 3rd of January 2009, Bitcoin came to existence when the first bitcoin block was mined by Satoshi Nakamoto, which had a reward of 50 bitcoins. The first recipient of Bitcoin was Hal Finney, he received 10 bitcoins from Satoshi Nakamoto in the world's first bitcoin transaction on 12 January 2009.</a:t>
            </a:r>
            <a:endParaRPr lang="lv-LV" sz="2600" dirty="0">
              <a:solidFill>
                <a:srgbClr val="643CBE"/>
              </a:solidFill>
            </a:endParaRPr>
          </a:p>
        </p:txBody>
      </p:sp>
      <p:sp>
        <p:nvSpPr>
          <p:cNvPr id="3" name="Teksta vietturis 2">
            <a:extLst>
              <a:ext uri="{FF2B5EF4-FFF2-40B4-BE49-F238E27FC236}">
                <a16:creationId xmlns:a16="http://schemas.microsoft.com/office/drawing/2014/main" id="{3CDE1E93-A103-4312-A946-6079202AD98E}"/>
              </a:ext>
            </a:extLst>
          </p:cNvPr>
          <p:cNvSpPr>
            <a:spLocks noGrp="1"/>
          </p:cNvSpPr>
          <p:nvPr>
            <p:ph type="body" sz="quarter" idx="15"/>
          </p:nvPr>
        </p:nvSpPr>
        <p:spPr>
          <a:xfrm>
            <a:off x="1295395" y="917736"/>
            <a:ext cx="8275765" cy="580345"/>
          </a:xfrm>
        </p:spPr>
        <p:txBody>
          <a:bodyPr>
            <a:normAutofit fontScale="92500" lnSpcReduction="20000"/>
          </a:bodyPr>
          <a:lstStyle/>
          <a:p>
            <a:r>
              <a:rPr lang="lv-LV" dirty="0" err="1"/>
              <a:t>The</a:t>
            </a:r>
            <a:r>
              <a:rPr lang="lv-LV" dirty="0"/>
              <a:t> Genesis </a:t>
            </a:r>
            <a:r>
              <a:rPr lang="lv-LV" dirty="0" err="1"/>
              <a:t>Block</a:t>
            </a:r>
            <a:r>
              <a:rPr lang="lv-LV" dirty="0"/>
              <a:t> </a:t>
            </a:r>
            <a:r>
              <a:rPr lang="lv-LV" dirty="0" err="1"/>
              <a:t>of</a:t>
            </a:r>
            <a:r>
              <a:rPr lang="lv-LV" dirty="0"/>
              <a:t> </a:t>
            </a:r>
            <a:r>
              <a:rPr lang="lv-LV" dirty="0" err="1"/>
              <a:t>Bitcoin</a:t>
            </a:r>
            <a:r>
              <a:rPr lang="lv-LV" dirty="0"/>
              <a:t> </a:t>
            </a:r>
          </a:p>
        </p:txBody>
      </p:sp>
      <p:pic>
        <p:nvPicPr>
          <p:cNvPr id="3074" name="Picture 2" descr="Genesis block – First block of Bitcoin or Altcoin – BitcoinWiki">
            <a:extLst>
              <a:ext uri="{FF2B5EF4-FFF2-40B4-BE49-F238E27FC236}">
                <a16:creationId xmlns:a16="http://schemas.microsoft.com/office/drawing/2014/main" id="{F7C7AAA4-27E3-4889-B577-4690F586B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3851231"/>
            <a:ext cx="733425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7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89B5C1-9710-4E0A-9745-C8FB2F5F68A0}"/>
              </a:ext>
            </a:extLst>
          </p:cNvPr>
          <p:cNvSpPr>
            <a:spLocks noGrp="1"/>
          </p:cNvSpPr>
          <p:nvPr>
            <p:ph type="body" sz="quarter" idx="14"/>
          </p:nvPr>
        </p:nvSpPr>
        <p:spPr>
          <a:xfrm>
            <a:off x="5433830" y="1773591"/>
            <a:ext cx="6758170" cy="5875462"/>
          </a:xfrm>
        </p:spPr>
        <p:txBody>
          <a:bodyPr>
            <a:normAutofit/>
          </a:bodyPr>
          <a:lstStyle/>
          <a:p>
            <a:pPr marL="457200" indent="-457200">
              <a:lnSpc>
                <a:spcPct val="80000"/>
              </a:lnSpc>
              <a:buClr>
                <a:schemeClr val="bg1"/>
              </a:buClr>
              <a:buSzPct val="90000"/>
              <a:buFont typeface="Wingdings" panose="05000000000000000000" pitchFamily="2" charset="2"/>
              <a:buChar char="§"/>
            </a:pPr>
            <a:r>
              <a:rPr lang="en-US" sz="2600" b="1" dirty="0"/>
              <a:t>In 2013, </a:t>
            </a:r>
            <a:r>
              <a:rPr lang="en-US" sz="2600" b="1" dirty="0" err="1"/>
              <a:t>Vitalik</a:t>
            </a:r>
            <a:r>
              <a:rPr lang="en-US" sz="2600" b="1" dirty="0"/>
              <a:t> </a:t>
            </a:r>
            <a:r>
              <a:rPr lang="en-US" sz="2600" b="1" dirty="0" err="1"/>
              <a:t>Buterin</a:t>
            </a:r>
            <a:r>
              <a:rPr lang="en-US" sz="2600" dirty="0"/>
              <a:t>, a programmer and a co-founder of the Bitcoin Magazine stated that Bitcoin needed a scripting language for building decentralized applications. </a:t>
            </a:r>
            <a:endParaRPr lang="lv-LV" sz="2600" dirty="0"/>
          </a:p>
          <a:p>
            <a:pPr marL="457200" indent="-457200">
              <a:lnSpc>
                <a:spcPct val="80000"/>
              </a:lnSpc>
              <a:buClr>
                <a:schemeClr val="bg1"/>
              </a:buClr>
              <a:buSzPct val="90000"/>
              <a:buFont typeface="Wingdings" panose="05000000000000000000" pitchFamily="2" charset="2"/>
              <a:buChar char="§"/>
            </a:pPr>
            <a:r>
              <a:rPr lang="en-US" sz="2600" dirty="0"/>
              <a:t>Failing to gain agreement in the community, </a:t>
            </a:r>
            <a:r>
              <a:rPr lang="en-US" sz="2600" dirty="0" err="1"/>
              <a:t>Vitalik</a:t>
            </a:r>
            <a:r>
              <a:rPr lang="en-US" sz="2600" dirty="0"/>
              <a:t> started the development of a new blockchain-based distributed computing platform, Ethereum, that featured a scripting functionality, called </a:t>
            </a:r>
            <a:r>
              <a:rPr lang="en-US" sz="2600" b="1" dirty="0"/>
              <a:t>smart contracts</a:t>
            </a:r>
            <a:r>
              <a:rPr lang="en-US" sz="2600" dirty="0"/>
              <a:t>.</a:t>
            </a:r>
            <a:endParaRPr lang="lv-LV" sz="2600" dirty="0"/>
          </a:p>
        </p:txBody>
      </p:sp>
      <p:sp>
        <p:nvSpPr>
          <p:cNvPr id="4" name="Title 3">
            <a:extLst>
              <a:ext uri="{FF2B5EF4-FFF2-40B4-BE49-F238E27FC236}">
                <a16:creationId xmlns:a16="http://schemas.microsoft.com/office/drawing/2014/main" id="{0D415E81-F959-4DE9-80F1-CE049EF20F31}"/>
              </a:ext>
            </a:extLst>
          </p:cNvPr>
          <p:cNvSpPr>
            <a:spLocks noGrp="1"/>
          </p:cNvSpPr>
          <p:nvPr>
            <p:ph type="title"/>
          </p:nvPr>
        </p:nvSpPr>
        <p:spPr>
          <a:xfrm>
            <a:off x="5826482" y="783813"/>
            <a:ext cx="5134878" cy="580345"/>
          </a:xfrm>
        </p:spPr>
        <p:txBody>
          <a:bodyPr>
            <a:normAutofit fontScale="90000"/>
          </a:bodyPr>
          <a:lstStyle/>
          <a:p>
            <a:r>
              <a:rPr lang="lv-LV" dirty="0" err="1"/>
              <a:t>Ethereum</a:t>
            </a:r>
            <a:endParaRPr lang="lv-LV" dirty="0"/>
          </a:p>
        </p:txBody>
      </p:sp>
      <p:pic>
        <p:nvPicPr>
          <p:cNvPr id="8" name="Picture Placeholder 7" descr="Shape&#10;&#10;Description automatically generated">
            <a:extLst>
              <a:ext uri="{FF2B5EF4-FFF2-40B4-BE49-F238E27FC236}">
                <a16:creationId xmlns:a16="http://schemas.microsoft.com/office/drawing/2014/main" id="{68E6E3F6-0E5F-4B00-B346-C2A0765DC30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7825" r="27825"/>
          <a:stretch>
            <a:fillRect/>
          </a:stretch>
        </p:blipFill>
        <p:spPr/>
      </p:pic>
    </p:spTree>
    <p:extLst>
      <p:ext uri="{BB962C8B-B14F-4D97-AF65-F5344CB8AC3E}">
        <p14:creationId xmlns:p14="http://schemas.microsoft.com/office/powerpoint/2010/main" val="290048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Plug with solid fill">
            <a:extLst>
              <a:ext uri="{FF2B5EF4-FFF2-40B4-BE49-F238E27FC236}">
                <a16:creationId xmlns:a16="http://schemas.microsoft.com/office/drawing/2014/main" id="{A06D2F25-9B00-483D-8FD5-6996A445F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3562" y="974822"/>
            <a:ext cx="5107926" cy="5107926"/>
          </a:xfrm>
          <a:prstGeom prst="rect">
            <a:avLst/>
          </a:prstGeom>
        </p:spPr>
      </p:pic>
      <p:sp>
        <p:nvSpPr>
          <p:cNvPr id="2" name="Teksta vietturis 1">
            <a:extLst>
              <a:ext uri="{FF2B5EF4-FFF2-40B4-BE49-F238E27FC236}">
                <a16:creationId xmlns:a16="http://schemas.microsoft.com/office/drawing/2014/main" id="{1F363007-8E8B-479A-BE16-691D2D085CD1}"/>
              </a:ext>
            </a:extLst>
          </p:cNvPr>
          <p:cNvSpPr>
            <a:spLocks noGrp="1"/>
          </p:cNvSpPr>
          <p:nvPr>
            <p:ph type="body" sz="quarter" idx="14"/>
          </p:nvPr>
        </p:nvSpPr>
        <p:spPr>
          <a:xfrm>
            <a:off x="1070113" y="1996830"/>
            <a:ext cx="10008704" cy="3886348"/>
          </a:xfrm>
        </p:spPr>
        <p:txBody>
          <a:bodyPr>
            <a:normAutofit/>
          </a:bodyPr>
          <a:lstStyle/>
          <a:p>
            <a:pPr algn="just">
              <a:lnSpc>
                <a:spcPct val="100000"/>
              </a:lnSpc>
              <a:spcBef>
                <a:spcPts val="0"/>
              </a:spcBef>
            </a:pPr>
            <a:r>
              <a:rPr lang="en-US" sz="2800" dirty="0">
                <a:solidFill>
                  <a:srgbClr val="643CBE"/>
                </a:solidFill>
              </a:rPr>
              <a:t>Blockchain Technology Continues To Evolve Depicted by increased number of cryptocurrencies as well as Companies leveraging the Technology To enhance Efficiency</a:t>
            </a:r>
            <a:r>
              <a:rPr lang="lv-LV" sz="2800" dirty="0">
                <a:solidFill>
                  <a:srgbClr val="643CBE"/>
                </a:solidFill>
              </a:rPr>
              <a:t>. </a:t>
            </a:r>
          </a:p>
        </p:txBody>
      </p:sp>
      <p:sp>
        <p:nvSpPr>
          <p:cNvPr id="3" name="Teksta vietturis 2">
            <a:extLst>
              <a:ext uri="{FF2B5EF4-FFF2-40B4-BE49-F238E27FC236}">
                <a16:creationId xmlns:a16="http://schemas.microsoft.com/office/drawing/2014/main" id="{F85C382E-9EEF-435D-AC34-75650E0DDA57}"/>
              </a:ext>
            </a:extLst>
          </p:cNvPr>
          <p:cNvSpPr>
            <a:spLocks noGrp="1"/>
          </p:cNvSpPr>
          <p:nvPr>
            <p:ph type="body" sz="quarter" idx="15"/>
          </p:nvPr>
        </p:nvSpPr>
        <p:spPr>
          <a:xfrm>
            <a:off x="1070113" y="1195654"/>
            <a:ext cx="8275765" cy="580345"/>
          </a:xfrm>
        </p:spPr>
        <p:txBody>
          <a:bodyPr>
            <a:normAutofit fontScale="92500" lnSpcReduction="20000"/>
          </a:bodyPr>
          <a:lstStyle/>
          <a:p>
            <a:r>
              <a:rPr lang="lv-LV" dirty="0" err="1"/>
              <a:t>Blockchain</a:t>
            </a:r>
            <a:r>
              <a:rPr lang="lv-LV" dirty="0"/>
              <a:t> 3.0</a:t>
            </a:r>
          </a:p>
        </p:txBody>
      </p:sp>
    </p:spTree>
    <p:extLst>
      <p:ext uri="{BB962C8B-B14F-4D97-AF65-F5344CB8AC3E}">
        <p14:creationId xmlns:p14="http://schemas.microsoft.com/office/powerpoint/2010/main" val="65483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62555B-9AA0-4E97-8A9A-BB90B7ECD7A0}"/>
              </a:ext>
            </a:extLst>
          </p:cNvPr>
          <p:cNvSpPr/>
          <p:nvPr/>
        </p:nvSpPr>
        <p:spPr>
          <a:xfrm>
            <a:off x="1808684" y="1555526"/>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1.</a:t>
            </a:r>
            <a:endParaRPr lang="en-US" sz="1600" b="1" baseline="30000" dirty="0">
              <a:solidFill>
                <a:srgbClr val="643CBE"/>
              </a:solidFill>
              <a:latin typeface="Raleway" pitchFamily="2" charset="0"/>
            </a:endParaRPr>
          </a:p>
        </p:txBody>
      </p:sp>
      <p:sp>
        <p:nvSpPr>
          <p:cNvPr id="4" name="TextBox 3">
            <a:extLst>
              <a:ext uri="{FF2B5EF4-FFF2-40B4-BE49-F238E27FC236}">
                <a16:creationId xmlns:a16="http://schemas.microsoft.com/office/drawing/2014/main" id="{19B46236-1AF8-4985-A9BB-5F3CD2E4F012}"/>
              </a:ext>
            </a:extLst>
          </p:cNvPr>
          <p:cNvSpPr txBox="1"/>
          <p:nvPr/>
        </p:nvSpPr>
        <p:spPr>
          <a:xfrm>
            <a:off x="2380208" y="1662874"/>
            <a:ext cx="7867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The</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four</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pillars</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of</a:t>
            </a:r>
            <a:r>
              <a:rPr lang="lv-LV" b="1" kern="1200" dirty="0">
                <a:solidFill>
                  <a:schemeClr val="bg1"/>
                </a:solidFill>
                <a:latin typeface="Raleway" pitchFamily="2" charset="0"/>
                <a:ea typeface="+mn-ea"/>
                <a:cs typeface="+mn-cs"/>
              </a:rPr>
              <a:t> a </a:t>
            </a:r>
            <a:r>
              <a:rPr lang="lv-LV" b="1" kern="1200" dirty="0" err="1">
                <a:solidFill>
                  <a:schemeClr val="bg1"/>
                </a:solidFill>
                <a:latin typeface="Raleway" pitchFamily="2" charset="0"/>
                <a:ea typeface="+mn-ea"/>
                <a:cs typeface="+mn-cs"/>
              </a:rPr>
              <a:t>decentralized</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society</a:t>
            </a:r>
            <a:endParaRPr lang="en-US" sz="1400" b="0" kern="1200" dirty="0">
              <a:solidFill>
                <a:schemeClr val="bg1"/>
              </a:solidFill>
              <a:latin typeface="Raleway" pitchFamily="2" charset="0"/>
              <a:ea typeface="+mn-ea"/>
              <a:cs typeface="+mn-cs"/>
            </a:endParaRPr>
          </a:p>
        </p:txBody>
      </p:sp>
      <p:sp>
        <p:nvSpPr>
          <p:cNvPr id="5" name="Rectangle 4">
            <a:extLst>
              <a:ext uri="{FF2B5EF4-FFF2-40B4-BE49-F238E27FC236}">
                <a16:creationId xmlns:a16="http://schemas.microsoft.com/office/drawing/2014/main" id="{C4E04D79-1F11-4F29-B8AC-960E035354A9}"/>
              </a:ext>
            </a:extLst>
          </p:cNvPr>
          <p:cNvSpPr/>
          <p:nvPr/>
        </p:nvSpPr>
        <p:spPr>
          <a:xfrm>
            <a:off x="1816130" y="2177653"/>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2.</a:t>
            </a:r>
            <a:endParaRPr lang="en-US" sz="1600" b="1" baseline="30000" dirty="0">
              <a:solidFill>
                <a:srgbClr val="643CBE"/>
              </a:solidFill>
              <a:latin typeface="Raleway" pitchFamily="2" charset="0"/>
            </a:endParaRPr>
          </a:p>
        </p:txBody>
      </p:sp>
      <p:sp>
        <p:nvSpPr>
          <p:cNvPr id="7" name="TextBox 6">
            <a:extLst>
              <a:ext uri="{FF2B5EF4-FFF2-40B4-BE49-F238E27FC236}">
                <a16:creationId xmlns:a16="http://schemas.microsoft.com/office/drawing/2014/main" id="{E19C3C06-918A-4101-B302-D859B4CA0D3D}"/>
              </a:ext>
            </a:extLst>
          </p:cNvPr>
          <p:cNvSpPr txBox="1"/>
          <p:nvPr/>
        </p:nvSpPr>
        <p:spPr>
          <a:xfrm>
            <a:off x="2380209" y="2294172"/>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What</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is</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blockchain</a:t>
            </a:r>
            <a:r>
              <a:rPr lang="lv-LV" b="1" kern="1200" dirty="0">
                <a:solidFill>
                  <a:schemeClr val="bg1"/>
                </a:solidFill>
                <a:latin typeface="Raleway" pitchFamily="2" charset="0"/>
                <a:ea typeface="+mn-ea"/>
                <a:cs typeface="+mn-cs"/>
              </a:rPr>
              <a:t>?</a:t>
            </a:r>
            <a:endParaRPr lang="en-US" sz="1400" b="0" kern="1200" dirty="0">
              <a:solidFill>
                <a:schemeClr val="bg1"/>
              </a:solidFill>
              <a:latin typeface="Raleway" pitchFamily="2" charset="0"/>
              <a:ea typeface="+mn-ea"/>
              <a:cs typeface="+mn-cs"/>
            </a:endParaRPr>
          </a:p>
        </p:txBody>
      </p:sp>
      <p:sp>
        <p:nvSpPr>
          <p:cNvPr id="8" name="Rectangle 7">
            <a:extLst>
              <a:ext uri="{FF2B5EF4-FFF2-40B4-BE49-F238E27FC236}">
                <a16:creationId xmlns:a16="http://schemas.microsoft.com/office/drawing/2014/main" id="{21605D42-0C8A-4F29-BC14-B8E44534BC0A}"/>
              </a:ext>
            </a:extLst>
          </p:cNvPr>
          <p:cNvSpPr/>
          <p:nvPr/>
        </p:nvSpPr>
        <p:spPr>
          <a:xfrm>
            <a:off x="1816130" y="2822026"/>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3.</a:t>
            </a:r>
            <a:endParaRPr lang="en-US" sz="1600" b="1" baseline="30000" dirty="0">
              <a:solidFill>
                <a:srgbClr val="643CBE"/>
              </a:solidFill>
              <a:latin typeface="Raleway" pitchFamily="2" charset="0"/>
            </a:endParaRPr>
          </a:p>
        </p:txBody>
      </p:sp>
      <p:sp>
        <p:nvSpPr>
          <p:cNvPr id="9" name="TextBox 8">
            <a:extLst>
              <a:ext uri="{FF2B5EF4-FFF2-40B4-BE49-F238E27FC236}">
                <a16:creationId xmlns:a16="http://schemas.microsoft.com/office/drawing/2014/main" id="{E84AA693-F995-419D-83F7-277BFE0618BA}"/>
              </a:ext>
            </a:extLst>
          </p:cNvPr>
          <p:cNvSpPr txBox="1"/>
          <p:nvPr/>
        </p:nvSpPr>
        <p:spPr>
          <a:xfrm>
            <a:off x="2380209" y="2915515"/>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History</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of</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Blockchain</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Technology</a:t>
            </a:r>
            <a:endParaRPr lang="en-US" sz="1400" b="0" kern="1200" dirty="0">
              <a:solidFill>
                <a:schemeClr val="bg1"/>
              </a:solidFill>
              <a:latin typeface="Raleway" pitchFamily="2" charset="0"/>
              <a:ea typeface="+mn-ea"/>
              <a:cs typeface="+mn-cs"/>
            </a:endParaRPr>
          </a:p>
        </p:txBody>
      </p:sp>
      <p:sp>
        <p:nvSpPr>
          <p:cNvPr id="10" name="Rectangle 9">
            <a:extLst>
              <a:ext uri="{FF2B5EF4-FFF2-40B4-BE49-F238E27FC236}">
                <a16:creationId xmlns:a16="http://schemas.microsoft.com/office/drawing/2014/main" id="{BF1F0A3B-2D48-490E-984D-72D6CFCB20AB}"/>
              </a:ext>
            </a:extLst>
          </p:cNvPr>
          <p:cNvSpPr/>
          <p:nvPr/>
        </p:nvSpPr>
        <p:spPr>
          <a:xfrm>
            <a:off x="1808684" y="3486550"/>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643CBE"/>
                </a:solidFill>
                <a:latin typeface="Raleway" pitchFamily="2" charset="0"/>
              </a:rPr>
              <a:t>4.</a:t>
            </a:r>
            <a:endParaRPr lang="en-US" sz="1600" b="1" baseline="30000" dirty="0">
              <a:solidFill>
                <a:srgbClr val="643CBE"/>
              </a:solidFill>
              <a:latin typeface="Raleway" pitchFamily="2" charset="0"/>
            </a:endParaRPr>
          </a:p>
        </p:txBody>
      </p:sp>
      <p:sp>
        <p:nvSpPr>
          <p:cNvPr id="11" name="TextBox 10">
            <a:extLst>
              <a:ext uri="{FF2B5EF4-FFF2-40B4-BE49-F238E27FC236}">
                <a16:creationId xmlns:a16="http://schemas.microsoft.com/office/drawing/2014/main" id="{172D9BD9-3C66-49EE-BC7D-37FAE65A4B90}"/>
              </a:ext>
            </a:extLst>
          </p:cNvPr>
          <p:cNvSpPr txBox="1"/>
          <p:nvPr/>
        </p:nvSpPr>
        <p:spPr>
          <a:xfrm>
            <a:off x="2380208" y="3563117"/>
            <a:ext cx="71655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Advantages</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and</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disadvantages</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of</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blockchain</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technology</a:t>
            </a:r>
            <a:r>
              <a:rPr lang="lv-LV" b="1" kern="1200" dirty="0">
                <a:solidFill>
                  <a:schemeClr val="bg1"/>
                </a:solidFill>
                <a:latin typeface="Raleway" pitchFamily="2" charset="0"/>
                <a:ea typeface="+mn-ea"/>
                <a:cs typeface="+mn-cs"/>
              </a:rPr>
              <a:t> </a:t>
            </a:r>
            <a:endParaRPr lang="en-US" sz="1400" b="0" kern="1200" dirty="0">
              <a:solidFill>
                <a:schemeClr val="bg1"/>
              </a:solidFill>
              <a:latin typeface="Raleway" pitchFamily="2" charset="0"/>
              <a:ea typeface="+mn-ea"/>
              <a:cs typeface="+mn-cs"/>
            </a:endParaRPr>
          </a:p>
        </p:txBody>
      </p:sp>
      <p:sp>
        <p:nvSpPr>
          <p:cNvPr id="12" name="Title 1">
            <a:extLst>
              <a:ext uri="{FF2B5EF4-FFF2-40B4-BE49-F238E27FC236}">
                <a16:creationId xmlns:a16="http://schemas.microsoft.com/office/drawing/2014/main" id="{CF60E2A5-9991-4E8F-AB0C-08BAAABC07F4}"/>
              </a:ext>
            </a:extLst>
          </p:cNvPr>
          <p:cNvSpPr txBox="1">
            <a:spLocks/>
          </p:cNvSpPr>
          <p:nvPr/>
        </p:nvSpPr>
        <p:spPr>
          <a:xfrm>
            <a:off x="1638330" y="736175"/>
            <a:ext cx="9749311" cy="580345"/>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lv-LV" dirty="0" err="1"/>
              <a:t>Content</a:t>
            </a:r>
            <a:endParaRPr lang="en-US" dirty="0"/>
          </a:p>
        </p:txBody>
      </p:sp>
      <p:sp>
        <p:nvSpPr>
          <p:cNvPr id="13" name="Rectangle 9">
            <a:extLst>
              <a:ext uri="{FF2B5EF4-FFF2-40B4-BE49-F238E27FC236}">
                <a16:creationId xmlns:a16="http://schemas.microsoft.com/office/drawing/2014/main" id="{874D9065-BD63-46A6-9F02-7D24037186BC}"/>
              </a:ext>
            </a:extLst>
          </p:cNvPr>
          <p:cNvSpPr/>
          <p:nvPr/>
        </p:nvSpPr>
        <p:spPr>
          <a:xfrm>
            <a:off x="1816130" y="4178112"/>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lv-LV" sz="1600" b="1" dirty="0">
                <a:solidFill>
                  <a:srgbClr val="643CBE"/>
                </a:solidFill>
                <a:latin typeface="Raleway" pitchFamily="2" charset="0"/>
              </a:rPr>
              <a:t>5</a:t>
            </a:r>
            <a:r>
              <a:rPr lang="en-US" sz="1600" b="1" dirty="0">
                <a:solidFill>
                  <a:srgbClr val="643CBE"/>
                </a:solidFill>
                <a:latin typeface="Raleway" pitchFamily="2" charset="0"/>
              </a:rPr>
              <a:t>.</a:t>
            </a:r>
            <a:endParaRPr lang="en-US" sz="1600" b="1" baseline="30000" dirty="0">
              <a:solidFill>
                <a:srgbClr val="643CBE"/>
              </a:solidFill>
              <a:latin typeface="Raleway" pitchFamily="2" charset="0"/>
            </a:endParaRPr>
          </a:p>
        </p:txBody>
      </p:sp>
      <p:sp>
        <p:nvSpPr>
          <p:cNvPr id="14" name="Rectangle 9">
            <a:extLst>
              <a:ext uri="{FF2B5EF4-FFF2-40B4-BE49-F238E27FC236}">
                <a16:creationId xmlns:a16="http://schemas.microsoft.com/office/drawing/2014/main" id="{F87C64CA-1C26-45A1-B2AE-51CC05C2E704}"/>
              </a:ext>
            </a:extLst>
          </p:cNvPr>
          <p:cNvSpPr/>
          <p:nvPr/>
        </p:nvSpPr>
        <p:spPr>
          <a:xfrm>
            <a:off x="1808684" y="4842636"/>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lv-LV" sz="1600" b="1" dirty="0">
                <a:solidFill>
                  <a:srgbClr val="643CBE"/>
                </a:solidFill>
                <a:latin typeface="Raleway" pitchFamily="2" charset="0"/>
              </a:rPr>
              <a:t>6</a:t>
            </a:r>
            <a:r>
              <a:rPr lang="en-US" sz="1600" b="1" dirty="0">
                <a:solidFill>
                  <a:srgbClr val="643CBE"/>
                </a:solidFill>
                <a:latin typeface="Raleway" pitchFamily="2" charset="0"/>
              </a:rPr>
              <a:t>.</a:t>
            </a:r>
            <a:endParaRPr lang="en-US" sz="1600" b="1" baseline="30000" dirty="0">
              <a:solidFill>
                <a:srgbClr val="643CBE"/>
              </a:solidFill>
              <a:latin typeface="Raleway" pitchFamily="2" charset="0"/>
            </a:endParaRPr>
          </a:p>
        </p:txBody>
      </p:sp>
      <p:sp>
        <p:nvSpPr>
          <p:cNvPr id="15" name="TextBox 14">
            <a:extLst>
              <a:ext uri="{FF2B5EF4-FFF2-40B4-BE49-F238E27FC236}">
                <a16:creationId xmlns:a16="http://schemas.microsoft.com/office/drawing/2014/main" id="{56E82161-FF7F-4EF8-A682-59F0F0B0D6FB}"/>
              </a:ext>
            </a:extLst>
          </p:cNvPr>
          <p:cNvSpPr txBox="1"/>
          <p:nvPr/>
        </p:nvSpPr>
        <p:spPr>
          <a:xfrm>
            <a:off x="2380209" y="4312803"/>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Blockchain</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in</a:t>
            </a:r>
            <a:r>
              <a:rPr lang="lv-LV" b="1" kern="1200" dirty="0">
                <a:solidFill>
                  <a:schemeClr val="bg1"/>
                </a:solidFill>
                <a:latin typeface="Raleway" pitchFamily="2" charset="0"/>
                <a:ea typeface="+mn-ea"/>
                <a:cs typeface="+mn-cs"/>
              </a:rPr>
              <a:t> Latvia</a:t>
            </a:r>
            <a:endParaRPr lang="en-US" sz="1400" b="0" kern="1200" dirty="0">
              <a:solidFill>
                <a:schemeClr val="bg1"/>
              </a:solidFill>
              <a:latin typeface="Raleway" pitchFamily="2" charset="0"/>
              <a:ea typeface="+mn-ea"/>
              <a:cs typeface="+mn-cs"/>
            </a:endParaRPr>
          </a:p>
        </p:txBody>
      </p:sp>
      <p:sp>
        <p:nvSpPr>
          <p:cNvPr id="16" name="TextBox 15">
            <a:extLst>
              <a:ext uri="{FF2B5EF4-FFF2-40B4-BE49-F238E27FC236}">
                <a16:creationId xmlns:a16="http://schemas.microsoft.com/office/drawing/2014/main" id="{988A9A2C-48C1-4CEC-9929-E6478FC56EC1}"/>
              </a:ext>
            </a:extLst>
          </p:cNvPr>
          <p:cNvSpPr txBox="1"/>
          <p:nvPr/>
        </p:nvSpPr>
        <p:spPr>
          <a:xfrm>
            <a:off x="2380209" y="4943803"/>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Blockchain</a:t>
            </a:r>
            <a:r>
              <a:rPr lang="lv-LV" b="1" kern="1200" dirty="0">
                <a:solidFill>
                  <a:schemeClr val="bg1"/>
                </a:solidFill>
                <a:latin typeface="Raleway" pitchFamily="2" charset="0"/>
                <a:ea typeface="+mn-ea"/>
                <a:cs typeface="+mn-cs"/>
              </a:rPr>
              <a:t> </a:t>
            </a:r>
            <a:r>
              <a:rPr lang="lv-LV" b="1" kern="1200" dirty="0" err="1">
                <a:solidFill>
                  <a:schemeClr val="bg1"/>
                </a:solidFill>
                <a:latin typeface="Raleway" pitchFamily="2" charset="0"/>
                <a:ea typeface="+mn-ea"/>
                <a:cs typeface="+mn-cs"/>
              </a:rPr>
              <a:t>in</a:t>
            </a:r>
            <a:r>
              <a:rPr lang="lv-LV" b="1" kern="1200" dirty="0">
                <a:solidFill>
                  <a:schemeClr val="bg1"/>
                </a:solidFill>
                <a:latin typeface="Raleway" pitchFamily="2" charset="0"/>
                <a:ea typeface="+mn-ea"/>
                <a:cs typeface="+mn-cs"/>
              </a:rPr>
              <a:t> European </a:t>
            </a:r>
            <a:r>
              <a:rPr lang="lv-LV" b="1" kern="1200" dirty="0" err="1">
                <a:solidFill>
                  <a:schemeClr val="bg1"/>
                </a:solidFill>
                <a:latin typeface="Raleway" pitchFamily="2" charset="0"/>
                <a:ea typeface="+mn-ea"/>
                <a:cs typeface="+mn-cs"/>
              </a:rPr>
              <a:t>Union</a:t>
            </a:r>
            <a:endParaRPr lang="en-US" sz="1400" b="0" kern="1200" dirty="0">
              <a:solidFill>
                <a:schemeClr val="bg1"/>
              </a:solidFill>
              <a:latin typeface="Raleway" pitchFamily="2" charset="0"/>
              <a:ea typeface="+mn-ea"/>
              <a:cs typeface="+mn-cs"/>
            </a:endParaRPr>
          </a:p>
        </p:txBody>
      </p:sp>
      <p:sp>
        <p:nvSpPr>
          <p:cNvPr id="17" name="Rectangle 9">
            <a:extLst>
              <a:ext uri="{FF2B5EF4-FFF2-40B4-BE49-F238E27FC236}">
                <a16:creationId xmlns:a16="http://schemas.microsoft.com/office/drawing/2014/main" id="{589F764F-EF69-4FB1-A859-A649819E7435}"/>
              </a:ext>
            </a:extLst>
          </p:cNvPr>
          <p:cNvSpPr/>
          <p:nvPr/>
        </p:nvSpPr>
        <p:spPr>
          <a:xfrm>
            <a:off x="1808684" y="5487009"/>
            <a:ext cx="564078" cy="5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lv-LV" sz="1600" b="1" dirty="0">
                <a:solidFill>
                  <a:srgbClr val="643CBE"/>
                </a:solidFill>
                <a:latin typeface="Raleway" pitchFamily="2" charset="0"/>
              </a:rPr>
              <a:t>7</a:t>
            </a:r>
            <a:r>
              <a:rPr lang="en-US" sz="1600" b="1" dirty="0">
                <a:solidFill>
                  <a:srgbClr val="643CBE"/>
                </a:solidFill>
                <a:latin typeface="Raleway" pitchFamily="2" charset="0"/>
              </a:rPr>
              <a:t>.</a:t>
            </a:r>
            <a:endParaRPr lang="en-US" sz="1600" b="1" baseline="30000" dirty="0">
              <a:solidFill>
                <a:srgbClr val="643CBE"/>
              </a:solidFill>
              <a:latin typeface="Raleway" pitchFamily="2" charset="0"/>
            </a:endParaRPr>
          </a:p>
        </p:txBody>
      </p:sp>
      <p:sp>
        <p:nvSpPr>
          <p:cNvPr id="18" name="TextBox 17">
            <a:extLst>
              <a:ext uri="{FF2B5EF4-FFF2-40B4-BE49-F238E27FC236}">
                <a16:creationId xmlns:a16="http://schemas.microsoft.com/office/drawing/2014/main" id="{EA059C8C-EC15-4FA4-A7D1-AE12D2275CFC}"/>
              </a:ext>
            </a:extLst>
          </p:cNvPr>
          <p:cNvSpPr txBox="1"/>
          <p:nvPr/>
        </p:nvSpPr>
        <p:spPr>
          <a:xfrm>
            <a:off x="2380209" y="5586886"/>
            <a:ext cx="5353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kern="1200" dirty="0" err="1">
                <a:solidFill>
                  <a:schemeClr val="bg1"/>
                </a:solidFill>
                <a:latin typeface="Raleway" pitchFamily="2" charset="0"/>
                <a:ea typeface="+mn-ea"/>
                <a:cs typeface="+mn-cs"/>
              </a:rPr>
              <a:t>Tasks</a:t>
            </a:r>
            <a:endParaRPr lang="en-US" sz="1400" b="0" kern="1200" dirty="0">
              <a:solidFill>
                <a:schemeClr val="bg1"/>
              </a:solidFill>
              <a:latin typeface="Raleway" pitchFamily="2" charset="0"/>
              <a:ea typeface="+mn-ea"/>
              <a:cs typeface="+mn-cs"/>
            </a:endParaRPr>
          </a:p>
        </p:txBody>
      </p:sp>
    </p:spTree>
    <p:extLst>
      <p:ext uri="{BB962C8B-B14F-4D97-AF65-F5344CB8AC3E}">
        <p14:creationId xmlns:p14="http://schemas.microsoft.com/office/powerpoint/2010/main" val="1212883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7147026F-C406-4B69-ABC7-298F3AF96E95}"/>
              </a:ext>
            </a:extLst>
          </p:cNvPr>
          <p:cNvSpPr>
            <a:spLocks noGrp="1"/>
          </p:cNvSpPr>
          <p:nvPr>
            <p:ph type="title"/>
          </p:nvPr>
        </p:nvSpPr>
        <p:spPr>
          <a:xfrm>
            <a:off x="1596147" y="2487011"/>
            <a:ext cx="8999706" cy="2419642"/>
          </a:xfrm>
        </p:spPr>
        <p:txBody>
          <a:bodyPr>
            <a:normAutofit/>
          </a:bodyPr>
          <a:lstStyle/>
          <a:p>
            <a:r>
              <a:rPr lang="lv-LV" dirty="0" err="1"/>
              <a:t>How</a:t>
            </a:r>
            <a:r>
              <a:rPr lang="lv-LV" dirty="0"/>
              <a:t> </a:t>
            </a:r>
            <a:r>
              <a:rPr lang="lv-LV" dirty="0" err="1"/>
              <a:t>blockchain</a:t>
            </a:r>
            <a:r>
              <a:rPr lang="lv-LV" dirty="0"/>
              <a:t> </a:t>
            </a:r>
            <a:r>
              <a:rPr lang="lv-LV" dirty="0" err="1"/>
              <a:t>technology</a:t>
            </a:r>
            <a:r>
              <a:rPr lang="lv-LV" dirty="0"/>
              <a:t> </a:t>
            </a:r>
            <a:r>
              <a:rPr lang="lv-LV" dirty="0" err="1"/>
              <a:t>has</a:t>
            </a:r>
            <a:r>
              <a:rPr lang="lv-LV" dirty="0"/>
              <a:t> </a:t>
            </a:r>
            <a:r>
              <a:rPr lang="lv-LV" dirty="0" err="1"/>
              <a:t>evolved</a:t>
            </a:r>
            <a:r>
              <a:rPr lang="lv-LV" dirty="0"/>
              <a:t> </a:t>
            </a:r>
            <a:r>
              <a:rPr lang="lv-LV" dirty="0" err="1"/>
              <a:t>over</a:t>
            </a:r>
            <a:r>
              <a:rPr lang="lv-LV" dirty="0"/>
              <a:t> </a:t>
            </a:r>
            <a:r>
              <a:rPr lang="lv-LV" dirty="0" err="1"/>
              <a:t>the</a:t>
            </a:r>
            <a:r>
              <a:rPr lang="lv-LV" dirty="0"/>
              <a:t> </a:t>
            </a:r>
            <a:r>
              <a:rPr lang="lv-LV" dirty="0" err="1"/>
              <a:t>last</a:t>
            </a:r>
            <a:r>
              <a:rPr lang="lv-LV" dirty="0"/>
              <a:t> 50 </a:t>
            </a:r>
            <a:r>
              <a:rPr lang="lv-LV" dirty="0" err="1"/>
              <a:t>years</a:t>
            </a:r>
            <a:r>
              <a:rPr lang="lv-LV" dirty="0"/>
              <a:t>?</a:t>
            </a:r>
          </a:p>
        </p:txBody>
      </p:sp>
      <p:pic>
        <p:nvPicPr>
          <p:cNvPr id="3" name="Graphic 2" descr="Chat bubble with solid fill">
            <a:extLst>
              <a:ext uri="{FF2B5EF4-FFF2-40B4-BE49-F238E27FC236}">
                <a16:creationId xmlns:a16="http://schemas.microsoft.com/office/drawing/2014/main" id="{EFD9589A-2083-4337-A94A-AE5810BAFF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016" y="1326988"/>
            <a:ext cx="2320047" cy="2320047"/>
          </a:xfrm>
          <a:prstGeom prst="rect">
            <a:avLst/>
          </a:prstGeom>
        </p:spPr>
      </p:pic>
    </p:spTree>
    <p:extLst>
      <p:ext uri="{BB962C8B-B14F-4D97-AF65-F5344CB8AC3E}">
        <p14:creationId xmlns:p14="http://schemas.microsoft.com/office/powerpoint/2010/main" val="352063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a vietturis 2">
            <a:extLst>
              <a:ext uri="{FF2B5EF4-FFF2-40B4-BE49-F238E27FC236}">
                <a16:creationId xmlns:a16="http://schemas.microsoft.com/office/drawing/2014/main" id="{FA217FC4-FC99-45E7-8251-2E0DFCF82977}"/>
              </a:ext>
            </a:extLst>
          </p:cNvPr>
          <p:cNvSpPr>
            <a:spLocks noGrp="1"/>
          </p:cNvSpPr>
          <p:nvPr>
            <p:ph type="body" sz="quarter" idx="14"/>
          </p:nvPr>
        </p:nvSpPr>
        <p:spPr>
          <a:xfrm>
            <a:off x="838757" y="2167731"/>
            <a:ext cx="5134879" cy="3390900"/>
          </a:xfrm>
        </p:spPr>
        <p:txBody>
          <a:bodyPr>
            <a:normAutofit/>
          </a:bodyPr>
          <a:lstStyle/>
          <a:p>
            <a:pPr marL="457200" indent="-457200">
              <a:buFont typeface="Wingdings" panose="05000000000000000000" pitchFamily="2" charset="2"/>
              <a:buChar char="ü"/>
            </a:pPr>
            <a:r>
              <a:rPr lang="lv-LV" sz="2800" dirty="0" err="1"/>
              <a:t>Better</a:t>
            </a:r>
            <a:r>
              <a:rPr lang="lv-LV" sz="2800" dirty="0"/>
              <a:t> </a:t>
            </a:r>
            <a:r>
              <a:rPr lang="lv-LV" sz="2800" dirty="0" err="1"/>
              <a:t>transparency</a:t>
            </a:r>
            <a:endParaRPr lang="lv-LV" sz="2800" dirty="0"/>
          </a:p>
          <a:p>
            <a:pPr marL="457200" indent="-457200">
              <a:buFont typeface="Wingdings" panose="05000000000000000000" pitchFamily="2" charset="2"/>
              <a:buChar char="ü"/>
            </a:pPr>
            <a:r>
              <a:rPr lang="lv-LV" sz="2800" dirty="0" err="1"/>
              <a:t>Enhanced</a:t>
            </a:r>
            <a:r>
              <a:rPr lang="lv-LV" sz="2800" dirty="0"/>
              <a:t> </a:t>
            </a:r>
            <a:r>
              <a:rPr lang="lv-LV" sz="2800" dirty="0" err="1"/>
              <a:t>Security</a:t>
            </a:r>
            <a:endParaRPr lang="lv-LV" sz="2800" dirty="0"/>
          </a:p>
          <a:p>
            <a:pPr marL="457200" indent="-457200">
              <a:buFont typeface="Wingdings" panose="05000000000000000000" pitchFamily="2" charset="2"/>
              <a:buChar char="ü"/>
            </a:pPr>
            <a:r>
              <a:rPr lang="lv-LV" sz="2800" dirty="0" err="1"/>
              <a:t>Reduced</a:t>
            </a:r>
            <a:r>
              <a:rPr lang="lv-LV" sz="2800" dirty="0"/>
              <a:t> </a:t>
            </a:r>
            <a:r>
              <a:rPr lang="lv-LV" sz="2800" dirty="0" err="1"/>
              <a:t>costs</a:t>
            </a:r>
            <a:endParaRPr lang="lv-LV" sz="2800" dirty="0"/>
          </a:p>
          <a:p>
            <a:pPr marL="457200" indent="-457200">
              <a:buFont typeface="Wingdings" panose="05000000000000000000" pitchFamily="2" charset="2"/>
              <a:buChar char="ü"/>
            </a:pPr>
            <a:r>
              <a:rPr lang="lv-LV" sz="2800" dirty="0" err="1"/>
              <a:t>True</a:t>
            </a:r>
            <a:r>
              <a:rPr lang="lv-LV" sz="2800" dirty="0"/>
              <a:t> </a:t>
            </a:r>
            <a:r>
              <a:rPr lang="lv-LV" sz="2800" dirty="0" err="1"/>
              <a:t>Traceability</a:t>
            </a:r>
            <a:endParaRPr lang="lv-LV" sz="2800" dirty="0"/>
          </a:p>
          <a:p>
            <a:pPr marL="457200" indent="-457200">
              <a:buFont typeface="Wingdings" panose="05000000000000000000" pitchFamily="2" charset="2"/>
              <a:buChar char="ü"/>
            </a:pPr>
            <a:r>
              <a:rPr lang="lv-LV" sz="2800" dirty="0" err="1"/>
              <a:t>Improved</a:t>
            </a:r>
            <a:r>
              <a:rPr lang="lv-LV" sz="2800" dirty="0"/>
              <a:t> </a:t>
            </a:r>
            <a:r>
              <a:rPr lang="lv-LV" sz="2800" dirty="0" err="1"/>
              <a:t>speed</a:t>
            </a:r>
            <a:r>
              <a:rPr lang="lv-LV" sz="2800" dirty="0"/>
              <a:t> </a:t>
            </a:r>
            <a:r>
              <a:rPr lang="lv-LV" sz="2800" dirty="0" err="1"/>
              <a:t>and</a:t>
            </a:r>
            <a:r>
              <a:rPr lang="lv-LV" sz="2800" dirty="0"/>
              <a:t> </a:t>
            </a:r>
            <a:r>
              <a:rPr lang="lv-LV" sz="2800" dirty="0" err="1"/>
              <a:t>highly</a:t>
            </a:r>
            <a:r>
              <a:rPr lang="lv-LV" sz="2800" dirty="0"/>
              <a:t> </a:t>
            </a:r>
            <a:r>
              <a:rPr lang="lv-LV" sz="2800" dirty="0" err="1"/>
              <a:t>efficient</a:t>
            </a:r>
            <a:endParaRPr lang="lv-LV" sz="2800" dirty="0"/>
          </a:p>
        </p:txBody>
      </p:sp>
      <p:sp>
        <p:nvSpPr>
          <p:cNvPr id="9" name="Virsraksts 8">
            <a:extLst>
              <a:ext uri="{FF2B5EF4-FFF2-40B4-BE49-F238E27FC236}">
                <a16:creationId xmlns:a16="http://schemas.microsoft.com/office/drawing/2014/main" id="{E3CE7473-4324-466B-8837-73ECDAF234AE}"/>
              </a:ext>
            </a:extLst>
          </p:cNvPr>
          <p:cNvSpPr>
            <a:spLocks noGrp="1"/>
          </p:cNvSpPr>
          <p:nvPr>
            <p:ph type="title"/>
          </p:nvPr>
        </p:nvSpPr>
        <p:spPr>
          <a:xfrm>
            <a:off x="838757" y="603615"/>
            <a:ext cx="5134878" cy="1083898"/>
          </a:xfrm>
        </p:spPr>
        <p:txBody>
          <a:bodyPr>
            <a:normAutofit/>
          </a:bodyPr>
          <a:lstStyle/>
          <a:p>
            <a:r>
              <a:rPr lang="lv-LV" dirty="0" err="1"/>
              <a:t>Blockchain</a:t>
            </a:r>
            <a:r>
              <a:rPr lang="lv-LV" dirty="0"/>
              <a:t> </a:t>
            </a:r>
            <a:r>
              <a:rPr lang="lv-LV" dirty="0" err="1"/>
              <a:t>benefits</a:t>
            </a:r>
            <a:endParaRPr lang="lv-LV" dirty="0"/>
          </a:p>
        </p:txBody>
      </p:sp>
      <p:pic>
        <p:nvPicPr>
          <p:cNvPr id="11" name="Content Placeholder 10" descr="A picture containing night&#10;&#10;Description automatically generated">
            <a:extLst>
              <a:ext uri="{FF2B5EF4-FFF2-40B4-BE49-F238E27FC236}">
                <a16:creationId xmlns:a16="http://schemas.microsoft.com/office/drawing/2014/main" id="{D6713F13-3F24-41D7-9FB2-A29CBB765A7C}"/>
              </a:ext>
            </a:extLst>
          </p:cNvPr>
          <p:cNvPicPr>
            <a:picLocks noGrp="1" noChangeAspect="1"/>
          </p:cNvPicPr>
          <p:nvPr>
            <p:ph idx="1"/>
          </p:nvPr>
        </p:nvPicPr>
        <p:blipFill>
          <a:blip r:embed="rId3">
            <a:alphaModFix/>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7436803" y="1687513"/>
            <a:ext cx="3481069" cy="4351337"/>
          </a:xfrm>
        </p:spPr>
      </p:pic>
    </p:spTree>
    <p:extLst>
      <p:ext uri="{BB962C8B-B14F-4D97-AF65-F5344CB8AC3E}">
        <p14:creationId xmlns:p14="http://schemas.microsoft.com/office/powerpoint/2010/main" val="3163753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irsraksts 7">
            <a:extLst>
              <a:ext uri="{FF2B5EF4-FFF2-40B4-BE49-F238E27FC236}">
                <a16:creationId xmlns:a16="http://schemas.microsoft.com/office/drawing/2014/main" id="{6C123F12-E2FC-4850-AD83-25FE5E5254E0}"/>
              </a:ext>
            </a:extLst>
          </p:cNvPr>
          <p:cNvSpPr>
            <a:spLocks noGrp="1"/>
          </p:cNvSpPr>
          <p:nvPr>
            <p:ph type="title"/>
          </p:nvPr>
        </p:nvSpPr>
        <p:spPr>
          <a:xfrm>
            <a:off x="6096000" y="2307247"/>
            <a:ext cx="5134878" cy="1659841"/>
          </a:xfrm>
        </p:spPr>
        <p:txBody>
          <a:bodyPr>
            <a:normAutofit fontScale="90000"/>
          </a:bodyPr>
          <a:lstStyle/>
          <a:p>
            <a:r>
              <a:rPr lang="lv-LV" dirty="0" err="1"/>
              <a:t>Disadvantages</a:t>
            </a:r>
            <a:r>
              <a:rPr lang="lv-LV" dirty="0"/>
              <a:t> </a:t>
            </a:r>
            <a:r>
              <a:rPr lang="lv-LV" dirty="0" err="1"/>
              <a:t>of</a:t>
            </a:r>
            <a:r>
              <a:rPr lang="lv-LV" dirty="0"/>
              <a:t> </a:t>
            </a:r>
            <a:r>
              <a:rPr lang="lv-LV" dirty="0" err="1"/>
              <a:t>Blockchain</a:t>
            </a:r>
            <a:r>
              <a:rPr lang="lv-LV" dirty="0"/>
              <a:t> </a:t>
            </a:r>
            <a:r>
              <a:rPr lang="lv-LV" dirty="0" err="1"/>
              <a:t>Technology</a:t>
            </a:r>
            <a:br>
              <a:rPr lang="lv-LV" dirty="0"/>
            </a:br>
            <a:endParaRPr lang="lv-LV" dirty="0"/>
          </a:p>
        </p:txBody>
      </p:sp>
      <p:pic>
        <p:nvPicPr>
          <p:cNvPr id="23" name="Attēla vietturis 22">
            <a:extLst>
              <a:ext uri="{FF2B5EF4-FFF2-40B4-BE49-F238E27FC236}">
                <a16:creationId xmlns:a16="http://schemas.microsoft.com/office/drawing/2014/main" id="{3A554F8D-B7C3-4119-9A4D-1136C63BCEC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067" r="5067"/>
          <a:stretch>
            <a:fillRect/>
          </a:stretch>
        </p:blipFill>
        <p:spPr>
          <a:xfrm>
            <a:off x="0" y="0"/>
            <a:ext cx="5964238" cy="6858000"/>
          </a:xfrm>
        </p:spPr>
      </p:pic>
    </p:spTree>
    <p:extLst>
      <p:ext uri="{BB962C8B-B14F-4D97-AF65-F5344CB8AC3E}">
        <p14:creationId xmlns:p14="http://schemas.microsoft.com/office/powerpoint/2010/main" val="1865854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436C5-1A6C-4D57-B7F1-FF2774C97820}"/>
              </a:ext>
            </a:extLst>
          </p:cNvPr>
          <p:cNvSpPr>
            <a:spLocks noGrp="1"/>
          </p:cNvSpPr>
          <p:nvPr>
            <p:ph type="body" sz="quarter" idx="14"/>
          </p:nvPr>
        </p:nvSpPr>
        <p:spPr>
          <a:xfrm>
            <a:off x="6390471" y="1688225"/>
            <a:ext cx="5476875" cy="3390900"/>
          </a:xfrm>
        </p:spPr>
        <p:txBody>
          <a:bodyPr>
            <a:noAutofit/>
          </a:bodyPr>
          <a:lstStyle/>
          <a:p>
            <a:pPr marL="457200" indent="-457200">
              <a:buFont typeface="Arial" panose="020B0604020202020204" pitchFamily="34" charset="0"/>
              <a:buChar char="•"/>
            </a:pPr>
            <a:r>
              <a:rPr lang="en-US" sz="2600" dirty="0"/>
              <a:t>In 2017 Latvia, Lithuania and Estonia released Memorandum of Understanding</a:t>
            </a:r>
            <a:r>
              <a:rPr lang="lv-LV" sz="2600" dirty="0"/>
              <a:t> to </a:t>
            </a:r>
            <a:r>
              <a:rPr lang="lv-LV" sz="2600" dirty="0" err="1"/>
              <a:t>support</a:t>
            </a:r>
            <a:r>
              <a:rPr lang="lv-LV" sz="2600" dirty="0"/>
              <a:t> </a:t>
            </a:r>
            <a:r>
              <a:rPr lang="lv-LV" sz="2600" dirty="0" err="1"/>
              <a:t>blockchain</a:t>
            </a:r>
            <a:r>
              <a:rPr lang="lv-LV" sz="2600" dirty="0"/>
              <a:t> </a:t>
            </a:r>
            <a:r>
              <a:rPr lang="lv-LV" sz="2600" dirty="0" err="1"/>
              <a:t>initiatives</a:t>
            </a:r>
            <a:r>
              <a:rPr lang="lv-LV" sz="2600" dirty="0"/>
              <a:t>.</a:t>
            </a:r>
          </a:p>
          <a:p>
            <a:pPr marL="457200" indent="-457200">
              <a:buFont typeface="Arial" panose="020B0604020202020204" pitchFamily="34" charset="0"/>
              <a:buChar char="•"/>
            </a:pPr>
            <a:endParaRPr lang="lv-LV" sz="2600" dirty="0"/>
          </a:p>
          <a:p>
            <a:pPr marL="457200" indent="-457200">
              <a:buFont typeface="Arial" panose="020B0604020202020204" pitchFamily="34" charset="0"/>
              <a:buChar char="•"/>
            </a:pPr>
            <a:r>
              <a:rPr lang="en-US" sz="2600" dirty="0"/>
              <a:t>According to the report issued by Ministry of Economics of the Republic of Latvia in 2019</a:t>
            </a:r>
            <a:r>
              <a:rPr lang="lv-LV" sz="2600" dirty="0"/>
              <a:t>, </a:t>
            </a:r>
            <a:r>
              <a:rPr lang="lv-LV" sz="2600" dirty="0" err="1"/>
              <a:t>there</a:t>
            </a:r>
            <a:r>
              <a:rPr lang="lv-LV" sz="2600" dirty="0"/>
              <a:t> </a:t>
            </a:r>
            <a:r>
              <a:rPr lang="lv-LV" sz="2600" dirty="0" err="1"/>
              <a:t>are</a:t>
            </a:r>
            <a:r>
              <a:rPr lang="lv-LV" sz="2600" dirty="0"/>
              <a:t> </a:t>
            </a:r>
            <a:r>
              <a:rPr lang="lv-LV" sz="2600" dirty="0" err="1"/>
              <a:t>more</a:t>
            </a:r>
            <a:r>
              <a:rPr lang="lv-LV" sz="2600" dirty="0"/>
              <a:t> </a:t>
            </a:r>
            <a:r>
              <a:rPr lang="lv-LV" sz="2600" dirty="0" err="1"/>
              <a:t>than</a:t>
            </a:r>
            <a:r>
              <a:rPr lang="lv-LV" sz="2600" dirty="0"/>
              <a:t> 25 </a:t>
            </a:r>
            <a:r>
              <a:rPr lang="lv-LV" sz="2600" dirty="0" err="1"/>
              <a:t>blockchain</a:t>
            </a:r>
            <a:r>
              <a:rPr lang="lv-LV" sz="2600" dirty="0"/>
              <a:t> </a:t>
            </a:r>
            <a:r>
              <a:rPr lang="lv-LV" sz="2600" dirty="0" err="1"/>
              <a:t>startups</a:t>
            </a:r>
            <a:r>
              <a:rPr lang="lv-LV" sz="2600" dirty="0"/>
              <a:t> </a:t>
            </a:r>
            <a:r>
              <a:rPr lang="lv-LV" sz="2600" dirty="0" err="1"/>
              <a:t>in</a:t>
            </a:r>
            <a:r>
              <a:rPr lang="lv-LV" sz="2600" dirty="0"/>
              <a:t> Latvia.</a:t>
            </a:r>
          </a:p>
        </p:txBody>
      </p:sp>
      <p:sp>
        <p:nvSpPr>
          <p:cNvPr id="4" name="Title 3">
            <a:extLst>
              <a:ext uri="{FF2B5EF4-FFF2-40B4-BE49-F238E27FC236}">
                <a16:creationId xmlns:a16="http://schemas.microsoft.com/office/drawing/2014/main" id="{223C77C8-00EB-4CFC-9ED9-152C15A1C9FC}"/>
              </a:ext>
            </a:extLst>
          </p:cNvPr>
          <p:cNvSpPr>
            <a:spLocks noGrp="1"/>
          </p:cNvSpPr>
          <p:nvPr>
            <p:ph type="title"/>
          </p:nvPr>
        </p:nvSpPr>
        <p:spPr>
          <a:xfrm>
            <a:off x="6390471" y="945071"/>
            <a:ext cx="5476875" cy="857454"/>
          </a:xfrm>
        </p:spPr>
        <p:txBody>
          <a:bodyPr>
            <a:normAutofit fontScale="90000"/>
          </a:bodyPr>
          <a:lstStyle/>
          <a:p>
            <a:r>
              <a:rPr lang="lv-LV" sz="4400" dirty="0" err="1"/>
              <a:t>Blockchain</a:t>
            </a:r>
            <a:r>
              <a:rPr lang="lv-LV" sz="4400" dirty="0"/>
              <a:t> </a:t>
            </a:r>
            <a:r>
              <a:rPr lang="lv-LV" sz="4400" dirty="0" err="1"/>
              <a:t>in</a:t>
            </a:r>
            <a:r>
              <a:rPr lang="lv-LV" sz="4400" dirty="0"/>
              <a:t> Latvia</a:t>
            </a:r>
            <a:br>
              <a:rPr lang="lv-LV" sz="4400" dirty="0"/>
            </a:br>
            <a:endParaRPr lang="lv-LV" dirty="0"/>
          </a:p>
        </p:txBody>
      </p:sp>
      <p:pic>
        <p:nvPicPr>
          <p:cNvPr id="10" name="Picture Placeholder 9" descr="A close-up of some fabric&#10;&#10;Description automatically generated with low confidence">
            <a:extLst>
              <a:ext uri="{FF2B5EF4-FFF2-40B4-BE49-F238E27FC236}">
                <a16:creationId xmlns:a16="http://schemas.microsoft.com/office/drawing/2014/main" id="{67677DAB-9B60-4AF6-9A1B-D7DFE62A878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117" r="20117"/>
          <a:stretch>
            <a:fillRect/>
          </a:stretch>
        </p:blipFill>
        <p:spPr/>
      </p:pic>
    </p:spTree>
    <p:extLst>
      <p:ext uri="{BB962C8B-B14F-4D97-AF65-F5344CB8AC3E}">
        <p14:creationId xmlns:p14="http://schemas.microsoft.com/office/powerpoint/2010/main" val="3340438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a vietturis 4">
            <a:extLst>
              <a:ext uri="{FF2B5EF4-FFF2-40B4-BE49-F238E27FC236}">
                <a16:creationId xmlns:a16="http://schemas.microsoft.com/office/drawing/2014/main" id="{B803C674-978C-4D2B-9953-202400072F83}"/>
              </a:ext>
            </a:extLst>
          </p:cNvPr>
          <p:cNvSpPr>
            <a:spLocks noGrp="1"/>
          </p:cNvSpPr>
          <p:nvPr>
            <p:ph type="body" sz="quarter" idx="14"/>
          </p:nvPr>
        </p:nvSpPr>
        <p:spPr>
          <a:xfrm>
            <a:off x="643465" y="1904958"/>
            <a:ext cx="10320868" cy="3399408"/>
          </a:xfrm>
        </p:spPr>
        <p:txBody>
          <a:bodyPr>
            <a:normAutofit/>
          </a:bodyPr>
          <a:lstStyle/>
          <a:p>
            <a:r>
              <a:rPr lang="lv-LV" sz="2600" dirty="0"/>
              <a:t> </a:t>
            </a:r>
            <a:r>
              <a:rPr lang="lv-LV" sz="2600" b="1" dirty="0" err="1"/>
              <a:t>In</a:t>
            </a:r>
            <a:r>
              <a:rPr lang="lv-LV" sz="2600" b="1" dirty="0"/>
              <a:t> </a:t>
            </a:r>
            <a:r>
              <a:rPr lang="lv-LV" sz="2600" b="1" dirty="0" err="1"/>
              <a:t>March</a:t>
            </a:r>
            <a:r>
              <a:rPr lang="lv-LV" sz="2600" b="1" dirty="0"/>
              <a:t> 2017</a:t>
            </a:r>
            <a:r>
              <a:rPr lang="lv-LV" sz="2600" dirty="0"/>
              <a:t>, </a:t>
            </a:r>
            <a:r>
              <a:rPr lang="lv-LV" sz="2600" dirty="0" err="1"/>
              <a:t>the</a:t>
            </a:r>
            <a:r>
              <a:rPr lang="lv-LV" sz="2600" dirty="0"/>
              <a:t> </a:t>
            </a:r>
            <a:r>
              <a:rPr lang="lv-LV" sz="2600" dirty="0" err="1"/>
              <a:t>Latvian</a:t>
            </a:r>
            <a:r>
              <a:rPr lang="lv-LV" sz="2600" dirty="0"/>
              <a:t> </a:t>
            </a:r>
            <a:r>
              <a:rPr lang="lv-LV" sz="2600" dirty="0" err="1"/>
              <a:t>Blockchain</a:t>
            </a:r>
            <a:r>
              <a:rPr lang="lv-LV" sz="2600" dirty="0"/>
              <a:t> Association </a:t>
            </a:r>
            <a:r>
              <a:rPr lang="lv-LV" sz="2600" dirty="0" err="1"/>
              <a:t>was</a:t>
            </a:r>
            <a:r>
              <a:rPr lang="lv-LV" sz="2600" dirty="0"/>
              <a:t> </a:t>
            </a:r>
            <a:r>
              <a:rPr lang="lv-LV" sz="2600" dirty="0" err="1"/>
              <a:t>established</a:t>
            </a:r>
            <a:r>
              <a:rPr lang="lv-LV" sz="2600" dirty="0"/>
              <a:t>.</a:t>
            </a:r>
          </a:p>
          <a:p>
            <a:r>
              <a:rPr lang="lv-LV" sz="2600" dirty="0"/>
              <a:t> I</a:t>
            </a:r>
            <a:r>
              <a:rPr lang="en-US" sz="2600" dirty="0"/>
              <a:t>n order to develop blockchain technology-based solutions, companies have access to support instruments provided by existing aid programs in country, including accelerator and venture capital funds.</a:t>
            </a:r>
            <a:br>
              <a:rPr lang="en-US" sz="2600" dirty="0"/>
            </a:br>
            <a:endParaRPr lang="lv-LV" sz="2600" dirty="0"/>
          </a:p>
        </p:txBody>
      </p:sp>
      <p:sp>
        <p:nvSpPr>
          <p:cNvPr id="6" name="Teksta vietturis 5">
            <a:extLst>
              <a:ext uri="{FF2B5EF4-FFF2-40B4-BE49-F238E27FC236}">
                <a16:creationId xmlns:a16="http://schemas.microsoft.com/office/drawing/2014/main" id="{F27D1BB8-64AE-411A-929F-4A55D31359BD}"/>
              </a:ext>
            </a:extLst>
          </p:cNvPr>
          <p:cNvSpPr>
            <a:spLocks noGrp="1"/>
          </p:cNvSpPr>
          <p:nvPr>
            <p:ph type="body" sz="quarter" idx="15"/>
          </p:nvPr>
        </p:nvSpPr>
        <p:spPr>
          <a:xfrm>
            <a:off x="643465" y="954864"/>
            <a:ext cx="10320868" cy="892965"/>
          </a:xfrm>
        </p:spPr>
        <p:txBody>
          <a:bodyPr>
            <a:noAutofit/>
          </a:bodyPr>
          <a:lstStyle/>
          <a:p>
            <a:r>
              <a:rPr lang="lv-LV" sz="4100" dirty="0" err="1"/>
              <a:t>Blockchain</a:t>
            </a:r>
            <a:r>
              <a:rPr lang="lv-LV" sz="4100" dirty="0"/>
              <a:t> </a:t>
            </a:r>
            <a:r>
              <a:rPr lang="lv-LV" sz="4100" dirty="0" err="1"/>
              <a:t>in</a:t>
            </a:r>
            <a:r>
              <a:rPr lang="lv-LV" sz="4100" dirty="0"/>
              <a:t> Latvia (2)</a:t>
            </a:r>
          </a:p>
        </p:txBody>
      </p:sp>
    </p:spTree>
    <p:extLst>
      <p:ext uri="{BB962C8B-B14F-4D97-AF65-F5344CB8AC3E}">
        <p14:creationId xmlns:p14="http://schemas.microsoft.com/office/powerpoint/2010/main" val="109819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6A081-0C86-4082-B646-F9F934F58B9F}"/>
              </a:ext>
            </a:extLst>
          </p:cNvPr>
          <p:cNvSpPr>
            <a:spLocks noGrp="1"/>
          </p:cNvSpPr>
          <p:nvPr>
            <p:ph type="body" sz="quarter" idx="14"/>
          </p:nvPr>
        </p:nvSpPr>
        <p:spPr>
          <a:xfrm>
            <a:off x="5905810" y="1733550"/>
            <a:ext cx="5760954" cy="3390900"/>
          </a:xfrm>
        </p:spPr>
        <p:txBody>
          <a:bodyPr>
            <a:noAutofit/>
          </a:bodyPr>
          <a:lstStyle/>
          <a:p>
            <a:pPr marL="457200" indent="-457200">
              <a:buFont typeface="Arial" panose="020B0604020202020204" pitchFamily="34" charset="0"/>
              <a:buChar char="•"/>
            </a:pPr>
            <a:r>
              <a:rPr lang="lv-LV" sz="2600" dirty="0" err="1"/>
              <a:t>Third</a:t>
            </a:r>
            <a:r>
              <a:rPr lang="lv-LV" sz="2600" dirty="0"/>
              <a:t> </a:t>
            </a:r>
            <a:r>
              <a:rPr lang="lv-LV" sz="2600" dirty="0" err="1"/>
              <a:t>part</a:t>
            </a:r>
            <a:r>
              <a:rPr lang="lv-LV" sz="2600" dirty="0"/>
              <a:t> </a:t>
            </a:r>
            <a:r>
              <a:rPr lang="lv-LV" sz="2600" dirty="0" err="1"/>
              <a:t>of</a:t>
            </a:r>
            <a:r>
              <a:rPr lang="lv-LV" sz="2600" dirty="0"/>
              <a:t> </a:t>
            </a:r>
            <a:r>
              <a:rPr lang="lv-LV" sz="2600" dirty="0" err="1"/>
              <a:t>blockchain</a:t>
            </a:r>
            <a:r>
              <a:rPr lang="lv-LV" sz="2600" dirty="0"/>
              <a:t> </a:t>
            </a:r>
            <a:r>
              <a:rPr lang="lv-LV" sz="2600" dirty="0" err="1"/>
              <a:t>startups</a:t>
            </a:r>
            <a:r>
              <a:rPr lang="lv-LV" sz="2600" dirty="0"/>
              <a:t> </a:t>
            </a:r>
            <a:r>
              <a:rPr lang="lv-LV" sz="2600" dirty="0" err="1"/>
              <a:t>in</a:t>
            </a:r>
            <a:r>
              <a:rPr lang="lv-LV" sz="2600" dirty="0"/>
              <a:t> </a:t>
            </a:r>
            <a:r>
              <a:rPr lang="lv-LV" sz="2600" dirty="0" err="1"/>
              <a:t>the</a:t>
            </a:r>
            <a:r>
              <a:rPr lang="lv-LV" sz="2600" dirty="0"/>
              <a:t> </a:t>
            </a:r>
            <a:r>
              <a:rPr lang="lv-LV" sz="2600" dirty="0" err="1"/>
              <a:t>world</a:t>
            </a:r>
            <a:r>
              <a:rPr lang="lv-LV" sz="2600" dirty="0"/>
              <a:t> </a:t>
            </a:r>
            <a:r>
              <a:rPr lang="lv-LV" sz="2600" dirty="0" err="1"/>
              <a:t>are</a:t>
            </a:r>
            <a:r>
              <a:rPr lang="lv-LV" sz="2600" dirty="0"/>
              <a:t> </a:t>
            </a:r>
            <a:r>
              <a:rPr lang="lv-LV" sz="2600" dirty="0" err="1"/>
              <a:t>located</a:t>
            </a:r>
            <a:r>
              <a:rPr lang="lv-LV" sz="2600" dirty="0"/>
              <a:t> </a:t>
            </a:r>
            <a:r>
              <a:rPr lang="lv-LV" sz="2600" dirty="0" err="1"/>
              <a:t>in</a:t>
            </a:r>
            <a:r>
              <a:rPr lang="lv-LV" sz="2600" dirty="0"/>
              <a:t> </a:t>
            </a:r>
            <a:r>
              <a:rPr lang="lv-LV" sz="2600" dirty="0" err="1"/>
              <a:t>Europe</a:t>
            </a:r>
            <a:r>
              <a:rPr lang="lv-LV" sz="2600" dirty="0"/>
              <a:t>.</a:t>
            </a:r>
          </a:p>
          <a:p>
            <a:pPr marL="457200" indent="-457200">
              <a:buFont typeface="Arial" panose="020B0604020202020204" pitchFamily="34" charset="0"/>
              <a:buChar char="•"/>
            </a:pPr>
            <a:r>
              <a:rPr lang="en-US" sz="2600" dirty="0"/>
              <a:t>On 21 April 2018, European Blockchain Partnership (EBP) was established for development of European Blockchain Services Infrastructure (EBSI)</a:t>
            </a:r>
            <a:endParaRPr lang="lv-LV" sz="2600" dirty="0"/>
          </a:p>
          <a:p>
            <a:pPr marL="457200" indent="-457200">
              <a:buFont typeface="Arial" panose="020B0604020202020204" pitchFamily="34" charset="0"/>
              <a:buChar char="•"/>
            </a:pPr>
            <a:r>
              <a:rPr lang="en-US" sz="2600" dirty="0"/>
              <a:t>EBSI is a joint initiative from the European Commission and the EBP to deliver EU-wide cross-border public services using blockchain technology.</a:t>
            </a:r>
            <a:endParaRPr lang="lv-LV" sz="2600" dirty="0"/>
          </a:p>
        </p:txBody>
      </p:sp>
      <p:sp>
        <p:nvSpPr>
          <p:cNvPr id="4" name="Title 3">
            <a:extLst>
              <a:ext uri="{FF2B5EF4-FFF2-40B4-BE49-F238E27FC236}">
                <a16:creationId xmlns:a16="http://schemas.microsoft.com/office/drawing/2014/main" id="{C2E1EA02-BF61-445D-AA4C-76DAE2A2D6D8}"/>
              </a:ext>
            </a:extLst>
          </p:cNvPr>
          <p:cNvSpPr>
            <a:spLocks noGrp="1"/>
          </p:cNvSpPr>
          <p:nvPr>
            <p:ph type="title"/>
          </p:nvPr>
        </p:nvSpPr>
        <p:spPr>
          <a:xfrm>
            <a:off x="5962960" y="939057"/>
            <a:ext cx="5646654" cy="546844"/>
          </a:xfrm>
        </p:spPr>
        <p:txBody>
          <a:bodyPr>
            <a:normAutofit fontScale="90000"/>
          </a:bodyPr>
          <a:lstStyle/>
          <a:p>
            <a:r>
              <a:rPr lang="lv-LV" dirty="0" err="1"/>
              <a:t>Blockchain</a:t>
            </a:r>
            <a:r>
              <a:rPr lang="lv-LV" dirty="0"/>
              <a:t> </a:t>
            </a:r>
            <a:r>
              <a:rPr lang="lv-LV" dirty="0" err="1"/>
              <a:t>in</a:t>
            </a:r>
            <a:r>
              <a:rPr lang="lv-LV" dirty="0"/>
              <a:t> European </a:t>
            </a:r>
            <a:r>
              <a:rPr lang="lv-LV" dirty="0" err="1"/>
              <a:t>Union</a:t>
            </a:r>
            <a:br>
              <a:rPr lang="lv-LV" dirty="0"/>
            </a:br>
            <a:endParaRPr lang="lv-LV" dirty="0"/>
          </a:p>
        </p:txBody>
      </p:sp>
      <p:pic>
        <p:nvPicPr>
          <p:cNvPr id="10" name="Picture Placeholder 9" descr="A picture containing sky, outdoor, flag, blue&#10;&#10;Description automatically generated">
            <a:extLst>
              <a:ext uri="{FF2B5EF4-FFF2-40B4-BE49-F238E27FC236}">
                <a16:creationId xmlns:a16="http://schemas.microsoft.com/office/drawing/2014/main" id="{ACB114C1-71A2-4B2D-ACF7-A5615BCD424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71" r="16671"/>
          <a:stretch>
            <a:fillRect/>
          </a:stretch>
        </p:blipFill>
        <p:spPr/>
      </p:pic>
    </p:spTree>
    <p:extLst>
      <p:ext uri="{BB962C8B-B14F-4D97-AF65-F5344CB8AC3E}">
        <p14:creationId xmlns:p14="http://schemas.microsoft.com/office/powerpoint/2010/main" val="880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47D17-702A-40A5-8D93-BB924B57983B}"/>
              </a:ext>
            </a:extLst>
          </p:cNvPr>
          <p:cNvSpPr>
            <a:spLocks noGrp="1"/>
          </p:cNvSpPr>
          <p:nvPr>
            <p:ph type="title"/>
          </p:nvPr>
        </p:nvSpPr>
        <p:spPr>
          <a:xfrm>
            <a:off x="6449808" y="2863440"/>
            <a:ext cx="5476873" cy="372387"/>
          </a:xfrm>
        </p:spPr>
        <p:txBody>
          <a:bodyPr>
            <a:normAutofit fontScale="90000"/>
          </a:bodyPr>
          <a:lstStyle/>
          <a:p>
            <a:r>
              <a:rPr lang="lv-LV" dirty="0"/>
              <a:t>European </a:t>
            </a:r>
            <a:r>
              <a:rPr lang="lv-LV" dirty="0" err="1"/>
              <a:t>Union</a:t>
            </a:r>
            <a:r>
              <a:rPr lang="lv-LV" dirty="0"/>
              <a:t> </a:t>
            </a:r>
            <a:r>
              <a:rPr lang="lv-LV" dirty="0" err="1"/>
              <a:t>Blockchain</a:t>
            </a:r>
            <a:r>
              <a:rPr lang="lv-LV" dirty="0"/>
              <a:t> </a:t>
            </a:r>
            <a:r>
              <a:rPr lang="lv-LV" dirty="0" err="1"/>
              <a:t>Observatory</a:t>
            </a:r>
            <a:r>
              <a:rPr lang="lv-LV" dirty="0"/>
              <a:t> </a:t>
            </a:r>
            <a:r>
              <a:rPr lang="lv-LV" dirty="0" err="1"/>
              <a:t>and</a:t>
            </a:r>
            <a:r>
              <a:rPr lang="lv-LV" dirty="0"/>
              <a:t> Forum</a:t>
            </a:r>
          </a:p>
        </p:txBody>
      </p:sp>
      <p:pic>
        <p:nvPicPr>
          <p:cNvPr id="6" name="Picture Placeholder 5" descr="A picture containing blue, outdoor object&#10;&#10;Description automatically generated">
            <a:extLst>
              <a:ext uri="{FF2B5EF4-FFF2-40B4-BE49-F238E27FC236}">
                <a16:creationId xmlns:a16="http://schemas.microsoft.com/office/drawing/2014/main" id="{E1CC8744-E9BF-418B-8755-045C5C97304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5918" r="15918"/>
          <a:stretch>
            <a:fillRect/>
          </a:stretch>
        </p:blipFill>
        <p:spPr>
          <a:xfrm>
            <a:off x="392113" y="803275"/>
            <a:ext cx="5476875" cy="5476875"/>
          </a:xfrm>
        </p:spPr>
      </p:pic>
    </p:spTree>
    <p:extLst>
      <p:ext uri="{BB962C8B-B14F-4D97-AF65-F5344CB8AC3E}">
        <p14:creationId xmlns:p14="http://schemas.microsoft.com/office/powerpoint/2010/main" val="3049077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56D3C88E-17FD-4166-9652-7BA0B394E612}"/>
              </a:ext>
            </a:extLst>
          </p:cNvPr>
          <p:cNvSpPr>
            <a:spLocks noGrp="1"/>
          </p:cNvSpPr>
          <p:nvPr>
            <p:ph type="title"/>
          </p:nvPr>
        </p:nvSpPr>
        <p:spPr>
          <a:xfrm>
            <a:off x="1251624" y="2914197"/>
            <a:ext cx="9345849" cy="2066786"/>
          </a:xfrm>
        </p:spPr>
        <p:txBody>
          <a:bodyPr>
            <a:normAutofit/>
          </a:bodyPr>
          <a:lstStyle/>
          <a:p>
            <a:r>
              <a:rPr lang="lv-LV" dirty="0" err="1"/>
              <a:t>How</a:t>
            </a:r>
            <a:r>
              <a:rPr lang="lv-LV" dirty="0"/>
              <a:t> it </a:t>
            </a:r>
            <a:r>
              <a:rPr lang="lv-LV" dirty="0" err="1"/>
              <a:t>is</a:t>
            </a:r>
            <a:r>
              <a:rPr lang="lv-LV" dirty="0"/>
              <a:t> </a:t>
            </a:r>
            <a:r>
              <a:rPr lang="lv-LV" dirty="0" err="1"/>
              <a:t>possible</a:t>
            </a:r>
            <a:r>
              <a:rPr lang="lv-LV" dirty="0"/>
              <a:t> to </a:t>
            </a:r>
            <a:r>
              <a:rPr lang="lv-LV" dirty="0" err="1"/>
              <a:t>find</a:t>
            </a:r>
            <a:r>
              <a:rPr lang="lv-LV" dirty="0"/>
              <a:t> </a:t>
            </a:r>
            <a:r>
              <a:rPr lang="lv-LV" dirty="0" err="1"/>
              <a:t>out</a:t>
            </a:r>
            <a:r>
              <a:rPr lang="lv-LV" dirty="0"/>
              <a:t> </a:t>
            </a:r>
            <a:r>
              <a:rPr lang="lv-LV" dirty="0" err="1"/>
              <a:t>information</a:t>
            </a:r>
            <a:r>
              <a:rPr lang="lv-LV" dirty="0"/>
              <a:t> </a:t>
            </a:r>
            <a:r>
              <a:rPr lang="lv-LV" dirty="0" err="1"/>
              <a:t>and</a:t>
            </a:r>
            <a:r>
              <a:rPr lang="lv-LV" dirty="0"/>
              <a:t> </a:t>
            </a:r>
            <a:r>
              <a:rPr lang="lv-LV" dirty="0" err="1"/>
              <a:t>possibilities</a:t>
            </a:r>
            <a:r>
              <a:rPr lang="lv-LV" dirty="0"/>
              <a:t> </a:t>
            </a:r>
            <a:r>
              <a:rPr lang="lv-LV" dirty="0" err="1"/>
              <a:t>of</a:t>
            </a:r>
            <a:r>
              <a:rPr lang="lv-LV" dirty="0"/>
              <a:t> </a:t>
            </a:r>
            <a:r>
              <a:rPr lang="lv-LV" dirty="0" err="1"/>
              <a:t>blockchain</a:t>
            </a:r>
            <a:r>
              <a:rPr lang="lv-LV" dirty="0"/>
              <a:t> </a:t>
            </a:r>
            <a:r>
              <a:rPr lang="lv-LV" dirty="0" err="1"/>
              <a:t>in</a:t>
            </a:r>
            <a:r>
              <a:rPr lang="lv-LV" dirty="0"/>
              <a:t> Latvia?</a:t>
            </a:r>
          </a:p>
        </p:txBody>
      </p:sp>
      <p:pic>
        <p:nvPicPr>
          <p:cNvPr id="3" name="Graphic 2" descr="Chat bubble with solid fill">
            <a:extLst>
              <a:ext uri="{FF2B5EF4-FFF2-40B4-BE49-F238E27FC236}">
                <a16:creationId xmlns:a16="http://schemas.microsoft.com/office/drawing/2014/main" id="{E3402AD2-B6CC-48D9-882B-07DE613A5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658" y="1221143"/>
            <a:ext cx="2320047" cy="2320047"/>
          </a:xfrm>
          <a:prstGeom prst="rect">
            <a:avLst/>
          </a:prstGeom>
        </p:spPr>
      </p:pic>
    </p:spTree>
    <p:extLst>
      <p:ext uri="{BB962C8B-B14F-4D97-AF65-F5344CB8AC3E}">
        <p14:creationId xmlns:p14="http://schemas.microsoft.com/office/powerpoint/2010/main" val="1913789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153F6814-F8BF-435B-9290-1E3E272ABA7D}"/>
              </a:ext>
            </a:extLst>
          </p:cNvPr>
          <p:cNvSpPr>
            <a:spLocks noGrp="1"/>
          </p:cNvSpPr>
          <p:nvPr>
            <p:ph type="title"/>
          </p:nvPr>
        </p:nvSpPr>
        <p:spPr/>
        <p:txBody>
          <a:bodyPr>
            <a:normAutofit fontScale="90000"/>
          </a:bodyPr>
          <a:lstStyle/>
          <a:p>
            <a:r>
              <a:rPr lang="lv-LV" dirty="0" err="1"/>
              <a:t>Tasks</a:t>
            </a:r>
            <a:r>
              <a:rPr lang="lv-LV" dirty="0"/>
              <a:t> </a:t>
            </a:r>
            <a:r>
              <a:rPr lang="lv-LV" dirty="0" err="1"/>
              <a:t>on</a:t>
            </a:r>
            <a:r>
              <a:rPr lang="lv-LV" dirty="0"/>
              <a:t> </a:t>
            </a:r>
            <a:r>
              <a:rPr lang="lv-LV" dirty="0">
                <a:hlinkClick r:id="rId3"/>
              </a:rPr>
              <a:t>platform.blocks.ase.ro</a:t>
            </a:r>
            <a:endParaRPr lang="lv-LV" dirty="0"/>
          </a:p>
        </p:txBody>
      </p:sp>
    </p:spTree>
    <p:extLst>
      <p:ext uri="{BB962C8B-B14F-4D97-AF65-F5344CB8AC3E}">
        <p14:creationId xmlns:p14="http://schemas.microsoft.com/office/powerpoint/2010/main" val="4265312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6055-143D-49CB-9C62-85D7673FB0F2}"/>
              </a:ext>
            </a:extLst>
          </p:cNvPr>
          <p:cNvSpPr>
            <a:spLocks noGrp="1"/>
          </p:cNvSpPr>
          <p:nvPr>
            <p:ph type="ctrTitle"/>
          </p:nvPr>
        </p:nvSpPr>
        <p:spPr>
          <a:xfrm>
            <a:off x="1970315" y="2063832"/>
            <a:ext cx="8251370" cy="1500105"/>
          </a:xfrm>
        </p:spPr>
        <p:txBody>
          <a:bodyPr/>
          <a:lstStyle/>
          <a:p>
            <a:pPr algn="ctr"/>
            <a:r>
              <a:rPr lang="lv-LV" dirty="0" err="1"/>
              <a:t>Thank</a:t>
            </a:r>
            <a:r>
              <a:rPr lang="lv-LV" dirty="0"/>
              <a:t> </a:t>
            </a:r>
            <a:r>
              <a:rPr lang="lv-LV" dirty="0" err="1"/>
              <a:t>you</a:t>
            </a:r>
            <a:r>
              <a:rPr lang="lv-LV" dirty="0"/>
              <a:t>!</a:t>
            </a:r>
            <a:endParaRPr lang="en-US" dirty="0"/>
          </a:p>
        </p:txBody>
      </p:sp>
    </p:spTree>
    <p:extLst>
      <p:ext uri="{BB962C8B-B14F-4D97-AF65-F5344CB8AC3E}">
        <p14:creationId xmlns:p14="http://schemas.microsoft.com/office/powerpoint/2010/main" val="350562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84B25C-6A6C-4697-BDCD-693004152901}"/>
              </a:ext>
            </a:extLst>
          </p:cNvPr>
          <p:cNvSpPr>
            <a:spLocks noGrp="1"/>
          </p:cNvSpPr>
          <p:nvPr>
            <p:ph type="body" sz="quarter" idx="14"/>
          </p:nvPr>
        </p:nvSpPr>
        <p:spPr>
          <a:xfrm>
            <a:off x="652261" y="2336876"/>
            <a:ext cx="7493001" cy="3390900"/>
          </a:xfrm>
        </p:spPr>
        <p:txBody>
          <a:bodyPr>
            <a:normAutofit/>
          </a:bodyPr>
          <a:lstStyle/>
          <a:p>
            <a:pPr marL="285750" indent="-285750" algn="just">
              <a:buFont typeface="Wingdings" panose="05000000000000000000" pitchFamily="2" charset="2"/>
              <a:buChar char="ü"/>
            </a:pPr>
            <a:r>
              <a:rPr lang="lv-LV" sz="2600" dirty="0">
                <a:solidFill>
                  <a:srgbClr val="643CBE"/>
                </a:solidFill>
              </a:rPr>
              <a:t>e</a:t>
            </a:r>
            <a:r>
              <a:rPr lang="en-US" sz="2600" dirty="0" err="1">
                <a:solidFill>
                  <a:srgbClr val="643CBE"/>
                </a:solidFill>
              </a:rPr>
              <a:t>xplain</a:t>
            </a:r>
            <a:r>
              <a:rPr lang="en-US" sz="2600" dirty="0">
                <a:solidFill>
                  <a:srgbClr val="643CBE"/>
                </a:solidFill>
              </a:rPr>
              <a:t>, what is blockchain and what kind of problems can be solved using blockchain technology; </a:t>
            </a:r>
            <a:endParaRPr lang="lv-LV" sz="2600" dirty="0">
              <a:solidFill>
                <a:srgbClr val="643CBE"/>
              </a:solidFill>
            </a:endParaRPr>
          </a:p>
          <a:p>
            <a:pPr marL="285750" indent="-285750" algn="just">
              <a:buFont typeface="Wingdings" panose="05000000000000000000" pitchFamily="2" charset="2"/>
              <a:buChar char="ü"/>
            </a:pPr>
            <a:r>
              <a:rPr lang="lv-LV" sz="2600" dirty="0">
                <a:solidFill>
                  <a:srgbClr val="643CBE"/>
                </a:solidFill>
              </a:rPr>
              <a:t>e</a:t>
            </a:r>
            <a:r>
              <a:rPr lang="en-US" sz="2600" dirty="0">
                <a:solidFill>
                  <a:srgbClr val="643CBE"/>
                </a:solidFill>
              </a:rPr>
              <a:t>valuate and compare blockchain technology benefits with its disadvantages.</a:t>
            </a:r>
            <a:endParaRPr lang="lv-LV" sz="2600" dirty="0">
              <a:solidFill>
                <a:srgbClr val="643CBE"/>
              </a:solidFill>
            </a:endParaRPr>
          </a:p>
        </p:txBody>
      </p:sp>
      <p:sp>
        <p:nvSpPr>
          <p:cNvPr id="6" name="Text Placeholder 5">
            <a:extLst>
              <a:ext uri="{FF2B5EF4-FFF2-40B4-BE49-F238E27FC236}">
                <a16:creationId xmlns:a16="http://schemas.microsoft.com/office/drawing/2014/main" id="{5A503DE9-322B-46D2-B549-54D2C38101DF}"/>
              </a:ext>
            </a:extLst>
          </p:cNvPr>
          <p:cNvSpPr>
            <a:spLocks noGrp="1"/>
          </p:cNvSpPr>
          <p:nvPr>
            <p:ph type="body" sz="quarter" idx="15"/>
          </p:nvPr>
        </p:nvSpPr>
        <p:spPr>
          <a:xfrm>
            <a:off x="652261" y="1130224"/>
            <a:ext cx="8275765" cy="580345"/>
          </a:xfrm>
        </p:spPr>
        <p:txBody>
          <a:bodyPr>
            <a:normAutofit fontScale="92500" lnSpcReduction="20000"/>
          </a:bodyPr>
          <a:lstStyle/>
          <a:p>
            <a:r>
              <a:rPr lang="lv-LV" dirty="0" err="1"/>
              <a:t>Desired</a:t>
            </a:r>
            <a:r>
              <a:rPr lang="lv-LV" dirty="0"/>
              <a:t> </a:t>
            </a:r>
            <a:r>
              <a:rPr lang="lv-LV" dirty="0" err="1"/>
              <a:t>result</a:t>
            </a:r>
            <a:endParaRPr lang="lv-LV" dirty="0"/>
          </a:p>
        </p:txBody>
      </p:sp>
      <p:pic>
        <p:nvPicPr>
          <p:cNvPr id="3" name="Graphic 2" descr="Bullseye with solid fill">
            <a:extLst>
              <a:ext uri="{FF2B5EF4-FFF2-40B4-BE49-F238E27FC236}">
                <a16:creationId xmlns:a16="http://schemas.microsoft.com/office/drawing/2014/main" id="{C8828F0C-2124-4A59-997C-2B933D1FF7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3062" y="1320724"/>
            <a:ext cx="2857576" cy="2857576"/>
          </a:xfrm>
          <a:prstGeom prst="rect">
            <a:avLst/>
          </a:prstGeom>
        </p:spPr>
      </p:pic>
      <p:sp>
        <p:nvSpPr>
          <p:cNvPr id="7" name="TextBox 6">
            <a:extLst>
              <a:ext uri="{FF2B5EF4-FFF2-40B4-BE49-F238E27FC236}">
                <a16:creationId xmlns:a16="http://schemas.microsoft.com/office/drawing/2014/main" id="{4E3DB329-478A-4E46-8A1D-2C8AD5529CE7}"/>
              </a:ext>
            </a:extLst>
          </p:cNvPr>
          <p:cNvSpPr txBox="1"/>
          <p:nvPr/>
        </p:nvSpPr>
        <p:spPr>
          <a:xfrm>
            <a:off x="652261" y="1762112"/>
            <a:ext cx="2590801" cy="523220"/>
          </a:xfrm>
          <a:prstGeom prst="rect">
            <a:avLst/>
          </a:prstGeom>
          <a:noFill/>
        </p:spPr>
        <p:txBody>
          <a:bodyPr wrap="square" rtlCol="0">
            <a:spAutoFit/>
          </a:bodyPr>
          <a:lstStyle/>
          <a:p>
            <a:r>
              <a:rPr lang="lv-LV" sz="2800" dirty="0" err="1">
                <a:solidFill>
                  <a:srgbClr val="643CBE"/>
                </a:solidFill>
              </a:rPr>
              <a:t>Ability</a:t>
            </a:r>
            <a:r>
              <a:rPr lang="lv-LV" sz="2800" dirty="0">
                <a:solidFill>
                  <a:srgbClr val="643CBE"/>
                </a:solidFill>
              </a:rPr>
              <a:t> to</a:t>
            </a:r>
            <a:r>
              <a:rPr lang="lv-LV" sz="2800" dirty="0"/>
              <a:t>:</a:t>
            </a:r>
          </a:p>
        </p:txBody>
      </p:sp>
    </p:spTree>
    <p:extLst>
      <p:ext uri="{BB962C8B-B14F-4D97-AF65-F5344CB8AC3E}">
        <p14:creationId xmlns:p14="http://schemas.microsoft.com/office/powerpoint/2010/main" val="159561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468102-6135-4BB6-93E6-095CD5072D44}"/>
              </a:ext>
            </a:extLst>
          </p:cNvPr>
          <p:cNvSpPr>
            <a:spLocks noGrp="1"/>
          </p:cNvSpPr>
          <p:nvPr>
            <p:ph type="body" sz="quarter" idx="15"/>
          </p:nvPr>
        </p:nvSpPr>
        <p:spPr>
          <a:xfrm>
            <a:off x="584199" y="688513"/>
            <a:ext cx="8275765" cy="580345"/>
          </a:xfrm>
        </p:spPr>
        <p:txBody>
          <a:bodyPr>
            <a:normAutofit fontScale="70000" lnSpcReduction="20000"/>
          </a:bodyPr>
          <a:lstStyle/>
          <a:p>
            <a:r>
              <a:rPr lang="lv-LV" dirty="0" err="1"/>
              <a:t>The</a:t>
            </a:r>
            <a:r>
              <a:rPr lang="lv-LV" dirty="0"/>
              <a:t> </a:t>
            </a:r>
            <a:r>
              <a:rPr lang="lv-LV" dirty="0" err="1"/>
              <a:t>four</a:t>
            </a:r>
            <a:r>
              <a:rPr lang="lv-LV" dirty="0"/>
              <a:t> </a:t>
            </a:r>
            <a:r>
              <a:rPr lang="lv-LV" dirty="0" err="1"/>
              <a:t>pillars</a:t>
            </a:r>
            <a:r>
              <a:rPr lang="lv-LV" dirty="0"/>
              <a:t> </a:t>
            </a:r>
            <a:r>
              <a:rPr lang="lv-LV" dirty="0" err="1"/>
              <a:t>of</a:t>
            </a:r>
            <a:r>
              <a:rPr lang="lv-LV" dirty="0"/>
              <a:t> a </a:t>
            </a:r>
            <a:r>
              <a:rPr lang="lv-LV" dirty="0" err="1"/>
              <a:t>decentralized</a:t>
            </a:r>
            <a:r>
              <a:rPr lang="lv-LV" dirty="0"/>
              <a:t> </a:t>
            </a:r>
            <a:r>
              <a:rPr lang="lv-LV" dirty="0" err="1"/>
              <a:t>society</a:t>
            </a:r>
            <a:endParaRPr lang="lv-LV" dirty="0"/>
          </a:p>
        </p:txBody>
      </p:sp>
      <p:graphicFrame>
        <p:nvGraphicFramePr>
          <p:cNvPr id="6" name="Diagram 5">
            <a:extLst>
              <a:ext uri="{FF2B5EF4-FFF2-40B4-BE49-F238E27FC236}">
                <a16:creationId xmlns:a16="http://schemas.microsoft.com/office/drawing/2014/main" id="{E2CBB2F8-5AC9-4799-8602-9A947A69B094}"/>
              </a:ext>
            </a:extLst>
          </p:cNvPr>
          <p:cNvGraphicFramePr/>
          <p:nvPr>
            <p:extLst>
              <p:ext uri="{D42A27DB-BD31-4B8C-83A1-F6EECF244321}">
                <p14:modId xmlns:p14="http://schemas.microsoft.com/office/powerpoint/2010/main" val="1420351788"/>
              </p:ext>
            </p:extLst>
          </p:nvPr>
        </p:nvGraphicFramePr>
        <p:xfrm>
          <a:off x="1778000" y="115455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5778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F90D4948-023E-4937-A5CA-E5908C9137FD}"/>
              </a:ext>
            </a:extLst>
          </p:cNvPr>
          <p:cNvSpPr>
            <a:spLocks noGrp="1"/>
          </p:cNvSpPr>
          <p:nvPr>
            <p:ph type="body" sz="quarter" idx="14"/>
          </p:nvPr>
        </p:nvSpPr>
        <p:spPr>
          <a:xfrm>
            <a:off x="1295399" y="1620407"/>
            <a:ext cx="6284844" cy="4737400"/>
          </a:xfrm>
        </p:spPr>
        <p:txBody>
          <a:bodyPr>
            <a:normAutofit/>
          </a:bodyPr>
          <a:lstStyle/>
          <a:p>
            <a:pPr marL="0" indent="0" algn="just">
              <a:buNone/>
            </a:pPr>
            <a:r>
              <a:rPr lang="en-US" sz="2600" b="1" dirty="0"/>
              <a:t>Blockchain is the technology that allows digital information to be distributed, but not copied</a:t>
            </a:r>
            <a:r>
              <a:rPr lang="en-US" sz="2600" dirty="0"/>
              <a:t>. That means each individual piece of data can only have one owner.</a:t>
            </a:r>
            <a:endParaRPr lang="lv-LV" sz="2600" dirty="0"/>
          </a:p>
          <a:p>
            <a:pPr marL="0" indent="0" algn="just">
              <a:buNone/>
            </a:pPr>
            <a:endParaRPr lang="lv-LV" sz="2600" dirty="0"/>
          </a:p>
          <a:p>
            <a:pPr marL="0" indent="0" algn="just">
              <a:buNone/>
            </a:pPr>
            <a:r>
              <a:rPr lang="en-US" sz="2600" dirty="0"/>
              <a:t>The information is constantly reconciled into the database, which is stored in multiple locations and updated instantly</a:t>
            </a:r>
            <a:r>
              <a:rPr lang="lv-LV" sz="2600" dirty="0"/>
              <a:t>. </a:t>
            </a:r>
            <a:r>
              <a:rPr lang="en-US" sz="2600" dirty="0"/>
              <a:t>That means the records are public and verifiable</a:t>
            </a:r>
            <a:r>
              <a:rPr lang="lv-LV" sz="2600" dirty="0"/>
              <a:t>.</a:t>
            </a:r>
          </a:p>
        </p:txBody>
      </p:sp>
      <p:sp>
        <p:nvSpPr>
          <p:cNvPr id="3" name="Teksta vietturis 2">
            <a:extLst>
              <a:ext uri="{FF2B5EF4-FFF2-40B4-BE49-F238E27FC236}">
                <a16:creationId xmlns:a16="http://schemas.microsoft.com/office/drawing/2014/main" id="{01F6A0E9-26B2-433E-93F8-1BF003D3B4DF}"/>
              </a:ext>
            </a:extLst>
          </p:cNvPr>
          <p:cNvSpPr>
            <a:spLocks noGrp="1"/>
          </p:cNvSpPr>
          <p:nvPr>
            <p:ph type="body" sz="quarter" idx="15"/>
          </p:nvPr>
        </p:nvSpPr>
        <p:spPr/>
        <p:txBody>
          <a:bodyPr>
            <a:normAutofit fontScale="92500" lnSpcReduction="20000"/>
          </a:bodyPr>
          <a:lstStyle/>
          <a:p>
            <a:r>
              <a:rPr lang="lv-LV" dirty="0" err="1"/>
              <a:t>What</a:t>
            </a:r>
            <a:r>
              <a:rPr lang="lv-LV" dirty="0"/>
              <a:t> </a:t>
            </a:r>
            <a:r>
              <a:rPr lang="lv-LV" dirty="0" err="1"/>
              <a:t>is</a:t>
            </a:r>
            <a:r>
              <a:rPr lang="lv-LV" dirty="0"/>
              <a:t> </a:t>
            </a:r>
            <a:r>
              <a:rPr lang="lv-LV" dirty="0" err="1"/>
              <a:t>blockchain</a:t>
            </a:r>
            <a:r>
              <a:rPr lang="lv-LV" dirty="0"/>
              <a:t>?</a:t>
            </a:r>
          </a:p>
        </p:txBody>
      </p:sp>
      <p:pic>
        <p:nvPicPr>
          <p:cNvPr id="5" name="Graphic 4" descr="Question mark with solid fill">
            <a:extLst>
              <a:ext uri="{FF2B5EF4-FFF2-40B4-BE49-F238E27FC236}">
                <a16:creationId xmlns:a16="http://schemas.microsoft.com/office/drawing/2014/main" id="{A1107587-2682-425F-B051-A209BD06B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2708" y="1349953"/>
            <a:ext cx="4158093" cy="4158093"/>
          </a:xfrm>
          <a:prstGeom prst="rect">
            <a:avLst/>
          </a:prstGeom>
        </p:spPr>
      </p:pic>
    </p:spTree>
    <p:extLst>
      <p:ext uri="{BB962C8B-B14F-4D97-AF65-F5344CB8AC3E}">
        <p14:creationId xmlns:p14="http://schemas.microsoft.com/office/powerpoint/2010/main" val="352083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728AA3-E17A-4826-8C84-DD546EF50344}"/>
              </a:ext>
            </a:extLst>
          </p:cNvPr>
          <p:cNvSpPr>
            <a:spLocks noGrp="1"/>
          </p:cNvSpPr>
          <p:nvPr>
            <p:ph type="body" sz="quarter" idx="14"/>
          </p:nvPr>
        </p:nvSpPr>
        <p:spPr>
          <a:xfrm>
            <a:off x="6390470" y="2096188"/>
            <a:ext cx="5134879" cy="3390900"/>
          </a:xfrm>
        </p:spPr>
        <p:txBody>
          <a:bodyPr>
            <a:normAutofit fontScale="92500" lnSpcReduction="20000"/>
          </a:bodyPr>
          <a:lstStyle/>
          <a:p>
            <a:pPr algn="just"/>
            <a:r>
              <a:rPr lang="en-US" sz="2800" dirty="0"/>
              <a:t>A blockchain is a database that stores encrypted blocks of data</a:t>
            </a:r>
            <a:r>
              <a:rPr lang="lv-LV" sz="2800" dirty="0"/>
              <a:t>, </a:t>
            </a:r>
            <a:r>
              <a:rPr lang="en-US" sz="2800" dirty="0"/>
              <a:t>chains them together to form a chronological single-source-of-truth for the data</a:t>
            </a:r>
            <a:endParaRPr lang="lv-LV" sz="2800" dirty="0"/>
          </a:p>
          <a:p>
            <a:pPr algn="just"/>
            <a:r>
              <a:rPr lang="lv-LV" sz="2800" dirty="0" err="1"/>
              <a:t>This</a:t>
            </a:r>
            <a:r>
              <a:rPr lang="lv-LV" sz="2800" dirty="0"/>
              <a:t> </a:t>
            </a:r>
            <a:r>
              <a:rPr lang="lv-LV" sz="2800" dirty="0" err="1"/>
              <a:t>principle</a:t>
            </a:r>
            <a:r>
              <a:rPr lang="lv-LV" sz="2800" dirty="0"/>
              <a:t> </a:t>
            </a:r>
            <a:r>
              <a:rPr lang="lv-LV" sz="2800" dirty="0" err="1"/>
              <a:t>makes</a:t>
            </a:r>
            <a:r>
              <a:rPr lang="lv-LV" sz="2800" dirty="0"/>
              <a:t> </a:t>
            </a:r>
            <a:r>
              <a:rPr lang="lv-LV" sz="2800" dirty="0" err="1"/>
              <a:t>blockchain</a:t>
            </a:r>
            <a:r>
              <a:rPr lang="lv-LV" sz="2800" dirty="0"/>
              <a:t> </a:t>
            </a:r>
            <a:r>
              <a:rPr lang="lv-LV" sz="2800" dirty="0" err="1"/>
              <a:t>especially</a:t>
            </a:r>
            <a:r>
              <a:rPr lang="lv-LV" sz="2800" dirty="0"/>
              <a:t> </a:t>
            </a:r>
            <a:r>
              <a:rPr lang="lv-LV" sz="2800" dirty="0" err="1"/>
              <a:t>safe</a:t>
            </a:r>
            <a:r>
              <a:rPr lang="lv-LV" sz="2800" dirty="0"/>
              <a:t> </a:t>
            </a:r>
            <a:r>
              <a:rPr lang="lv-LV" sz="2800" dirty="0" err="1"/>
              <a:t>and</a:t>
            </a:r>
            <a:r>
              <a:rPr lang="lv-LV" sz="2800" dirty="0"/>
              <a:t> </a:t>
            </a:r>
            <a:r>
              <a:rPr lang="lv-LV" sz="2800" dirty="0" err="1"/>
              <a:t>promising</a:t>
            </a:r>
            <a:r>
              <a:rPr lang="lv-LV" sz="2800" dirty="0"/>
              <a:t> – </a:t>
            </a:r>
            <a:r>
              <a:rPr lang="lv-LV" sz="2800" dirty="0" err="1"/>
              <a:t>in</a:t>
            </a:r>
            <a:r>
              <a:rPr lang="lv-LV" sz="2800" dirty="0"/>
              <a:t> </a:t>
            </a:r>
            <a:r>
              <a:rPr lang="lv-LV" sz="2800" dirty="0" err="1"/>
              <a:t>order</a:t>
            </a:r>
            <a:r>
              <a:rPr lang="lv-LV" sz="2800" dirty="0"/>
              <a:t> to </a:t>
            </a:r>
            <a:r>
              <a:rPr lang="lv-LV" sz="2800" dirty="0" err="1"/>
              <a:t>change</a:t>
            </a:r>
            <a:r>
              <a:rPr lang="lv-LV" sz="2800" dirty="0"/>
              <a:t> </a:t>
            </a:r>
            <a:r>
              <a:rPr lang="lv-LV" sz="2800" dirty="0" err="1"/>
              <a:t>data</a:t>
            </a:r>
            <a:r>
              <a:rPr lang="lv-LV" sz="2800" dirty="0"/>
              <a:t> </a:t>
            </a:r>
            <a:r>
              <a:rPr lang="lv-LV" sz="2800" dirty="0" err="1"/>
              <a:t>in</a:t>
            </a:r>
            <a:r>
              <a:rPr lang="lv-LV" sz="2800" dirty="0"/>
              <a:t> </a:t>
            </a:r>
            <a:r>
              <a:rPr lang="lv-LV" sz="2800" dirty="0" err="1"/>
              <a:t>one</a:t>
            </a:r>
            <a:r>
              <a:rPr lang="lv-LV" sz="2800" dirty="0"/>
              <a:t> </a:t>
            </a:r>
            <a:r>
              <a:rPr lang="lv-LV" sz="2800" dirty="0" err="1"/>
              <a:t>of</a:t>
            </a:r>
            <a:r>
              <a:rPr lang="lv-LV" sz="2800" dirty="0"/>
              <a:t> </a:t>
            </a:r>
            <a:r>
              <a:rPr lang="lv-LV" sz="2800" dirty="0" err="1"/>
              <a:t>the</a:t>
            </a:r>
            <a:r>
              <a:rPr lang="lv-LV" sz="2800" dirty="0"/>
              <a:t> </a:t>
            </a:r>
            <a:r>
              <a:rPr lang="lv-LV" sz="2800" dirty="0" err="1"/>
              <a:t>blocks</a:t>
            </a:r>
            <a:r>
              <a:rPr lang="lv-LV" sz="2800" dirty="0"/>
              <a:t>, </a:t>
            </a:r>
            <a:r>
              <a:rPr lang="lv-LV" sz="2800" dirty="0" err="1"/>
              <a:t>changes</a:t>
            </a:r>
            <a:r>
              <a:rPr lang="lv-LV" sz="2800" dirty="0"/>
              <a:t> </a:t>
            </a:r>
            <a:r>
              <a:rPr lang="lv-LV" sz="2800" dirty="0" err="1"/>
              <a:t>has</a:t>
            </a:r>
            <a:r>
              <a:rPr lang="lv-LV" sz="2800" dirty="0"/>
              <a:t> to </a:t>
            </a:r>
            <a:r>
              <a:rPr lang="lv-LV" sz="2800" dirty="0" err="1"/>
              <a:t>be</a:t>
            </a:r>
            <a:r>
              <a:rPr lang="lv-LV" sz="2800" dirty="0"/>
              <a:t> </a:t>
            </a:r>
            <a:r>
              <a:rPr lang="lv-LV" sz="2800" dirty="0" err="1"/>
              <a:t>made</a:t>
            </a:r>
            <a:r>
              <a:rPr lang="lv-LV" sz="2800" dirty="0"/>
              <a:t> </a:t>
            </a:r>
            <a:r>
              <a:rPr lang="lv-LV" sz="2800" dirty="0" err="1"/>
              <a:t>in</a:t>
            </a:r>
            <a:r>
              <a:rPr lang="lv-LV" sz="2800" dirty="0"/>
              <a:t> </a:t>
            </a:r>
            <a:r>
              <a:rPr lang="lv-LV" sz="2800" dirty="0" err="1"/>
              <a:t>all</a:t>
            </a:r>
            <a:r>
              <a:rPr lang="lv-LV" sz="2800" dirty="0"/>
              <a:t> </a:t>
            </a:r>
            <a:r>
              <a:rPr lang="lv-LV" sz="2800" dirty="0" err="1"/>
              <a:t>the</a:t>
            </a:r>
            <a:r>
              <a:rPr lang="lv-LV" sz="2800" dirty="0"/>
              <a:t> </a:t>
            </a:r>
            <a:r>
              <a:rPr lang="lv-LV" sz="2800" dirty="0" err="1"/>
              <a:t>following</a:t>
            </a:r>
            <a:r>
              <a:rPr lang="lv-LV" sz="2800" dirty="0"/>
              <a:t> </a:t>
            </a:r>
            <a:r>
              <a:rPr lang="lv-LV" sz="2800" dirty="0" err="1"/>
              <a:t>blocks</a:t>
            </a:r>
            <a:r>
              <a:rPr lang="lv-LV" sz="2800" dirty="0"/>
              <a:t>. </a:t>
            </a:r>
          </a:p>
        </p:txBody>
      </p:sp>
      <p:sp>
        <p:nvSpPr>
          <p:cNvPr id="6" name="Title 5">
            <a:extLst>
              <a:ext uri="{FF2B5EF4-FFF2-40B4-BE49-F238E27FC236}">
                <a16:creationId xmlns:a16="http://schemas.microsoft.com/office/drawing/2014/main" id="{E54539B6-64E1-4B2E-8C9E-B1FE9E881406}"/>
              </a:ext>
            </a:extLst>
          </p:cNvPr>
          <p:cNvSpPr>
            <a:spLocks noGrp="1"/>
          </p:cNvSpPr>
          <p:nvPr>
            <p:ph type="title"/>
          </p:nvPr>
        </p:nvSpPr>
        <p:spPr>
          <a:xfrm>
            <a:off x="6390470" y="427566"/>
            <a:ext cx="5134879" cy="1073491"/>
          </a:xfrm>
        </p:spPr>
        <p:txBody>
          <a:bodyPr>
            <a:normAutofit fontScale="90000"/>
          </a:bodyPr>
          <a:lstStyle/>
          <a:p>
            <a:r>
              <a:rPr lang="lv-LV" dirty="0" err="1"/>
              <a:t>Blockchain</a:t>
            </a:r>
            <a:r>
              <a:rPr lang="lv-LV" dirty="0"/>
              <a:t> </a:t>
            </a:r>
            <a:r>
              <a:rPr lang="lv-LV" dirty="0" err="1"/>
              <a:t>technology</a:t>
            </a:r>
            <a:endParaRPr lang="lv-LV" dirty="0"/>
          </a:p>
        </p:txBody>
      </p:sp>
      <p:pic>
        <p:nvPicPr>
          <p:cNvPr id="8" name="Picture Placeholder 7" descr="A picture containing Ferris wheel, ride&#10;&#10;Description automatically generated">
            <a:extLst>
              <a:ext uri="{FF2B5EF4-FFF2-40B4-BE49-F238E27FC236}">
                <a16:creationId xmlns:a16="http://schemas.microsoft.com/office/drawing/2014/main" id="{823B961C-BCC1-464A-8712-F20FF25799C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80" r="16680"/>
          <a:stretch>
            <a:fillRect/>
          </a:stretch>
        </p:blipFill>
        <p:spPr/>
      </p:pic>
    </p:spTree>
    <p:extLst>
      <p:ext uri="{BB962C8B-B14F-4D97-AF65-F5344CB8AC3E}">
        <p14:creationId xmlns:p14="http://schemas.microsoft.com/office/powerpoint/2010/main" val="1668209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a:extLst>
              <a:ext uri="{FF2B5EF4-FFF2-40B4-BE49-F238E27FC236}">
                <a16:creationId xmlns:a16="http://schemas.microsoft.com/office/drawing/2014/main" id="{DE7F4893-BC08-4463-94AC-19110BC52ED3}"/>
              </a:ext>
            </a:extLst>
          </p:cNvPr>
          <p:cNvSpPr>
            <a:spLocks noGrp="1"/>
          </p:cNvSpPr>
          <p:nvPr>
            <p:ph type="title"/>
          </p:nvPr>
        </p:nvSpPr>
        <p:spPr>
          <a:xfrm>
            <a:off x="2043729" y="2672286"/>
            <a:ext cx="8537643" cy="2168520"/>
          </a:xfrm>
        </p:spPr>
        <p:txBody>
          <a:bodyPr>
            <a:normAutofit/>
          </a:bodyPr>
          <a:lstStyle/>
          <a:p>
            <a:r>
              <a:rPr lang="lv-LV" dirty="0" err="1"/>
              <a:t>What</a:t>
            </a:r>
            <a:r>
              <a:rPr lang="lv-LV" dirty="0"/>
              <a:t> </a:t>
            </a:r>
            <a:r>
              <a:rPr lang="lv-LV" dirty="0" err="1"/>
              <a:t>cryptocurrencies</a:t>
            </a:r>
            <a:r>
              <a:rPr lang="lv-LV" dirty="0"/>
              <a:t> do </a:t>
            </a:r>
            <a:r>
              <a:rPr lang="lv-LV" dirty="0" err="1"/>
              <a:t>you</a:t>
            </a:r>
            <a:r>
              <a:rPr lang="lv-LV" dirty="0"/>
              <a:t> </a:t>
            </a:r>
            <a:r>
              <a:rPr lang="lv-LV" dirty="0" err="1"/>
              <a:t>know</a:t>
            </a:r>
            <a:r>
              <a:rPr lang="lv-LV" dirty="0"/>
              <a:t> </a:t>
            </a:r>
            <a:r>
              <a:rPr lang="lv-LV" dirty="0" err="1"/>
              <a:t>and</a:t>
            </a:r>
            <a:r>
              <a:rPr lang="lv-LV" dirty="0"/>
              <a:t> </a:t>
            </a:r>
            <a:r>
              <a:rPr lang="lv-LV" dirty="0" err="1"/>
              <a:t>how</a:t>
            </a:r>
            <a:r>
              <a:rPr lang="lv-LV" dirty="0"/>
              <a:t> do </a:t>
            </a:r>
            <a:r>
              <a:rPr lang="lv-LV" dirty="0" err="1"/>
              <a:t>they</a:t>
            </a:r>
            <a:r>
              <a:rPr lang="lv-LV" dirty="0"/>
              <a:t> </a:t>
            </a:r>
            <a:r>
              <a:rPr lang="lv-LV" dirty="0" err="1"/>
              <a:t>differ</a:t>
            </a:r>
            <a:r>
              <a:rPr lang="lv-LV" dirty="0"/>
              <a:t> </a:t>
            </a:r>
            <a:r>
              <a:rPr lang="lv-LV" dirty="0" err="1"/>
              <a:t>from</a:t>
            </a:r>
            <a:r>
              <a:rPr lang="lv-LV" dirty="0"/>
              <a:t> </a:t>
            </a:r>
            <a:r>
              <a:rPr lang="lv-LV" dirty="0" err="1"/>
              <a:t>each</a:t>
            </a:r>
            <a:r>
              <a:rPr lang="lv-LV" dirty="0"/>
              <a:t> </a:t>
            </a:r>
            <a:r>
              <a:rPr lang="lv-LV" dirty="0" err="1"/>
              <a:t>other</a:t>
            </a:r>
            <a:r>
              <a:rPr lang="lv-LV" dirty="0"/>
              <a:t>?</a:t>
            </a:r>
          </a:p>
        </p:txBody>
      </p:sp>
      <p:pic>
        <p:nvPicPr>
          <p:cNvPr id="3" name="Graphic 2" descr="Chat bubble with solid fill">
            <a:extLst>
              <a:ext uri="{FF2B5EF4-FFF2-40B4-BE49-F238E27FC236}">
                <a16:creationId xmlns:a16="http://schemas.microsoft.com/office/drawing/2014/main" id="{0D5AAB85-1BE8-48CD-9674-0863DFED7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301" y="1108953"/>
            <a:ext cx="2320047" cy="2320047"/>
          </a:xfrm>
          <a:prstGeom prst="rect">
            <a:avLst/>
          </a:prstGeom>
        </p:spPr>
      </p:pic>
    </p:spTree>
    <p:extLst>
      <p:ext uri="{BB962C8B-B14F-4D97-AF65-F5344CB8AC3E}">
        <p14:creationId xmlns:p14="http://schemas.microsoft.com/office/powerpoint/2010/main" val="286517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a vietturis 4">
            <a:extLst>
              <a:ext uri="{FF2B5EF4-FFF2-40B4-BE49-F238E27FC236}">
                <a16:creationId xmlns:a16="http://schemas.microsoft.com/office/drawing/2014/main" id="{04E2A66C-877D-46FC-AE82-5FE868CAA63D}"/>
              </a:ext>
            </a:extLst>
          </p:cNvPr>
          <p:cNvSpPr>
            <a:spLocks noGrp="1"/>
          </p:cNvSpPr>
          <p:nvPr>
            <p:ph type="body" sz="quarter" idx="14"/>
          </p:nvPr>
        </p:nvSpPr>
        <p:spPr>
          <a:xfrm>
            <a:off x="595146" y="2523611"/>
            <a:ext cx="9241303" cy="2207759"/>
          </a:xfrm>
        </p:spPr>
        <p:txBody>
          <a:bodyPr>
            <a:normAutofit/>
          </a:bodyPr>
          <a:lstStyle/>
          <a:p>
            <a:pPr algn="just"/>
            <a:r>
              <a:rPr lang="lv-LV" sz="2800" b="1" dirty="0" err="1">
                <a:solidFill>
                  <a:srgbClr val="643CBE"/>
                </a:solidFill>
              </a:rPr>
              <a:t>In</a:t>
            </a:r>
            <a:r>
              <a:rPr lang="lv-LV" sz="2800" b="1" dirty="0">
                <a:solidFill>
                  <a:srgbClr val="643CBE"/>
                </a:solidFill>
              </a:rPr>
              <a:t> 2008</a:t>
            </a:r>
            <a:r>
              <a:rPr lang="lv-LV" sz="2800" dirty="0">
                <a:solidFill>
                  <a:srgbClr val="643CBE"/>
                </a:solidFill>
              </a:rPr>
              <a:t>, </a:t>
            </a:r>
            <a:r>
              <a:rPr lang="lv-LV" sz="2800" dirty="0" err="1">
                <a:solidFill>
                  <a:srgbClr val="643CBE"/>
                </a:solidFill>
              </a:rPr>
              <a:t>Satoshi</a:t>
            </a:r>
            <a:r>
              <a:rPr lang="lv-LV" sz="2800" dirty="0">
                <a:solidFill>
                  <a:srgbClr val="643CBE"/>
                </a:solidFill>
              </a:rPr>
              <a:t> </a:t>
            </a:r>
            <a:r>
              <a:rPr lang="lv-LV" sz="2800" dirty="0" err="1">
                <a:solidFill>
                  <a:srgbClr val="643CBE"/>
                </a:solidFill>
              </a:rPr>
              <a:t>Nakamoto</a:t>
            </a:r>
            <a:r>
              <a:rPr lang="lv-LV" sz="2800" dirty="0">
                <a:solidFill>
                  <a:srgbClr val="643CBE"/>
                </a:solidFill>
              </a:rPr>
              <a:t> </a:t>
            </a:r>
            <a:r>
              <a:rPr lang="lv-LV" sz="2800" dirty="0" err="1">
                <a:solidFill>
                  <a:srgbClr val="643CBE"/>
                </a:solidFill>
              </a:rPr>
              <a:t>released</a:t>
            </a:r>
            <a:r>
              <a:rPr lang="lv-LV" sz="2800" dirty="0">
                <a:solidFill>
                  <a:srgbClr val="643CBE"/>
                </a:solidFill>
              </a:rPr>
              <a:t> </a:t>
            </a:r>
            <a:r>
              <a:rPr lang="lv-LV" sz="2800" dirty="0" err="1">
                <a:solidFill>
                  <a:srgbClr val="643CBE"/>
                </a:solidFill>
              </a:rPr>
              <a:t>whitepaper</a:t>
            </a:r>
            <a:r>
              <a:rPr lang="lv-LV" sz="2800" dirty="0">
                <a:solidFill>
                  <a:srgbClr val="643CBE"/>
                </a:solidFill>
              </a:rPr>
              <a:t> «</a:t>
            </a:r>
            <a:r>
              <a:rPr lang="en-US" sz="2800" dirty="0">
                <a:solidFill>
                  <a:srgbClr val="643CBE"/>
                </a:solidFill>
              </a:rPr>
              <a:t>Bitcoin: A Peer to Peer Electronic Cash </a:t>
            </a:r>
            <a:r>
              <a:rPr lang="en-US" sz="2800" dirty="0" err="1">
                <a:solidFill>
                  <a:srgbClr val="643CBE"/>
                </a:solidFill>
              </a:rPr>
              <a:t>Syste</a:t>
            </a:r>
            <a:r>
              <a:rPr lang="lv-LV" sz="2800" dirty="0">
                <a:solidFill>
                  <a:srgbClr val="643CBE"/>
                </a:solidFill>
              </a:rPr>
              <a:t>m» </a:t>
            </a:r>
            <a:r>
              <a:rPr lang="lv-LV" sz="2800" dirty="0" err="1">
                <a:solidFill>
                  <a:srgbClr val="643CBE"/>
                </a:solidFill>
              </a:rPr>
              <a:t>that</a:t>
            </a:r>
            <a:r>
              <a:rPr lang="lv-LV" sz="2800" dirty="0">
                <a:solidFill>
                  <a:srgbClr val="643CBE"/>
                </a:solidFill>
              </a:rPr>
              <a:t> </a:t>
            </a:r>
            <a:r>
              <a:rPr lang="lv-LV" sz="2800" dirty="0" err="1">
                <a:solidFill>
                  <a:srgbClr val="643CBE"/>
                </a:solidFill>
              </a:rPr>
              <a:t>described</a:t>
            </a:r>
            <a:r>
              <a:rPr lang="lv-LV" sz="2800" dirty="0">
                <a:solidFill>
                  <a:srgbClr val="643CBE"/>
                </a:solidFill>
              </a:rPr>
              <a:t> </a:t>
            </a:r>
            <a:r>
              <a:rPr lang="en-US" sz="2800" dirty="0">
                <a:solidFill>
                  <a:srgbClr val="643CBE"/>
                </a:solidFill>
              </a:rPr>
              <a:t>purely peer-to-peer version of electronic cash known as Bitcoin</a:t>
            </a:r>
            <a:r>
              <a:rPr lang="lv-LV" sz="2800" dirty="0">
                <a:solidFill>
                  <a:srgbClr val="643CBE"/>
                </a:solidFill>
              </a:rPr>
              <a:t>.</a:t>
            </a:r>
          </a:p>
        </p:txBody>
      </p:sp>
      <p:sp>
        <p:nvSpPr>
          <p:cNvPr id="6" name="Teksta vietturis 5">
            <a:extLst>
              <a:ext uri="{FF2B5EF4-FFF2-40B4-BE49-F238E27FC236}">
                <a16:creationId xmlns:a16="http://schemas.microsoft.com/office/drawing/2014/main" id="{610C9A26-9272-4CE9-9FBB-F10E9ECD10C7}"/>
              </a:ext>
            </a:extLst>
          </p:cNvPr>
          <p:cNvSpPr>
            <a:spLocks noGrp="1"/>
          </p:cNvSpPr>
          <p:nvPr>
            <p:ph type="body" sz="quarter" idx="15"/>
          </p:nvPr>
        </p:nvSpPr>
        <p:spPr>
          <a:xfrm>
            <a:off x="595146" y="964301"/>
            <a:ext cx="8275765" cy="580345"/>
          </a:xfrm>
        </p:spPr>
        <p:txBody>
          <a:bodyPr>
            <a:normAutofit fontScale="92500" lnSpcReduction="20000"/>
          </a:bodyPr>
          <a:lstStyle/>
          <a:p>
            <a:r>
              <a:rPr lang="lv-LV" dirty="0" err="1">
                <a:solidFill>
                  <a:srgbClr val="7F5CCC"/>
                </a:solidFill>
              </a:rPr>
              <a:t>History</a:t>
            </a:r>
            <a:r>
              <a:rPr lang="lv-LV" dirty="0">
                <a:solidFill>
                  <a:srgbClr val="7F5CCC"/>
                </a:solidFill>
              </a:rPr>
              <a:t> </a:t>
            </a:r>
            <a:r>
              <a:rPr lang="lv-LV" dirty="0" err="1">
                <a:solidFill>
                  <a:srgbClr val="7F5CCC"/>
                </a:solidFill>
              </a:rPr>
              <a:t>of</a:t>
            </a:r>
            <a:r>
              <a:rPr lang="lv-LV" dirty="0">
                <a:solidFill>
                  <a:srgbClr val="7F5CCC"/>
                </a:solidFill>
              </a:rPr>
              <a:t> </a:t>
            </a:r>
            <a:r>
              <a:rPr lang="lv-LV" dirty="0" err="1">
                <a:solidFill>
                  <a:srgbClr val="7F5CCC"/>
                </a:solidFill>
              </a:rPr>
              <a:t>Blockchain</a:t>
            </a:r>
            <a:r>
              <a:rPr lang="lv-LV" dirty="0">
                <a:solidFill>
                  <a:srgbClr val="7F5CCC"/>
                </a:solidFill>
              </a:rPr>
              <a:t> </a:t>
            </a:r>
            <a:r>
              <a:rPr lang="lv-LV" dirty="0" err="1">
                <a:solidFill>
                  <a:srgbClr val="7F5CCC"/>
                </a:solidFill>
              </a:rPr>
              <a:t>Technology</a:t>
            </a:r>
            <a:endParaRPr lang="lv-LV" dirty="0">
              <a:solidFill>
                <a:srgbClr val="7F5CCC"/>
              </a:solidFill>
            </a:endParaRPr>
          </a:p>
        </p:txBody>
      </p:sp>
      <p:sp>
        <p:nvSpPr>
          <p:cNvPr id="4" name="Teksta vietturis 4">
            <a:extLst>
              <a:ext uri="{FF2B5EF4-FFF2-40B4-BE49-F238E27FC236}">
                <a16:creationId xmlns:a16="http://schemas.microsoft.com/office/drawing/2014/main" id="{DAEBF6BA-2E49-4191-9BAF-7FBC81367531}"/>
              </a:ext>
            </a:extLst>
          </p:cNvPr>
          <p:cNvSpPr txBox="1">
            <a:spLocks/>
          </p:cNvSpPr>
          <p:nvPr/>
        </p:nvSpPr>
        <p:spPr>
          <a:xfrm>
            <a:off x="595146" y="1509104"/>
            <a:ext cx="9241303" cy="6665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lv-LV" sz="4100" dirty="0" err="1">
                <a:solidFill>
                  <a:srgbClr val="643CBE"/>
                </a:solidFill>
              </a:rPr>
              <a:t>Debut</a:t>
            </a:r>
            <a:r>
              <a:rPr lang="lv-LV" sz="4100" dirty="0">
                <a:solidFill>
                  <a:srgbClr val="643CBE"/>
                </a:solidFill>
              </a:rPr>
              <a:t> </a:t>
            </a:r>
            <a:r>
              <a:rPr lang="lv-LV" sz="4100" dirty="0" err="1">
                <a:solidFill>
                  <a:srgbClr val="643CBE"/>
                </a:solidFill>
              </a:rPr>
              <a:t>of</a:t>
            </a:r>
            <a:r>
              <a:rPr lang="lv-LV" sz="4100" dirty="0">
                <a:solidFill>
                  <a:srgbClr val="643CBE"/>
                </a:solidFill>
              </a:rPr>
              <a:t> </a:t>
            </a:r>
            <a:r>
              <a:rPr lang="lv-LV" sz="4100" dirty="0" err="1">
                <a:solidFill>
                  <a:srgbClr val="643CBE"/>
                </a:solidFill>
              </a:rPr>
              <a:t>Blockchain</a:t>
            </a:r>
            <a:r>
              <a:rPr lang="lv-LV" sz="4100" dirty="0">
                <a:solidFill>
                  <a:srgbClr val="643CBE"/>
                </a:solidFill>
              </a:rPr>
              <a:t> </a:t>
            </a:r>
          </a:p>
        </p:txBody>
      </p:sp>
    </p:spTree>
    <p:extLst>
      <p:ext uri="{BB962C8B-B14F-4D97-AF65-F5344CB8AC3E}">
        <p14:creationId xmlns:p14="http://schemas.microsoft.com/office/powerpoint/2010/main" val="35923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E8DEC6-48CC-471E-A4FA-4D556A18DC59}"/>
              </a:ext>
            </a:extLst>
          </p:cNvPr>
          <p:cNvSpPr>
            <a:spLocks noGrp="1"/>
          </p:cNvSpPr>
          <p:nvPr>
            <p:ph type="body" sz="quarter" idx="14"/>
          </p:nvPr>
        </p:nvSpPr>
        <p:spPr>
          <a:xfrm>
            <a:off x="6390470" y="2619176"/>
            <a:ext cx="5134879" cy="3390900"/>
          </a:xfrm>
        </p:spPr>
        <p:txBody>
          <a:bodyPr>
            <a:normAutofit/>
          </a:bodyPr>
          <a:lstStyle/>
          <a:p>
            <a:r>
              <a:rPr lang="en-US" sz="2600" dirty="0"/>
              <a:t>Dr Whitfield Diffie and Dr Martin Hellman</a:t>
            </a:r>
            <a:r>
              <a:rPr lang="lv-LV" sz="2600" dirty="0"/>
              <a:t> </a:t>
            </a:r>
            <a:r>
              <a:rPr lang="lv-LV" sz="2600" dirty="0" err="1"/>
              <a:t>released</a:t>
            </a:r>
            <a:r>
              <a:rPr lang="lv-LV" sz="2600" dirty="0"/>
              <a:t> </a:t>
            </a:r>
            <a:r>
              <a:rPr lang="lv-LV" sz="2600" dirty="0" err="1"/>
              <a:t>publication</a:t>
            </a:r>
            <a:r>
              <a:rPr lang="lv-LV" sz="2600" dirty="0"/>
              <a:t> </a:t>
            </a:r>
            <a:r>
              <a:rPr lang="lv-LV" sz="2600" dirty="0" err="1"/>
              <a:t>of</a:t>
            </a:r>
            <a:r>
              <a:rPr lang="lv-LV" sz="2600" dirty="0"/>
              <a:t> </a:t>
            </a:r>
            <a:r>
              <a:rPr lang="en-US" sz="2600" dirty="0"/>
              <a:t>the Data Encryption Standard and the first publicly available work on public-key cryptography</a:t>
            </a:r>
            <a:r>
              <a:rPr lang="lv-LV" sz="2600" dirty="0"/>
              <a:t> -</a:t>
            </a:r>
            <a:r>
              <a:rPr lang="en-US" sz="2600" dirty="0"/>
              <a:t> “New Directions in Cryptography”</a:t>
            </a:r>
            <a:r>
              <a:rPr lang="lv-LV" sz="2600" dirty="0"/>
              <a:t>.</a:t>
            </a:r>
          </a:p>
          <a:p>
            <a:endParaRPr lang="lv-LV" sz="2600" dirty="0"/>
          </a:p>
        </p:txBody>
      </p:sp>
      <p:pic>
        <p:nvPicPr>
          <p:cNvPr id="6" name="Picture Placeholder 5" descr="A picture containing text, electronics, circuit&#10;&#10;Description automatically generated">
            <a:extLst>
              <a:ext uri="{FF2B5EF4-FFF2-40B4-BE49-F238E27FC236}">
                <a16:creationId xmlns:a16="http://schemas.microsoft.com/office/drawing/2014/main" id="{FA65063C-5097-4CE5-B111-42F9F58588E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667" r="16667"/>
          <a:stretch>
            <a:fillRect/>
          </a:stretch>
        </p:blipFill>
        <p:spPr/>
      </p:pic>
      <p:sp>
        <p:nvSpPr>
          <p:cNvPr id="4" name="Title 3">
            <a:extLst>
              <a:ext uri="{FF2B5EF4-FFF2-40B4-BE49-F238E27FC236}">
                <a16:creationId xmlns:a16="http://schemas.microsoft.com/office/drawing/2014/main" id="{F6DCBAB5-BC59-4F9F-8617-2DF64C8AFE83}"/>
              </a:ext>
            </a:extLst>
          </p:cNvPr>
          <p:cNvSpPr>
            <a:spLocks noGrp="1"/>
          </p:cNvSpPr>
          <p:nvPr>
            <p:ph type="title"/>
          </p:nvPr>
        </p:nvSpPr>
        <p:spPr>
          <a:xfrm>
            <a:off x="6390470" y="1228319"/>
            <a:ext cx="6097231" cy="580345"/>
          </a:xfrm>
        </p:spPr>
        <p:txBody>
          <a:bodyPr>
            <a:noAutofit/>
          </a:bodyPr>
          <a:lstStyle/>
          <a:p>
            <a:r>
              <a:rPr lang="lv-LV" sz="4100" dirty="0" err="1"/>
              <a:t>Cryptography</a:t>
            </a:r>
            <a:r>
              <a:rPr lang="lv-LV" sz="4100" dirty="0"/>
              <a:t> </a:t>
            </a:r>
            <a:r>
              <a:rPr lang="lv-LV" sz="4100" dirty="0" err="1"/>
              <a:t>brought</a:t>
            </a:r>
            <a:r>
              <a:rPr lang="lv-LV" sz="4100" dirty="0"/>
              <a:t> </a:t>
            </a:r>
            <a:r>
              <a:rPr lang="lv-LV" sz="4100" dirty="0" err="1"/>
              <a:t>into</a:t>
            </a:r>
            <a:r>
              <a:rPr lang="lv-LV" sz="4100" dirty="0"/>
              <a:t> </a:t>
            </a:r>
            <a:r>
              <a:rPr lang="lv-LV" sz="4100" dirty="0" err="1"/>
              <a:t>the</a:t>
            </a:r>
            <a:r>
              <a:rPr lang="lv-LV" sz="4100" dirty="0"/>
              <a:t> </a:t>
            </a:r>
            <a:r>
              <a:rPr lang="lv-LV" sz="4100" dirty="0" err="1"/>
              <a:t>open</a:t>
            </a:r>
            <a:br>
              <a:rPr lang="lv-LV" sz="4100" dirty="0"/>
            </a:br>
            <a:r>
              <a:rPr lang="lv-LV" sz="4100" dirty="0"/>
              <a:t>1970 - 1980</a:t>
            </a:r>
          </a:p>
        </p:txBody>
      </p:sp>
    </p:spTree>
    <p:extLst>
      <p:ext uri="{BB962C8B-B14F-4D97-AF65-F5344CB8AC3E}">
        <p14:creationId xmlns:p14="http://schemas.microsoft.com/office/powerpoint/2010/main" val="877255283"/>
      </p:ext>
    </p:extLst>
  </p:cSld>
  <p:clrMapOvr>
    <a:masterClrMapping/>
  </p:clrMapOvr>
</p:sld>
</file>

<file path=ppt/theme/theme1.xml><?xml version="1.0" encoding="utf-8"?>
<a:theme xmlns:a="http://schemas.openxmlformats.org/drawingml/2006/main" name="Office Theme">
  <a:themeElements>
    <a:clrScheme name="Klasika">
      <a:dk1>
        <a:srgbClr val="333333"/>
      </a:dk1>
      <a:lt1>
        <a:srgbClr val="FFFFFF"/>
      </a:lt1>
      <a:dk2>
        <a:srgbClr val="643CBE"/>
      </a:dk2>
      <a:lt2>
        <a:srgbClr val="FFFFFF"/>
      </a:lt2>
      <a:accent1>
        <a:srgbClr val="643CBE"/>
      </a:accent1>
      <a:accent2>
        <a:srgbClr val="69C7AF"/>
      </a:accent2>
      <a:accent3>
        <a:srgbClr val="B6C5E9"/>
      </a:accent3>
      <a:accent4>
        <a:srgbClr val="F6EAAE"/>
      </a:accent4>
      <a:accent5>
        <a:srgbClr val="A9569B"/>
      </a:accent5>
      <a:accent6>
        <a:srgbClr val="EA6B83"/>
      </a:accent6>
      <a:hlink>
        <a:srgbClr val="00B0F0"/>
      </a:hlink>
      <a:folHlink>
        <a:srgbClr val="0070C0"/>
      </a:folHlink>
    </a:clrScheme>
    <a:fontScheme name="BDA-basic">
      <a:majorFont>
        <a:latin typeface="Raleway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6F21204CAD3041B3D4AAF1967E05F0" ma:contentTypeVersion="8" ma:contentTypeDescription="Create a new document." ma:contentTypeScope="" ma:versionID="1076a5b91f9739f61ab1407d00c1933d">
  <xsd:schema xmlns:xsd="http://www.w3.org/2001/XMLSchema" xmlns:xs="http://www.w3.org/2001/XMLSchema" xmlns:p="http://schemas.microsoft.com/office/2006/metadata/properties" xmlns:ns2="0d668201-9c4f-4eb6-8a22-944735530268" targetNamespace="http://schemas.microsoft.com/office/2006/metadata/properties" ma:root="true" ma:fieldsID="1ec42a2c640ab825be0c1fe0d58ad7f9" ns2:_="">
    <xsd:import namespace="0d668201-9c4f-4eb6-8a22-9447355302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68201-9c4f-4eb6-8a22-9447355302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9295F4-A301-4521-BA26-8847C2A002D4}">
  <ds:schemaRefs>
    <ds:schemaRef ds:uri="http://schemas.microsoft.com/sharepoint/v3/contenttype/forms"/>
  </ds:schemaRefs>
</ds:datastoreItem>
</file>

<file path=customXml/itemProps2.xml><?xml version="1.0" encoding="utf-8"?>
<ds:datastoreItem xmlns:ds="http://schemas.openxmlformats.org/officeDocument/2006/customXml" ds:itemID="{237F05D4-FDFB-45A4-A0C6-8B703A5D85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668201-9c4f-4eb6-8a22-9447355302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D3F1A4-67F2-44DD-9516-C75371AA026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1622</TotalTime>
  <Words>3408</Words>
  <Application>Microsoft Office PowerPoint</Application>
  <PresentationFormat>Widescreen</PresentationFormat>
  <Paragraphs>217</Paragraphs>
  <Slides>29</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Georgia</vt:lpstr>
      <vt:lpstr>Helvetica</vt:lpstr>
      <vt:lpstr>inherit</vt:lpstr>
      <vt:lpstr>Open Sans</vt:lpstr>
      <vt:lpstr>Raleway</vt:lpstr>
      <vt:lpstr>Raleway Black</vt:lpstr>
      <vt:lpstr>Roboto</vt:lpstr>
      <vt:lpstr>Webdings</vt:lpstr>
      <vt:lpstr>Wingdings</vt:lpstr>
      <vt:lpstr>Office Theme</vt:lpstr>
      <vt:lpstr>Introduction to blockchain technology</vt:lpstr>
      <vt:lpstr>PowerPoint Presentation</vt:lpstr>
      <vt:lpstr>PowerPoint Presentation</vt:lpstr>
      <vt:lpstr>PowerPoint Presentation</vt:lpstr>
      <vt:lpstr>PowerPoint Presentation</vt:lpstr>
      <vt:lpstr>Blockchain technology</vt:lpstr>
      <vt:lpstr>What cryptocurrencies do you know and how do they differ from each other?</vt:lpstr>
      <vt:lpstr>PowerPoint Presentation</vt:lpstr>
      <vt:lpstr>Cryptography brought into the open 1970 - 1980</vt:lpstr>
      <vt:lpstr>PowerPoint Presentation</vt:lpstr>
      <vt:lpstr>Dr David Chaum publications 1980 — 1990 </vt:lpstr>
      <vt:lpstr>Book «Neuromancer»</vt:lpstr>
      <vt:lpstr>PowerPoint Presentation</vt:lpstr>
      <vt:lpstr>Merkle trees incorporated to the Blockchain design</vt:lpstr>
      <vt:lpstr>PowerPoint Presentation</vt:lpstr>
      <vt:lpstr>Bitcoin</vt:lpstr>
      <vt:lpstr>PowerPoint Presentation</vt:lpstr>
      <vt:lpstr>Ethereum</vt:lpstr>
      <vt:lpstr>PowerPoint Presentation</vt:lpstr>
      <vt:lpstr>How blockchain technology has evolved over the last 50 years?</vt:lpstr>
      <vt:lpstr>Blockchain benefits</vt:lpstr>
      <vt:lpstr>Disadvantages of Blockchain Technology </vt:lpstr>
      <vt:lpstr>Blockchain in Latvia </vt:lpstr>
      <vt:lpstr>PowerPoint Presentation</vt:lpstr>
      <vt:lpstr>Blockchain in European Union </vt:lpstr>
      <vt:lpstr>European Union Blockchain Observatory and Forum</vt:lpstr>
      <vt:lpstr>How it is possible to find out information and possibilities of blockchain in Latvia?</vt:lpstr>
      <vt:lpstr>Tasks on platform.blocks.ase.ro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Ilva Paidere</dc:creator>
  <cp:lastModifiedBy>Elīna Plāne</cp:lastModifiedBy>
  <cp:revision>102</cp:revision>
  <dcterms:created xsi:type="dcterms:W3CDTF">2021-03-24T06:06:32Z</dcterms:created>
  <dcterms:modified xsi:type="dcterms:W3CDTF">2021-06-15T08:18:30Z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0x010100916F21204CAD3041B3D4AAF1967E05F0</vt:lpwstr>
  </property>
</Properties>
</file>