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64" r:id="rId4"/>
    <p:sldId id="258" r:id="rId5"/>
    <p:sldId id="259" r:id="rId6"/>
    <p:sldId id="260" r:id="rId7"/>
    <p:sldId id="261" r:id="rId8"/>
    <p:sldId id="262" r:id="rId9"/>
    <p:sldId id="265" r:id="rId10"/>
    <p:sldId id="266" r:id="rId11"/>
    <p:sldId id="267" r:id="rId12"/>
    <p:sldId id="263"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61" autoAdjust="0"/>
    <p:restoredTop sz="94660"/>
  </p:normalViewPr>
  <p:slideViewPr>
    <p:cSldViewPr snapToGrid="0">
      <p:cViewPr varScale="1">
        <p:scale>
          <a:sx n="72" d="100"/>
          <a:sy n="72"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71582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C3199AB-CEA1-4D66-A88C-26A496FB0104}" type="datetimeFigureOut">
              <a:rPr lang="it-IT" smtClean="0"/>
              <a:t>01/06/2021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322062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423775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9935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237922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51916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338640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288278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398113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401447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302803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C3199AB-CEA1-4D66-A88C-26A496FB0104}" type="datetimeFigureOut">
              <a:rPr lang="it-IT" smtClean="0"/>
              <a:t>01/06/2021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292112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3199AB-CEA1-4D66-A88C-26A496FB0104}" type="datetimeFigureOut">
              <a:rPr lang="it-IT" smtClean="0"/>
              <a:t>01/06/2021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58550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228815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361447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EC3199AB-CEA1-4D66-A88C-26A496FB0104}" type="datetimeFigureOut">
              <a:rPr lang="it-IT" smtClean="0"/>
              <a:t>01/06/2021</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272395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C3199AB-CEA1-4D66-A88C-26A496FB0104}" type="datetimeFigureOut">
              <a:rPr lang="it-IT" smtClean="0"/>
              <a:t>01/06/2021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BE5C31-7279-4750-A3FF-701897152586}" type="slidenum">
              <a:rPr lang="it-IT" smtClean="0"/>
              <a:t>‹N›</a:t>
            </a:fld>
            <a:endParaRPr lang="it-IT"/>
          </a:p>
        </p:txBody>
      </p:sp>
    </p:spTree>
    <p:extLst>
      <p:ext uri="{BB962C8B-B14F-4D97-AF65-F5344CB8AC3E}">
        <p14:creationId xmlns:p14="http://schemas.microsoft.com/office/powerpoint/2010/main" val="192640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C3199AB-CEA1-4D66-A88C-26A496FB0104}" type="datetimeFigureOut">
              <a:rPr lang="it-IT" smtClean="0"/>
              <a:t>01/06/2021</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BE5C31-7279-4750-A3FF-701897152586}" type="slidenum">
              <a:rPr lang="it-IT" smtClean="0"/>
              <a:t>‹N›</a:t>
            </a:fld>
            <a:endParaRPr lang="it-IT"/>
          </a:p>
        </p:txBody>
      </p:sp>
    </p:spTree>
    <p:extLst>
      <p:ext uri="{BB962C8B-B14F-4D97-AF65-F5344CB8AC3E}">
        <p14:creationId xmlns:p14="http://schemas.microsoft.com/office/powerpoint/2010/main" val="173028221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basicattentiontoken.org/" TargetMode="External"/><Relationship Id="rId1" Type="http://schemas.openxmlformats.org/officeDocument/2006/relationships/slideLayout" Target="../slideLayouts/slideLayout7.xml"/><Relationship Id="rId5" Type="http://schemas.openxmlformats.org/officeDocument/2006/relationships/hyperlink" Target="https://app.bancor.network/eth/data" TargetMode="External"/><Relationship Id="rId4" Type="http://schemas.openxmlformats.org/officeDocument/2006/relationships/hyperlink" Target="https://www.iota.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therscan.io/tokens"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github.com/OpenZeppelin/openzeppelin-contracts/blob/master/contracts/token/ERC20/ERC20.so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A331A0-9D6E-4DA6-B967-5841129E20B9}"/>
              </a:ext>
            </a:extLst>
          </p:cNvPr>
          <p:cNvSpPr>
            <a:spLocks noGrp="1"/>
          </p:cNvSpPr>
          <p:nvPr>
            <p:ph type="ctrTitle"/>
          </p:nvPr>
        </p:nvSpPr>
        <p:spPr/>
        <p:txBody>
          <a:bodyPr/>
          <a:lstStyle/>
          <a:p>
            <a:r>
              <a:rPr lang="it-IT" b="1" dirty="0"/>
              <a:t>Firma digitale e </a:t>
            </a:r>
            <a:r>
              <a:rPr lang="it-IT" b="1" dirty="0" err="1"/>
              <a:t>smart</a:t>
            </a:r>
            <a:r>
              <a:rPr lang="it-IT" b="1" dirty="0"/>
              <a:t> contract</a:t>
            </a:r>
          </a:p>
        </p:txBody>
      </p:sp>
      <p:sp>
        <p:nvSpPr>
          <p:cNvPr id="3" name="Sottotitolo 2">
            <a:extLst>
              <a:ext uri="{FF2B5EF4-FFF2-40B4-BE49-F238E27FC236}">
                <a16:creationId xmlns:a16="http://schemas.microsoft.com/office/drawing/2014/main" id="{AFE64D46-E234-47E0-94B7-A82B99A6530B}"/>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FE24CA2E-B4C7-4FE0-B10F-D6704CD9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6578"/>
            <a:ext cx="4195983" cy="861421"/>
          </a:xfrm>
          <a:prstGeom prst="rect">
            <a:avLst/>
          </a:prstGeom>
        </p:spPr>
      </p:pic>
      <p:pic>
        <p:nvPicPr>
          <p:cNvPr id="7" name="Immagine 6">
            <a:extLst>
              <a:ext uri="{FF2B5EF4-FFF2-40B4-BE49-F238E27FC236}">
                <a16:creationId xmlns:a16="http://schemas.microsoft.com/office/drawing/2014/main" id="{63C01D2D-67AF-48FC-A5AE-B1ED97254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266" y="3733684"/>
            <a:ext cx="3353032" cy="3353032"/>
          </a:xfrm>
          <a:prstGeom prst="rect">
            <a:avLst/>
          </a:prstGeom>
        </p:spPr>
      </p:pic>
    </p:spTree>
    <p:extLst>
      <p:ext uri="{BB962C8B-B14F-4D97-AF65-F5344CB8AC3E}">
        <p14:creationId xmlns:p14="http://schemas.microsoft.com/office/powerpoint/2010/main" val="37763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556460F-704C-421B-A2DA-F30B17DDB034}"/>
              </a:ext>
            </a:extLst>
          </p:cNvPr>
          <p:cNvSpPr/>
          <p:nvPr/>
        </p:nvSpPr>
        <p:spPr>
          <a:xfrm>
            <a:off x="1105469" y="1166522"/>
            <a:ext cx="9184943" cy="3887859"/>
          </a:xfrm>
          <a:prstGeom prst="rect">
            <a:avLst/>
          </a:prstGeom>
        </p:spPr>
        <p:txBody>
          <a:bodyPr wrap="square">
            <a:spAutoFit/>
          </a:bodyPr>
          <a:lstStyle/>
          <a:p>
            <a:pPr>
              <a:lnSpc>
                <a:spcPct val="115000"/>
              </a:lnSpc>
              <a:spcAft>
                <a:spcPts val="0"/>
              </a:spcAft>
            </a:pPr>
            <a:r>
              <a:rPr lang="it-IT" b="1" dirty="0">
                <a:latin typeface="Arial" panose="020B0604020202020204" pitchFamily="34" charset="0"/>
                <a:ea typeface="Arial" panose="020B0604020202020204" pitchFamily="34" charset="0"/>
              </a:rPr>
              <a:t> </a:t>
            </a:r>
            <a:endParaRPr lang="it-IT" dirty="0">
              <a:latin typeface="Arial" panose="020B0604020202020204" pitchFamily="34" charset="0"/>
              <a:ea typeface="Arial" panose="020B0604020202020204" pitchFamily="34" charset="0"/>
            </a:endParaRPr>
          </a:p>
          <a:p>
            <a:pPr>
              <a:lnSpc>
                <a:spcPct val="115000"/>
              </a:lnSpc>
              <a:spcAft>
                <a:spcPts val="0"/>
              </a:spcAft>
            </a:pPr>
            <a:r>
              <a:rPr lang="it-IT" dirty="0">
                <a:latin typeface="Arial" panose="020B0604020202020204" pitchFamily="34" charset="0"/>
                <a:ea typeface="Arial" panose="020B0604020202020204" pitchFamily="34" charset="0"/>
              </a:rPr>
              <a:t>Un esempio di applicazione del </a:t>
            </a:r>
            <a:r>
              <a:rPr lang="it-IT" dirty="0" err="1">
                <a:latin typeface="Arial" panose="020B0604020202020204" pitchFamily="34" charset="0"/>
                <a:ea typeface="Arial" panose="020B0604020202020204" pitchFamily="34" charset="0"/>
              </a:rPr>
              <a:t>Multisig</a:t>
            </a:r>
            <a:r>
              <a:rPr lang="it-IT" dirty="0">
                <a:latin typeface="Arial" panose="020B0604020202020204" pitchFamily="34" charset="0"/>
                <a:ea typeface="Arial" panose="020B0604020202020204" pitchFamily="34" charset="0"/>
              </a:rPr>
              <a:t> </a:t>
            </a:r>
            <a:r>
              <a:rPr lang="it-IT" dirty="0" err="1">
                <a:latin typeface="Arial" panose="020B0604020202020204" pitchFamily="34" charset="0"/>
                <a:ea typeface="Arial" panose="020B0604020202020204" pitchFamily="34" charset="0"/>
              </a:rPr>
              <a:t>Wallets</a:t>
            </a:r>
            <a:r>
              <a:rPr lang="it-IT" dirty="0">
                <a:latin typeface="Arial" panose="020B0604020202020204" pitchFamily="34" charset="0"/>
                <a:ea typeface="Arial" panose="020B0604020202020204" pitchFamily="34" charset="0"/>
              </a:rPr>
              <a:t> è </a:t>
            </a:r>
            <a:r>
              <a:rPr lang="it-IT" b="1" dirty="0">
                <a:latin typeface="Arial" panose="020B0604020202020204" pitchFamily="34" charset="0"/>
                <a:ea typeface="Arial" panose="020B0604020202020204" pitchFamily="34" charset="0"/>
              </a:rPr>
              <a:t>Escrow</a:t>
            </a:r>
            <a:r>
              <a:rPr lang="it-IT" dirty="0">
                <a:latin typeface="Arial" panose="020B0604020202020204" pitchFamily="34" charset="0"/>
                <a:ea typeface="Arial" panose="020B0604020202020204" pitchFamily="34" charset="0"/>
              </a:rPr>
              <a:t> che permette a due entità un venditore ed un acquirente di effettuare una transazione senza conoscersi e quindi senza fidarsi uno dell'altro.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Nell’esempio seguente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è acquirente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è il venditore e </a:t>
            </a:r>
            <a:r>
              <a:rPr lang="it-IT" dirty="0">
                <a:solidFill>
                  <a:srgbClr val="ACD433"/>
                </a:solidFill>
                <a:latin typeface="Arial" panose="020B0604020202020204" pitchFamily="34" charset="0"/>
                <a:ea typeface="Arial" panose="020B0604020202020204" pitchFamily="34" charset="0"/>
              </a:rPr>
              <a:t>Marco </a:t>
            </a:r>
            <a:r>
              <a:rPr lang="it-IT" dirty="0">
                <a:latin typeface="Arial" panose="020B0604020202020204" pitchFamily="34" charset="0"/>
                <a:ea typeface="Arial" panose="020B0604020202020204" pitchFamily="34" charset="0"/>
              </a:rPr>
              <a:t>è arbitro (ESCROW) cioè una persona di cui sia Alice che Bob si fidano ed affidano un eventuale disputa.</a:t>
            </a:r>
          </a:p>
          <a:p>
            <a:pPr>
              <a:lnSpc>
                <a:spcPct val="115000"/>
              </a:lnSpc>
              <a:spcAft>
                <a:spcPts val="0"/>
              </a:spcAft>
            </a:pPr>
            <a:r>
              <a:rPr lang="it-IT" dirty="0">
                <a:latin typeface="Arial" panose="020B0604020202020204" pitchFamily="34" charset="0"/>
                <a:ea typeface="Arial" panose="020B0604020202020204" pitchFamily="34" charset="0"/>
              </a:rPr>
              <a:t> </a:t>
            </a:r>
          </a:p>
          <a:p>
            <a:pPr algn="ctr">
              <a:lnSpc>
                <a:spcPct val="115000"/>
              </a:lnSpc>
              <a:spcAft>
                <a:spcPts val="0"/>
              </a:spcAft>
            </a:pP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blocca 100 </a:t>
            </a:r>
            <a:r>
              <a:rPr lang="it-IT" dirty="0" err="1">
                <a:latin typeface="Arial" panose="020B0604020202020204" pitchFamily="34" charset="0"/>
                <a:ea typeface="Arial" panose="020B0604020202020204" pitchFamily="34" charset="0"/>
              </a:rPr>
              <a:t>coin</a:t>
            </a:r>
            <a:endParaRPr lang="it-IT" dirty="0">
              <a:latin typeface="Arial" panose="020B0604020202020204" pitchFamily="34" charset="0"/>
              <a:ea typeface="Arial" panose="020B0604020202020204" pitchFamily="34" charset="0"/>
            </a:endParaRPr>
          </a:p>
          <a:p>
            <a:pPr algn="ctr">
              <a:lnSpc>
                <a:spcPct val="115000"/>
              </a:lnSpc>
              <a:spcAft>
                <a:spcPts val="0"/>
              </a:spcAft>
            </a:pPr>
            <a:r>
              <a:rPr lang="it-IT" dirty="0">
                <a:latin typeface="Arial" panose="020B0604020202020204" pitchFamily="34" charset="0"/>
                <a:ea typeface="Arial" panose="020B0604020202020204" pitchFamily="34" charset="0"/>
              </a:rPr>
              <a:t>I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possono essere sbloccati o da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o da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sull’accordo dei voti (2 su 3)  di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e </a:t>
            </a:r>
            <a:r>
              <a:rPr lang="it-IT" dirty="0">
                <a:solidFill>
                  <a:srgbClr val="ACD433"/>
                </a:solidFill>
                <a:latin typeface="Arial" panose="020B0604020202020204" pitchFamily="34" charset="0"/>
                <a:ea typeface="Arial" panose="020B0604020202020204" pitchFamily="34" charset="0"/>
              </a:rPr>
              <a:t>Marco </a:t>
            </a:r>
          </a:p>
        </p:txBody>
      </p:sp>
      <p:sp>
        <p:nvSpPr>
          <p:cNvPr id="3" name="Rettangolo 2">
            <a:extLst>
              <a:ext uri="{FF2B5EF4-FFF2-40B4-BE49-F238E27FC236}">
                <a16:creationId xmlns:a16="http://schemas.microsoft.com/office/drawing/2014/main" id="{FFBFDD01-3A5E-46B7-B38F-2647377B041E}"/>
              </a:ext>
            </a:extLst>
          </p:cNvPr>
          <p:cNvSpPr/>
          <p:nvPr/>
        </p:nvSpPr>
        <p:spPr>
          <a:xfrm>
            <a:off x="336156" y="207219"/>
            <a:ext cx="1564852" cy="584775"/>
          </a:xfrm>
          <a:prstGeom prst="rect">
            <a:avLst/>
          </a:prstGeom>
        </p:spPr>
        <p:txBody>
          <a:bodyPr wrap="none">
            <a:spAutoFit/>
          </a:bodyPr>
          <a:lstStyle/>
          <a:p>
            <a:r>
              <a:rPr lang="it-IT" sz="3200" b="1" dirty="0">
                <a:latin typeface="+mj-lt"/>
              </a:rPr>
              <a:t>Escrow</a:t>
            </a:r>
          </a:p>
        </p:txBody>
      </p:sp>
    </p:spTree>
    <p:extLst>
      <p:ext uri="{BB962C8B-B14F-4D97-AF65-F5344CB8AC3E}">
        <p14:creationId xmlns:p14="http://schemas.microsoft.com/office/powerpoint/2010/main" val="207683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FBFDD01-3A5E-46B7-B38F-2647377B041E}"/>
              </a:ext>
            </a:extLst>
          </p:cNvPr>
          <p:cNvSpPr/>
          <p:nvPr/>
        </p:nvSpPr>
        <p:spPr>
          <a:xfrm>
            <a:off x="336156" y="207219"/>
            <a:ext cx="1564852" cy="584775"/>
          </a:xfrm>
          <a:prstGeom prst="rect">
            <a:avLst/>
          </a:prstGeom>
        </p:spPr>
        <p:txBody>
          <a:bodyPr wrap="none">
            <a:spAutoFit/>
          </a:bodyPr>
          <a:lstStyle/>
          <a:p>
            <a:r>
              <a:rPr lang="it-IT" sz="3200" b="1">
                <a:latin typeface="+mj-lt"/>
              </a:rPr>
              <a:t>Escrow</a:t>
            </a:r>
            <a:endParaRPr lang="it-IT" sz="3200" b="1" dirty="0">
              <a:latin typeface="+mj-lt"/>
            </a:endParaRPr>
          </a:p>
        </p:txBody>
      </p:sp>
      <p:sp>
        <p:nvSpPr>
          <p:cNvPr id="4" name="Rettangolo 3">
            <a:extLst>
              <a:ext uri="{FF2B5EF4-FFF2-40B4-BE49-F238E27FC236}">
                <a16:creationId xmlns:a16="http://schemas.microsoft.com/office/drawing/2014/main" id="{9F015170-5D19-42FF-9D79-7C1E4FFAE61B}"/>
              </a:ext>
            </a:extLst>
          </p:cNvPr>
          <p:cNvSpPr/>
          <p:nvPr/>
        </p:nvSpPr>
        <p:spPr>
          <a:xfrm>
            <a:off x="336156" y="791994"/>
            <a:ext cx="10222173" cy="5162054"/>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Il meccanismo del ESCROW si basa sul concetto di wallet multi firma cioè su un quorum. In pratica sarà sufficiente avere approvazione di 2 partecipanti su tre per sbloccare la somma:</a:t>
            </a:r>
          </a:p>
          <a:p>
            <a:pPr>
              <a:lnSpc>
                <a:spcPct val="115000"/>
              </a:lnSpc>
              <a:spcAft>
                <a:spcPts val="0"/>
              </a:spcAft>
            </a:pPr>
            <a:r>
              <a:rPr lang="it-IT" dirty="0">
                <a:latin typeface="Arial" panose="020B0604020202020204" pitchFamily="34" charset="0"/>
                <a:ea typeface="Arial" panose="020B0604020202020204" pitchFamily="34" charset="0"/>
              </a:rPr>
              <a:t> </a:t>
            </a:r>
          </a:p>
          <a:p>
            <a:pPr marL="342900" lvl="0" indent="-342900">
              <a:lnSpc>
                <a:spcPct val="115000"/>
              </a:lnSpc>
              <a:spcAft>
                <a:spcPts val="0"/>
              </a:spcAft>
              <a:buFont typeface="+mj-lt"/>
              <a:buAutoNum type="arabicPeriod"/>
            </a:pPr>
            <a:r>
              <a:rPr lang="it-IT" dirty="0">
                <a:latin typeface="Arial" panose="020B0604020202020204" pitchFamily="34" charset="0"/>
                <a:ea typeface="Arial" panose="020B0604020202020204" pitchFamily="34" charset="0"/>
              </a:rPr>
              <a:t>Se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acquista un bene da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e sia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che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sono contenti una come acquirente, uno come venditore non è necessario intervento di </a:t>
            </a:r>
            <a:r>
              <a:rPr lang="it-IT" dirty="0">
                <a:solidFill>
                  <a:srgbClr val="ACD433"/>
                </a:solidFill>
                <a:latin typeface="Arial" panose="020B0604020202020204" pitchFamily="34" charset="0"/>
                <a:ea typeface="Arial" panose="020B0604020202020204" pitchFamily="34" charset="0"/>
              </a:rPr>
              <a:t>Marco</a:t>
            </a:r>
            <a:r>
              <a:rPr lang="it-IT" dirty="0">
                <a:latin typeface="Arial" panose="020B0604020202020204" pitchFamily="34" charset="0"/>
                <a:ea typeface="Arial" panose="020B0604020202020204" pitchFamily="34" charset="0"/>
              </a:rPr>
              <a:t> e quindi i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sbloccati transitano nel conto di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a:t>
            </a:r>
          </a:p>
          <a:p>
            <a:pPr marL="342900" lvl="0" indent="-342900">
              <a:lnSpc>
                <a:spcPct val="115000"/>
              </a:lnSpc>
              <a:spcAft>
                <a:spcPts val="0"/>
              </a:spcAft>
              <a:buFont typeface="+mj-lt"/>
              <a:buAutoNum type="arabicPeriod"/>
            </a:pPr>
            <a:r>
              <a:rPr lang="it-IT" dirty="0">
                <a:latin typeface="Arial" panose="020B0604020202020204" pitchFamily="34" charset="0"/>
                <a:ea typeface="Arial" panose="020B0604020202020204" pitchFamily="34" charset="0"/>
              </a:rPr>
              <a:t>Se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acquista un bene da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ma non c’è accordo tra i due. Ad esempio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fornisce un mancato servizio oppure un servizio di qualità scadente allora l’arbitro </a:t>
            </a:r>
            <a:r>
              <a:rPr lang="it-IT" dirty="0">
                <a:solidFill>
                  <a:srgbClr val="ACD433"/>
                </a:solidFill>
                <a:latin typeface="Arial" panose="020B0604020202020204" pitchFamily="34" charset="0"/>
                <a:ea typeface="Arial" panose="020B0604020202020204" pitchFamily="34" charset="0"/>
              </a:rPr>
              <a:t>Marco</a:t>
            </a:r>
            <a:r>
              <a:rPr lang="it-IT" dirty="0">
                <a:latin typeface="Arial" panose="020B0604020202020204" pitchFamily="34" charset="0"/>
                <a:ea typeface="Arial" panose="020B0604020202020204" pitchFamily="34" charset="0"/>
              </a:rPr>
              <a:t> può essere chiamato in causa per decidere chi ha torto e chi ha ragione, se effettivamente la qualità del servizio non è soddisfacente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e </a:t>
            </a:r>
            <a:r>
              <a:rPr lang="it-IT" dirty="0">
                <a:solidFill>
                  <a:srgbClr val="ACD433"/>
                </a:solidFill>
                <a:latin typeface="Arial" panose="020B0604020202020204" pitchFamily="34" charset="0"/>
                <a:ea typeface="Arial" panose="020B0604020202020204" pitchFamily="34" charset="0"/>
              </a:rPr>
              <a:t>Marco </a:t>
            </a:r>
            <a:r>
              <a:rPr lang="it-IT" dirty="0">
                <a:latin typeface="Arial" panose="020B0604020202020204" pitchFamily="34" charset="0"/>
                <a:ea typeface="Arial" panose="020B0604020202020204" pitchFamily="34" charset="0"/>
              </a:rPr>
              <a:t>voteranno per un rimborso della cifra, viceversa se </a:t>
            </a:r>
            <a:r>
              <a:rPr lang="it-IT" dirty="0">
                <a:solidFill>
                  <a:srgbClr val="ACD433"/>
                </a:solidFill>
                <a:latin typeface="Arial" panose="020B0604020202020204" pitchFamily="34" charset="0"/>
                <a:ea typeface="Arial" panose="020B0604020202020204" pitchFamily="34" charset="0"/>
              </a:rPr>
              <a:t>Marco</a:t>
            </a:r>
            <a:r>
              <a:rPr lang="it-IT" dirty="0">
                <a:latin typeface="Arial" panose="020B0604020202020204" pitchFamily="34" charset="0"/>
                <a:ea typeface="Arial" panose="020B0604020202020204" pitchFamily="34" charset="0"/>
              </a:rPr>
              <a:t> dovesse giudicare che la lamentela di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è infondata il voti di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e di </a:t>
            </a:r>
            <a:r>
              <a:rPr lang="it-IT" dirty="0">
                <a:solidFill>
                  <a:srgbClr val="ACD433"/>
                </a:solidFill>
                <a:latin typeface="Arial" panose="020B0604020202020204" pitchFamily="34" charset="0"/>
                <a:ea typeface="Arial" panose="020B0604020202020204" pitchFamily="34" charset="0"/>
              </a:rPr>
              <a:t>Marco</a:t>
            </a:r>
            <a:r>
              <a:rPr lang="it-IT" dirty="0">
                <a:latin typeface="Arial" panose="020B0604020202020204" pitchFamily="34" charset="0"/>
                <a:ea typeface="Arial" panose="020B0604020202020204" pitchFamily="34" charset="0"/>
              </a:rPr>
              <a:t> faranno sbloccare importo che andrà verso il venditore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Questo è un meccanismo articolato che si usa nelle operazioni di commercio elettronico basate su </a:t>
            </a:r>
            <a:r>
              <a:rPr lang="it-IT" dirty="0" err="1">
                <a:latin typeface="Arial" panose="020B0604020202020204" pitchFamily="34" charset="0"/>
                <a:ea typeface="Arial" panose="020B0604020202020204" pitchFamily="34" charset="0"/>
              </a:rPr>
              <a:t>criptovaluta</a:t>
            </a:r>
            <a:r>
              <a:rPr lang="it-IT" dirty="0">
                <a:latin typeface="Arial" panose="020B0604020202020204" pitchFamily="34" charset="0"/>
                <a:ea typeface="Arial" panose="020B0604020202020204" pitchFamily="34" charset="0"/>
              </a:rPr>
              <a:t> che non necessita di un server centrale per la gestione di pagamenti e dei resi e delle dispute.</a:t>
            </a:r>
          </a:p>
        </p:txBody>
      </p:sp>
    </p:spTree>
    <p:extLst>
      <p:ext uri="{BB962C8B-B14F-4D97-AF65-F5344CB8AC3E}">
        <p14:creationId xmlns:p14="http://schemas.microsoft.com/office/powerpoint/2010/main" val="74259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85382A2-1CF2-4D3B-A11C-607F7AE19870}"/>
              </a:ext>
            </a:extLst>
          </p:cNvPr>
          <p:cNvSpPr/>
          <p:nvPr/>
        </p:nvSpPr>
        <p:spPr>
          <a:xfrm>
            <a:off x="336156" y="207219"/>
            <a:ext cx="3700052" cy="584775"/>
          </a:xfrm>
          <a:prstGeom prst="rect">
            <a:avLst/>
          </a:prstGeom>
        </p:spPr>
        <p:txBody>
          <a:bodyPr wrap="none">
            <a:spAutoFit/>
          </a:bodyPr>
          <a:lstStyle/>
          <a:p>
            <a:r>
              <a:rPr lang="it-IT" sz="3200" b="1" dirty="0">
                <a:latin typeface="+mj-lt"/>
              </a:rPr>
              <a:t>Company </a:t>
            </a:r>
            <a:r>
              <a:rPr lang="it-IT" sz="3200" b="1" dirty="0" err="1">
                <a:latin typeface="+mj-lt"/>
              </a:rPr>
              <a:t>Wallets</a:t>
            </a:r>
            <a:endParaRPr lang="it-IT" sz="3200" b="1" dirty="0">
              <a:latin typeface="+mj-lt"/>
            </a:endParaRPr>
          </a:p>
        </p:txBody>
      </p:sp>
      <p:sp>
        <p:nvSpPr>
          <p:cNvPr id="3" name="Rettangolo 2">
            <a:extLst>
              <a:ext uri="{FF2B5EF4-FFF2-40B4-BE49-F238E27FC236}">
                <a16:creationId xmlns:a16="http://schemas.microsoft.com/office/drawing/2014/main" id="{DAB82308-682C-4F00-85A5-1B1E21DB3FB5}"/>
              </a:ext>
            </a:extLst>
          </p:cNvPr>
          <p:cNvSpPr/>
          <p:nvPr/>
        </p:nvSpPr>
        <p:spPr>
          <a:xfrm>
            <a:off x="336156" y="791994"/>
            <a:ext cx="11855844" cy="6082306"/>
          </a:xfrm>
          <a:prstGeom prst="rect">
            <a:avLst/>
          </a:prstGeom>
        </p:spPr>
        <p:txBody>
          <a:bodyPr wrap="square">
            <a:spAutoFit/>
          </a:bodyPr>
          <a:lstStyle/>
          <a:p>
            <a:pPr>
              <a:lnSpc>
                <a:spcPct val="115000"/>
              </a:lnSpc>
              <a:spcAft>
                <a:spcPts val="0"/>
              </a:spcAft>
            </a:pPr>
            <a:r>
              <a:rPr lang="it-IT" sz="1600" b="1" dirty="0">
                <a:solidFill>
                  <a:srgbClr val="FF9900"/>
                </a:solidFill>
                <a:latin typeface="Arial" panose="020B0604020202020204" pitchFamily="34" charset="0"/>
                <a:ea typeface="Arial" panose="020B0604020202020204" pitchFamily="34" charset="0"/>
              </a:rPr>
              <a:t>CEO</a:t>
            </a:r>
            <a:r>
              <a:rPr lang="it-IT" sz="1600" dirty="0">
                <a:latin typeface="Arial" panose="020B0604020202020204" pitchFamily="34" charset="0"/>
                <a:ea typeface="Arial" panose="020B0604020202020204" pitchFamily="34" charset="0"/>
              </a:rPr>
              <a:t> spende N </a:t>
            </a:r>
            <a:r>
              <a:rPr lang="it-IT" sz="1600" dirty="0">
                <a:solidFill>
                  <a:srgbClr val="FF0000"/>
                </a:solidFill>
                <a:latin typeface="Arial" panose="020B0604020202020204" pitchFamily="34" charset="0"/>
                <a:ea typeface="Arial" panose="020B0604020202020204" pitchFamily="34" charset="0"/>
              </a:rPr>
              <a:t>se</a:t>
            </a:r>
            <a:r>
              <a:rPr lang="it-IT" sz="1600" dirty="0">
                <a:latin typeface="Arial" panose="020B0604020202020204" pitchFamily="34" charset="0"/>
                <a:ea typeface="Arial" panose="020B0604020202020204" pitchFamily="34" charset="0"/>
              </a:rPr>
              <a:t> (N &lt; </a:t>
            </a:r>
            <a:r>
              <a:rPr lang="it-IT" sz="1600" dirty="0" err="1">
                <a:solidFill>
                  <a:srgbClr val="6AA84F"/>
                </a:solidFill>
                <a:latin typeface="Arial" panose="020B0604020202020204" pitchFamily="34" charset="0"/>
                <a:ea typeface="Arial" panose="020B0604020202020204" pitchFamily="34" charset="0"/>
              </a:rPr>
              <a:t>max</a:t>
            </a:r>
            <a:r>
              <a:rPr lang="it-IT" sz="1600" dirty="0">
                <a:latin typeface="Arial" panose="020B0604020202020204" pitchFamily="34" charset="0"/>
                <a:ea typeface="Arial" panose="020B0604020202020204" pitchFamily="34" charset="0"/>
              </a:rPr>
              <a:t> </a:t>
            </a:r>
            <a:r>
              <a:rPr lang="it-IT" sz="1600" dirty="0">
                <a:solidFill>
                  <a:srgbClr val="FF0000"/>
                </a:solidFill>
                <a:latin typeface="Arial" panose="020B0604020202020204" pitchFamily="34" charset="0"/>
                <a:ea typeface="Arial" panose="020B0604020202020204" pitchFamily="34" charset="0"/>
              </a:rPr>
              <a:t>AND</a:t>
            </a:r>
            <a:r>
              <a:rPr lang="it-IT" sz="1600" dirty="0">
                <a:latin typeface="Arial" panose="020B0604020202020204" pitchFamily="34" charset="0"/>
                <a:ea typeface="Arial" panose="020B0604020202020204" pitchFamily="34" charset="0"/>
              </a:rPr>
              <a:t> </a:t>
            </a:r>
            <a:r>
              <a:rPr lang="it-IT" sz="1600" dirty="0" err="1">
                <a:solidFill>
                  <a:srgbClr val="6AA84F"/>
                </a:solidFill>
                <a:latin typeface="Arial" panose="020B0604020202020204" pitchFamily="34" charset="0"/>
                <a:ea typeface="Arial" panose="020B0604020202020204" pitchFamily="34" charset="0"/>
              </a:rPr>
              <a:t>spesaOdierna</a:t>
            </a:r>
            <a:r>
              <a:rPr lang="it-IT" sz="1600" dirty="0">
                <a:latin typeface="Arial" panose="020B0604020202020204" pitchFamily="34" charset="0"/>
                <a:ea typeface="Arial" panose="020B0604020202020204" pitchFamily="34" charset="0"/>
              </a:rPr>
              <a:t> + N &lt; </a:t>
            </a:r>
            <a:r>
              <a:rPr lang="it-IT" sz="1600" dirty="0" err="1">
                <a:solidFill>
                  <a:srgbClr val="6AA84F"/>
                </a:solidFill>
                <a:latin typeface="Arial" panose="020B0604020202020204" pitchFamily="34" charset="0"/>
                <a:ea typeface="Arial" panose="020B0604020202020204" pitchFamily="34" charset="0"/>
              </a:rPr>
              <a:t>spesaGiornalieraPermessa</a:t>
            </a:r>
            <a:r>
              <a:rPr lang="it-IT" sz="1600" dirty="0">
                <a:latin typeface="Arial" panose="020B0604020202020204" pitchFamily="34" charset="0"/>
                <a:ea typeface="Arial" panose="020B0604020202020204" pitchFamily="34" charset="0"/>
              </a:rPr>
              <a:t>) </a:t>
            </a:r>
            <a:r>
              <a:rPr lang="it-IT" sz="1600" dirty="0">
                <a:solidFill>
                  <a:srgbClr val="FF0000"/>
                </a:solidFill>
                <a:latin typeface="Arial" panose="020B0604020202020204" pitchFamily="34" charset="0"/>
                <a:ea typeface="Arial" panose="020B0604020202020204" pitchFamily="34" charset="0"/>
              </a:rPr>
              <a:t>OR</a:t>
            </a:r>
            <a:r>
              <a:rPr lang="it-IT" sz="1600" dirty="0">
                <a:latin typeface="Arial" panose="020B0604020202020204" pitchFamily="34" charset="0"/>
                <a:ea typeface="Arial" panose="020B0604020202020204" pitchFamily="34" charset="0"/>
              </a:rPr>
              <a:t> </a:t>
            </a:r>
            <a:r>
              <a:rPr lang="it-IT" sz="1600" b="1" dirty="0">
                <a:solidFill>
                  <a:srgbClr val="FF9900"/>
                </a:solidFill>
                <a:latin typeface="Arial" panose="020B0604020202020204" pitchFamily="34" charset="0"/>
                <a:ea typeface="Arial" panose="020B0604020202020204" pitchFamily="34" charset="0"/>
              </a:rPr>
              <a:t>CFO</a:t>
            </a:r>
            <a:r>
              <a:rPr lang="it-IT" sz="1600" dirty="0">
                <a:latin typeface="Arial" panose="020B0604020202020204" pitchFamily="34" charset="0"/>
                <a:ea typeface="Arial" panose="020B0604020202020204" pitchFamily="34" charset="0"/>
              </a:rPr>
              <a:t> approva</a:t>
            </a:r>
          </a:p>
          <a:p>
            <a:pPr algn="ct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Questo meccanismo può essere utilizzato da una società per gestire i suoi fondi. Questo Smart contract ha il compito di programmare del denaro per farlo ubbidire a determinate condizioni. </a:t>
            </a:r>
          </a:p>
          <a:p>
            <a:pPr>
              <a:lnSpc>
                <a:spcPct val="115000"/>
              </a:lnSpc>
              <a:spcAft>
                <a:spcPts val="0"/>
              </a:spcAft>
            </a:pPr>
            <a:r>
              <a:rPr lang="it-IT" dirty="0">
                <a:latin typeface="Arial" panose="020B0604020202020204" pitchFamily="34" charset="0"/>
                <a:ea typeface="Arial" panose="020B0604020202020204" pitchFamily="34" charset="0"/>
              </a:rPr>
              <a:t>In questo esempio:</a:t>
            </a:r>
          </a:p>
          <a:p>
            <a:pPr>
              <a:lnSpc>
                <a:spcPct val="115000"/>
              </a:lnSpc>
              <a:spcAft>
                <a:spcPts val="0"/>
              </a:spcAft>
            </a:pPr>
            <a:r>
              <a:rPr lang="it-IT" dirty="0">
                <a:latin typeface="Arial" panose="020B0604020202020204" pitchFamily="34" charset="0"/>
                <a:ea typeface="Arial" panose="020B0604020202020204" pitchFamily="34" charset="0"/>
              </a:rPr>
              <a:t> </a:t>
            </a:r>
          </a:p>
          <a:p>
            <a:pPr marL="457200">
              <a:lnSpc>
                <a:spcPct val="115000"/>
              </a:lnSpc>
              <a:spcAft>
                <a:spcPts val="0"/>
              </a:spcAft>
            </a:pPr>
            <a:r>
              <a:rPr lang="it-IT" dirty="0" err="1">
                <a:solidFill>
                  <a:srgbClr val="6AA84F"/>
                </a:solidFill>
                <a:latin typeface="Arial" panose="020B0604020202020204" pitchFamily="34" charset="0"/>
                <a:ea typeface="Arial" panose="020B0604020202020204" pitchFamily="34" charset="0"/>
              </a:rPr>
              <a:t>spesaGiornalieraPermessa</a:t>
            </a:r>
            <a:r>
              <a:rPr lang="it-IT" dirty="0">
                <a:solidFill>
                  <a:srgbClr val="6AA84F"/>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importo massimo che si può spendere giornalmente</a:t>
            </a:r>
          </a:p>
          <a:p>
            <a:pPr marL="457200">
              <a:lnSpc>
                <a:spcPct val="115000"/>
              </a:lnSpc>
              <a:spcAft>
                <a:spcPts val="0"/>
              </a:spcAft>
            </a:pPr>
            <a:r>
              <a:rPr lang="it-IT" dirty="0" err="1">
                <a:solidFill>
                  <a:srgbClr val="6AA84F"/>
                </a:solidFill>
                <a:latin typeface="Arial" panose="020B0604020202020204" pitchFamily="34" charset="0"/>
                <a:ea typeface="Arial" panose="020B0604020202020204" pitchFamily="34" charset="0"/>
              </a:rPr>
              <a:t>spesaOdierna</a:t>
            </a:r>
            <a:r>
              <a:rPr lang="it-IT" dirty="0">
                <a:solidFill>
                  <a:srgbClr val="6AA84F"/>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importo speso durante la giornata</a:t>
            </a:r>
          </a:p>
          <a:p>
            <a:pPr marL="457200">
              <a:lnSpc>
                <a:spcPct val="115000"/>
              </a:lnSpc>
              <a:spcAft>
                <a:spcPts val="0"/>
              </a:spcAft>
            </a:pPr>
            <a:r>
              <a:rPr lang="it-IT" dirty="0" err="1">
                <a:solidFill>
                  <a:srgbClr val="6AA84F"/>
                </a:solidFill>
                <a:latin typeface="Arial" panose="020B0604020202020204" pitchFamily="34" charset="0"/>
                <a:ea typeface="Arial" panose="020B0604020202020204" pitchFamily="34" charset="0"/>
              </a:rPr>
              <a:t>max</a:t>
            </a:r>
            <a:r>
              <a:rPr lang="it-IT" dirty="0">
                <a:latin typeface="Arial" panose="020B0604020202020204" pitchFamily="34" charset="0"/>
                <a:ea typeface="Arial" panose="020B0604020202020204" pitchFamily="34" charset="0"/>
              </a:rPr>
              <a:t>: importo massimo per una singola spesa</a:t>
            </a:r>
          </a:p>
          <a:p>
            <a:pPr marL="457200">
              <a:lnSpc>
                <a:spcPct val="115000"/>
              </a:lnSpc>
              <a:spcAft>
                <a:spcPts val="0"/>
              </a:spcAft>
            </a:pPr>
            <a:r>
              <a:rPr lang="it-IT" dirty="0">
                <a:latin typeface="Arial" panose="020B0604020202020204" pitchFamily="34" charset="0"/>
                <a:ea typeface="Arial" panose="020B0604020202020204" pitchFamily="34" charset="0"/>
              </a:rPr>
              <a:t> </a:t>
            </a:r>
          </a:p>
          <a:p>
            <a:pPr marL="457200">
              <a:lnSpc>
                <a:spcPct val="115000"/>
              </a:lnSpc>
              <a:spcAft>
                <a:spcPts val="0"/>
              </a:spcAft>
            </a:pPr>
            <a:r>
              <a:rPr lang="it-IT" dirty="0">
                <a:solidFill>
                  <a:srgbClr val="FF9900"/>
                </a:solidFill>
                <a:latin typeface="Arial" panose="020B0604020202020204" pitchFamily="34" charset="0"/>
                <a:ea typeface="Arial" panose="020B0604020202020204" pitchFamily="34" charset="0"/>
              </a:rPr>
              <a:t>CEO: </a:t>
            </a:r>
            <a:r>
              <a:rPr lang="it-IT" dirty="0">
                <a:latin typeface="Arial" panose="020B0604020202020204" pitchFamily="34" charset="0"/>
                <a:ea typeface="Arial" panose="020B0604020202020204" pitchFamily="34" charset="0"/>
              </a:rPr>
              <a:t>Capo dell’azienda </a:t>
            </a:r>
          </a:p>
          <a:p>
            <a:pPr marL="457200">
              <a:lnSpc>
                <a:spcPct val="115000"/>
              </a:lnSpc>
              <a:spcAft>
                <a:spcPts val="0"/>
              </a:spcAft>
            </a:pPr>
            <a:r>
              <a:rPr lang="it-IT" dirty="0">
                <a:solidFill>
                  <a:srgbClr val="FF9900"/>
                </a:solidFill>
                <a:latin typeface="Arial" panose="020B0604020202020204" pitchFamily="34" charset="0"/>
                <a:ea typeface="Arial" panose="020B0604020202020204" pitchFamily="34" charset="0"/>
              </a:rPr>
              <a:t>CFO</a:t>
            </a:r>
            <a:r>
              <a:rPr lang="it-IT" dirty="0">
                <a:latin typeface="Arial" panose="020B0604020202020204" pitchFamily="34" charset="0"/>
                <a:ea typeface="Arial" panose="020B0604020202020204" pitchFamily="34" charset="0"/>
              </a:rPr>
              <a:t>: Direttore amministrativo</a:t>
            </a:r>
          </a:p>
          <a:p>
            <a:pPr marL="457200">
              <a:lnSpc>
                <a:spcPct val="115000"/>
              </a:lnSpc>
              <a:spcAft>
                <a:spcPts val="0"/>
              </a:spcAft>
            </a:pPr>
            <a:r>
              <a:rPr lang="it-IT" dirty="0">
                <a:latin typeface="Arial" panose="020B0604020202020204" pitchFamily="34" charset="0"/>
                <a:ea typeface="Arial" panose="020B0604020202020204" pitchFamily="34" charset="0"/>
              </a:rPr>
              <a:t> </a:t>
            </a:r>
          </a:p>
          <a:p>
            <a:pPr marL="457200">
              <a:lnSpc>
                <a:spcPct val="115000"/>
              </a:lnSpc>
              <a:spcAft>
                <a:spcPts val="0"/>
              </a:spcAft>
            </a:pPr>
            <a:r>
              <a:rPr lang="it-IT" dirty="0">
                <a:latin typeface="Arial" panose="020B0604020202020204" pitchFamily="34" charset="0"/>
                <a:ea typeface="Arial" panose="020B0604020202020204" pitchFamily="34" charset="0"/>
              </a:rPr>
              <a:t>N: cifra da spendere</a:t>
            </a:r>
          </a:p>
          <a:p>
            <a:pPr marL="457200">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Questa espressione significa che il denaro gestito da questo Smart Contract può essere speso da </a:t>
            </a:r>
            <a:r>
              <a:rPr lang="it-IT" dirty="0">
                <a:solidFill>
                  <a:srgbClr val="FF9900"/>
                </a:solidFill>
                <a:latin typeface="Arial" panose="020B0604020202020204" pitchFamily="34" charset="0"/>
                <a:ea typeface="Arial" panose="020B0604020202020204" pitchFamily="34" charset="0"/>
              </a:rPr>
              <a:t>CEO</a:t>
            </a:r>
            <a:r>
              <a:rPr lang="it-IT" dirty="0">
                <a:latin typeface="Arial" panose="020B0604020202020204" pitchFamily="34" charset="0"/>
                <a:ea typeface="Arial" panose="020B0604020202020204" pitchFamily="34" charset="0"/>
              </a:rPr>
              <a:t> se la cifra da spendere è inferiore al massimo importo consentito per la singola spesa e ciò che è stato speso oggi non deve superare l’importo massimo che si può spendere giornalmente cioè sia la condizione del massimo per la singola spesa che la condizione del massimo giornaliero devono essere rispettate oppure la spesa è approvata dal </a:t>
            </a:r>
            <a:r>
              <a:rPr lang="it-IT" dirty="0">
                <a:solidFill>
                  <a:srgbClr val="FF9900"/>
                </a:solidFill>
                <a:latin typeface="Arial" panose="020B0604020202020204" pitchFamily="34" charset="0"/>
                <a:ea typeface="Arial" panose="020B0604020202020204" pitchFamily="34" charset="0"/>
              </a:rPr>
              <a:t>CFO.</a:t>
            </a:r>
            <a:endParaRPr lang="it-IT"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0619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BED8C3D-8B7F-4CAB-814C-E174DF2CDE8E}"/>
              </a:ext>
            </a:extLst>
          </p:cNvPr>
          <p:cNvSpPr/>
          <p:nvPr/>
        </p:nvSpPr>
        <p:spPr>
          <a:xfrm>
            <a:off x="336156" y="207219"/>
            <a:ext cx="3371436" cy="584775"/>
          </a:xfrm>
          <a:prstGeom prst="rect">
            <a:avLst/>
          </a:prstGeom>
        </p:spPr>
        <p:txBody>
          <a:bodyPr wrap="none">
            <a:spAutoFit/>
          </a:bodyPr>
          <a:lstStyle/>
          <a:p>
            <a:r>
              <a:rPr lang="it-IT" sz="3200" b="1" dirty="0">
                <a:latin typeface="+mj-lt"/>
              </a:rPr>
              <a:t>Micro insurance</a:t>
            </a:r>
          </a:p>
        </p:txBody>
      </p:sp>
      <p:sp>
        <p:nvSpPr>
          <p:cNvPr id="3" name="Rettangolo 2">
            <a:extLst>
              <a:ext uri="{FF2B5EF4-FFF2-40B4-BE49-F238E27FC236}">
                <a16:creationId xmlns:a16="http://schemas.microsoft.com/office/drawing/2014/main" id="{966EF7AD-E982-4126-AC6A-FA55D044D29E}"/>
              </a:ext>
            </a:extLst>
          </p:cNvPr>
          <p:cNvSpPr/>
          <p:nvPr/>
        </p:nvSpPr>
        <p:spPr>
          <a:xfrm>
            <a:off x="163774" y="1243304"/>
            <a:ext cx="11436824" cy="4843505"/>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Un'applicazione molto interessante degli Smart Contract e quella delle micro assicurazioni ad esempio:</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manda 10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a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che blocca 100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per </a:t>
            </a:r>
            <a:r>
              <a:rPr lang="it-IT" dirty="0">
                <a:solidFill>
                  <a:srgbClr val="6AA84F"/>
                </a:solidFill>
                <a:latin typeface="Arial" panose="020B0604020202020204" pitchFamily="34" charset="0"/>
                <a:ea typeface="Arial" panose="020B0604020202020204" pitchFamily="34" charset="0"/>
              </a:rPr>
              <a:t>30 giorni</a:t>
            </a:r>
            <a:r>
              <a:rPr lang="it-IT" dirty="0">
                <a:latin typeface="Arial" panose="020B0604020202020204" pitchFamily="34" charset="0"/>
                <a:ea typeface="Arial" panose="020B0604020202020204" pitchFamily="34" charset="0"/>
              </a:rPr>
              <a:t> per assicurarsi contro il </a:t>
            </a:r>
            <a:r>
              <a:rPr lang="it-IT" dirty="0">
                <a:solidFill>
                  <a:srgbClr val="6AA84F"/>
                </a:solidFill>
                <a:latin typeface="Arial" panose="020B0604020202020204" pitchFamily="34" charset="0"/>
                <a:ea typeface="Arial" panose="020B0604020202020204" pitchFamily="34" charset="0"/>
              </a:rPr>
              <a:t>cattivo tempo</a:t>
            </a:r>
            <a:endParaRPr lang="it-IT" dirty="0">
              <a:latin typeface="Arial" panose="020B0604020202020204" pitchFamily="34" charset="0"/>
              <a:ea typeface="Arial" panose="020B0604020202020204" pitchFamily="34" charset="0"/>
            </a:endParaRPr>
          </a:p>
          <a:p>
            <a:pPr algn="just">
              <a:lnSpc>
                <a:spcPct val="115000"/>
              </a:lnSpc>
              <a:spcAft>
                <a:spcPts val="0"/>
              </a:spcAft>
            </a:pPr>
            <a:r>
              <a:rPr lang="it-IT" dirty="0">
                <a:solidFill>
                  <a:srgbClr val="6AA84F"/>
                </a:solidFill>
                <a:latin typeface="Arial" panose="020B0604020202020204" pitchFamily="34" charset="0"/>
                <a:ea typeface="Arial" panose="020B0604020202020204" pitchFamily="34" charset="0"/>
              </a:rPr>
              <a:t> </a:t>
            </a:r>
            <a:endParaRPr lang="it-IT" dirty="0">
              <a:latin typeface="Arial" panose="020B0604020202020204" pitchFamily="34" charset="0"/>
              <a:ea typeface="Arial" panose="020B0604020202020204" pitchFamily="34" charset="0"/>
            </a:endParaRPr>
          </a:p>
          <a:p>
            <a:pPr algn="just">
              <a:lnSpc>
                <a:spcPct val="115000"/>
              </a:lnSpc>
              <a:spcAft>
                <a:spcPts val="0"/>
              </a:spcAft>
            </a:pPr>
            <a:r>
              <a:rPr lang="it-IT" dirty="0">
                <a:latin typeface="Arial" panose="020B0604020202020204" pitchFamily="34" charset="0"/>
                <a:ea typeface="Arial" panose="020B0604020202020204" pitchFamily="34" charset="0"/>
              </a:rPr>
              <a:t>Se un </a:t>
            </a:r>
            <a:r>
              <a:rPr lang="it-IT" dirty="0">
                <a:solidFill>
                  <a:srgbClr val="3D85C6"/>
                </a:solidFill>
                <a:latin typeface="Arial" panose="020B0604020202020204" pitchFamily="34" charset="0"/>
                <a:ea typeface="Arial" panose="020B0604020202020204" pitchFamily="34" charset="0"/>
              </a:rPr>
              <a:t>Oracolo</a:t>
            </a:r>
            <a:r>
              <a:rPr lang="it-IT" dirty="0">
                <a:latin typeface="Arial" panose="020B0604020202020204" pitchFamily="34" charset="0"/>
                <a:ea typeface="Arial" panose="020B0604020202020204" pitchFamily="34" charset="0"/>
              </a:rPr>
              <a:t> dice che c’è stato </a:t>
            </a:r>
            <a:r>
              <a:rPr lang="it-IT" dirty="0">
                <a:solidFill>
                  <a:srgbClr val="6AA84F"/>
                </a:solidFill>
                <a:latin typeface="Arial" panose="020B0604020202020204" pitchFamily="34" charset="0"/>
                <a:ea typeface="Arial" panose="020B0604020202020204" pitchFamily="34" charset="0"/>
              </a:rPr>
              <a:t>cattivo tempo</a:t>
            </a:r>
            <a:r>
              <a:rPr lang="it-IT" dirty="0">
                <a:latin typeface="Arial" panose="020B0604020202020204" pitchFamily="34" charset="0"/>
                <a:ea typeface="Arial" panose="020B0604020202020204" pitchFamily="34" charset="0"/>
              </a:rPr>
              <a:t> entro </a:t>
            </a:r>
            <a:r>
              <a:rPr lang="it-IT" dirty="0">
                <a:solidFill>
                  <a:srgbClr val="6AA84F"/>
                </a:solidFill>
                <a:latin typeface="Arial" panose="020B0604020202020204" pitchFamily="34" charset="0"/>
                <a:ea typeface="Arial" panose="020B0604020202020204" pitchFamily="34" charset="0"/>
              </a:rPr>
              <a:t>30 giorni</a:t>
            </a:r>
            <a:r>
              <a:rPr lang="it-IT" dirty="0">
                <a:latin typeface="Arial" panose="020B0604020202020204" pitchFamily="34" charset="0"/>
                <a:ea typeface="Arial" panose="020B0604020202020204" pitchFamily="34" charset="0"/>
              </a:rPr>
              <a:t> </a:t>
            </a:r>
            <a:r>
              <a:rPr lang="it-IT" dirty="0">
                <a:solidFill>
                  <a:srgbClr val="FF9900"/>
                </a:solidFill>
                <a:latin typeface="Arial" panose="020B0604020202020204" pitchFamily="34" charset="0"/>
                <a:ea typeface="Arial" panose="020B0604020202020204" pitchFamily="34" charset="0"/>
              </a:rPr>
              <a:t>Alice</a:t>
            </a:r>
            <a:r>
              <a:rPr lang="it-IT" dirty="0">
                <a:latin typeface="Arial" panose="020B0604020202020204" pitchFamily="34" charset="0"/>
                <a:ea typeface="Arial" panose="020B0604020202020204" pitchFamily="34" charset="0"/>
              </a:rPr>
              <a:t> riceverà 100 altrimenti </a:t>
            </a:r>
            <a:r>
              <a:rPr lang="it-IT" dirty="0">
                <a:solidFill>
                  <a:srgbClr val="FF0000"/>
                </a:solidFill>
                <a:latin typeface="Arial" panose="020B0604020202020204" pitchFamily="34" charset="0"/>
                <a:ea typeface="Arial" panose="020B0604020202020204" pitchFamily="34" charset="0"/>
              </a:rPr>
              <a:t>Bob</a:t>
            </a:r>
            <a:r>
              <a:rPr lang="it-IT" dirty="0">
                <a:latin typeface="Arial" panose="020B0604020202020204" pitchFamily="34" charset="0"/>
                <a:ea typeface="Arial" panose="020B0604020202020204" pitchFamily="34" charset="0"/>
              </a:rPr>
              <a:t> recupera 100</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dirty="0">
                <a:latin typeface="Arial" panose="020B0604020202020204" pitchFamily="34" charset="0"/>
                <a:ea typeface="Arial" panose="020B0604020202020204" pitchFamily="34" charset="0"/>
              </a:rPr>
              <a:t>Alice spedisce 10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a Bob che all’interno di questa transazione blocca 100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per 30 giorni in modo da garantire Alice contro le condizioni metereologiche avverse, quindi esisterà una variabile </a:t>
            </a:r>
            <a:r>
              <a:rPr lang="it-IT" dirty="0" err="1">
                <a:solidFill>
                  <a:srgbClr val="6AA84F"/>
                </a:solidFill>
                <a:latin typeface="Arial" panose="020B0604020202020204" pitchFamily="34" charset="0"/>
                <a:ea typeface="Arial" panose="020B0604020202020204" pitchFamily="34" charset="0"/>
              </a:rPr>
              <a:t>badWeather</a:t>
            </a:r>
            <a:r>
              <a:rPr lang="it-IT" dirty="0">
                <a:latin typeface="Arial" panose="020B0604020202020204" pitchFamily="34" charset="0"/>
                <a:ea typeface="Arial" panose="020B0604020202020204" pitchFamily="34" charset="0"/>
              </a:rPr>
              <a:t> all’interno della blockchain. Un terzo attore che compare nell’esecuzione di questo contratto è l’Oracolo cioè un sistema in grado di interagire con lo Smart Contract e con il mondo esterno alla blockchain; il suo compito è quello di rilevare una condizione esterna alla blockchain e quindi allo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misurarla e portarla all’interno dello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In questo esempio l’oracolo potrà misurare le condizioni atmosferiche e codificarle nella variabile interna </a:t>
            </a:r>
            <a:r>
              <a:rPr lang="it-IT" dirty="0" err="1">
                <a:solidFill>
                  <a:srgbClr val="6AA84F"/>
                </a:solidFill>
                <a:latin typeface="Arial" panose="020B0604020202020204" pitchFamily="34" charset="0"/>
                <a:ea typeface="Arial" panose="020B0604020202020204" pitchFamily="34" charset="0"/>
              </a:rPr>
              <a:t>badWeather</a:t>
            </a:r>
            <a:r>
              <a:rPr lang="it-IT" dirty="0">
                <a:solidFill>
                  <a:srgbClr val="6AA84F"/>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Se entro i 30 giorni</a:t>
            </a:r>
            <a:r>
              <a:rPr lang="it-IT" dirty="0">
                <a:solidFill>
                  <a:srgbClr val="6AA84F"/>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Oracolo stabilisce che </a:t>
            </a:r>
            <a:r>
              <a:rPr lang="it-IT" dirty="0" err="1">
                <a:solidFill>
                  <a:srgbClr val="6AA84F"/>
                </a:solidFill>
                <a:latin typeface="Arial" panose="020B0604020202020204" pitchFamily="34" charset="0"/>
                <a:ea typeface="Arial" panose="020B0604020202020204" pitchFamily="34" charset="0"/>
              </a:rPr>
              <a:t>badWeather</a:t>
            </a:r>
            <a:r>
              <a:rPr lang="it-IT" dirty="0">
                <a:solidFill>
                  <a:srgbClr val="6AA84F"/>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risulta vera, quindi ci sarà stato cattivo tempo, allora Alice riceverà 100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altrimenti i 100 </a:t>
            </a:r>
            <a:r>
              <a:rPr lang="it-IT" dirty="0" err="1">
                <a:latin typeface="Arial" panose="020B0604020202020204" pitchFamily="34" charset="0"/>
                <a:ea typeface="Arial" panose="020B0604020202020204" pitchFamily="34" charset="0"/>
              </a:rPr>
              <a:t>coin</a:t>
            </a:r>
            <a:r>
              <a:rPr lang="it-IT" dirty="0">
                <a:latin typeface="Arial" panose="020B0604020202020204" pitchFamily="34" charset="0"/>
                <a:ea typeface="Arial" panose="020B0604020202020204" pitchFamily="34" charset="0"/>
              </a:rPr>
              <a:t> torneranno indietro nella disponibilità di Bob. </a:t>
            </a:r>
          </a:p>
        </p:txBody>
      </p:sp>
    </p:spTree>
    <p:extLst>
      <p:ext uri="{BB962C8B-B14F-4D97-AF65-F5344CB8AC3E}">
        <p14:creationId xmlns:p14="http://schemas.microsoft.com/office/powerpoint/2010/main" val="236698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D9DA42C-C254-4B6C-8410-387392D802CE}"/>
              </a:ext>
            </a:extLst>
          </p:cNvPr>
          <p:cNvSpPr/>
          <p:nvPr/>
        </p:nvSpPr>
        <p:spPr>
          <a:xfrm>
            <a:off x="145576" y="415730"/>
            <a:ext cx="10012908" cy="923330"/>
          </a:xfrm>
          <a:prstGeom prst="rect">
            <a:avLst/>
          </a:prstGeom>
        </p:spPr>
        <p:txBody>
          <a:bodyPr wrap="square">
            <a:spAutoFit/>
          </a:bodyPr>
          <a:lstStyle/>
          <a:p>
            <a:pPr algn="just"/>
            <a:r>
              <a:rPr lang="it-IT" dirty="0">
                <a:latin typeface="Arial" panose="020B0604020202020204" pitchFamily="34" charset="0"/>
                <a:ea typeface="Arial" panose="020B0604020202020204" pitchFamily="34" charset="0"/>
              </a:rPr>
              <a:t>Questo tipo di contratto assicurativo  è molto simile al gioco d’azzardo. In genere nel gioco d’azzardo si scommette e si spera di vincere, mentre in un assicurazione si paga un premio e si spera che evento sinistro non capiti mai.</a:t>
            </a:r>
            <a:endParaRPr lang="it-IT" dirty="0"/>
          </a:p>
        </p:txBody>
      </p:sp>
      <p:pic>
        <p:nvPicPr>
          <p:cNvPr id="3" name="image3.png">
            <a:extLst>
              <a:ext uri="{FF2B5EF4-FFF2-40B4-BE49-F238E27FC236}">
                <a16:creationId xmlns:a16="http://schemas.microsoft.com/office/drawing/2014/main" id="{DA6C688D-18D0-420C-B047-3ACD4D2F9122}"/>
              </a:ext>
            </a:extLst>
          </p:cNvPr>
          <p:cNvPicPr/>
          <p:nvPr/>
        </p:nvPicPr>
        <p:blipFill>
          <a:blip r:embed="rId2"/>
          <a:srcRect/>
          <a:stretch>
            <a:fillRect/>
          </a:stretch>
        </p:blipFill>
        <p:spPr>
          <a:xfrm>
            <a:off x="2930311" y="1034870"/>
            <a:ext cx="5730875" cy="3187700"/>
          </a:xfrm>
          <a:prstGeom prst="rect">
            <a:avLst/>
          </a:prstGeom>
          <a:ln/>
        </p:spPr>
      </p:pic>
      <p:sp>
        <p:nvSpPr>
          <p:cNvPr id="4" name="Rettangolo 3">
            <a:extLst>
              <a:ext uri="{FF2B5EF4-FFF2-40B4-BE49-F238E27FC236}">
                <a16:creationId xmlns:a16="http://schemas.microsoft.com/office/drawing/2014/main" id="{A5C0E155-BB6C-465D-BC36-F7F808B22FAA}"/>
              </a:ext>
            </a:extLst>
          </p:cNvPr>
          <p:cNvSpPr/>
          <p:nvPr/>
        </p:nvSpPr>
        <p:spPr>
          <a:xfrm>
            <a:off x="145576" y="4537521"/>
            <a:ext cx="11900848" cy="1976567"/>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L’oracolo è un ponte tra il sistema esterno (OFF </a:t>
            </a:r>
            <a:r>
              <a:rPr lang="it-IT" dirty="0" err="1">
                <a:latin typeface="Arial" panose="020B0604020202020204" pitchFamily="34" charset="0"/>
                <a:ea typeface="Arial" panose="020B0604020202020204" pitchFamily="34" charset="0"/>
              </a:rPr>
              <a:t>chain</a:t>
            </a:r>
            <a:r>
              <a:rPr lang="it-IT" dirty="0">
                <a:latin typeface="Arial" panose="020B0604020202020204" pitchFamily="34" charset="0"/>
                <a:ea typeface="Arial" panose="020B0604020202020204" pitchFamily="34" charset="0"/>
              </a:rPr>
              <a:t>) e il mondo interno (ON </a:t>
            </a:r>
            <a:r>
              <a:rPr lang="it-IT" dirty="0" err="1">
                <a:latin typeface="Arial" panose="020B0604020202020204" pitchFamily="34" charset="0"/>
                <a:ea typeface="Arial" panose="020B0604020202020204" pitchFamily="34" charset="0"/>
              </a:rPr>
              <a:t>chain</a:t>
            </a:r>
            <a:r>
              <a:rPr lang="it-IT" dirty="0">
                <a:latin typeface="Arial" panose="020B0604020202020204" pitchFamily="34" charset="0"/>
                <a:ea typeface="Arial" panose="020B0604020202020204" pitchFamily="34" charset="0"/>
              </a:rPr>
              <a:t>). 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vengono eseguiti all’interno dei nodi della blockchain e possono gestire quindi solo dati e condizioni interni alla blockchain. Un evento che avviene nel mondo reale come ad esempio il cattivo tempo, deve essere trasportato dall’esterno verso l’interno. Questo è il compito dell’Oracolo che attraverso un percorso sicuro e affidabile garantisce che il dato che sta leggendo dall’esterno è un dato veritiero ed inoltre tramite una chiave crittografica può firmare delle transazioni e quindi comunicare con lo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a:t>
            </a:r>
          </a:p>
        </p:txBody>
      </p:sp>
    </p:spTree>
    <p:extLst>
      <p:ext uri="{BB962C8B-B14F-4D97-AF65-F5344CB8AC3E}">
        <p14:creationId xmlns:p14="http://schemas.microsoft.com/office/powerpoint/2010/main" val="223121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5A2D011-64BD-4FC4-98E1-2147E2DE4E26}"/>
              </a:ext>
            </a:extLst>
          </p:cNvPr>
          <p:cNvSpPr/>
          <p:nvPr/>
        </p:nvSpPr>
        <p:spPr>
          <a:xfrm>
            <a:off x="336156" y="207219"/>
            <a:ext cx="1550424" cy="584775"/>
          </a:xfrm>
          <a:prstGeom prst="rect">
            <a:avLst/>
          </a:prstGeom>
        </p:spPr>
        <p:txBody>
          <a:bodyPr wrap="none">
            <a:spAutoFit/>
          </a:bodyPr>
          <a:lstStyle/>
          <a:p>
            <a:r>
              <a:rPr lang="it-IT" sz="3200" b="1" dirty="0">
                <a:latin typeface="+mj-lt"/>
              </a:rPr>
              <a:t>Tokens</a:t>
            </a:r>
          </a:p>
        </p:txBody>
      </p:sp>
      <p:sp>
        <p:nvSpPr>
          <p:cNvPr id="3" name="Rettangolo 2">
            <a:extLst>
              <a:ext uri="{FF2B5EF4-FFF2-40B4-BE49-F238E27FC236}">
                <a16:creationId xmlns:a16="http://schemas.microsoft.com/office/drawing/2014/main" id="{04A9EA43-6D88-4D54-A0E4-6FA06C70B3E3}"/>
              </a:ext>
            </a:extLst>
          </p:cNvPr>
          <p:cNvSpPr/>
          <p:nvPr/>
        </p:nvSpPr>
        <p:spPr>
          <a:xfrm>
            <a:off x="240622" y="925732"/>
            <a:ext cx="10186268" cy="4261167"/>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 token sono uno dei casi d’uso più popolare per quanto riguarda 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I tokens costituiscono il modo in cui un utente/applicazione della blockchain può emettere un’altra </a:t>
            </a:r>
            <a:r>
              <a:rPr lang="it-IT" dirty="0" err="1">
                <a:latin typeface="Arial" panose="020B0604020202020204" pitchFamily="34" charset="0"/>
                <a:ea typeface="Arial" panose="020B0604020202020204" pitchFamily="34" charset="0"/>
              </a:rPr>
              <a:t>criptovaluta</a:t>
            </a:r>
            <a:r>
              <a:rPr lang="it-IT" dirty="0">
                <a:latin typeface="Arial" panose="020B0604020202020204" pitchFamily="34" charset="0"/>
                <a:ea typeface="Arial" panose="020B0604020202020204" pitchFamily="34" charset="0"/>
              </a:rPr>
              <a:t> che ha delle caratteristiche diverse dalla </a:t>
            </a:r>
            <a:r>
              <a:rPr lang="it-IT" dirty="0" err="1">
                <a:latin typeface="Arial" panose="020B0604020202020204" pitchFamily="34" charset="0"/>
                <a:ea typeface="Arial" panose="020B0604020202020204" pitchFamily="34" charset="0"/>
              </a:rPr>
              <a:t>criptovaluta</a:t>
            </a:r>
            <a:r>
              <a:rPr lang="it-IT" dirty="0">
                <a:latin typeface="Arial" panose="020B0604020202020204" pitchFamily="34" charset="0"/>
                <a:ea typeface="Arial" panose="020B0604020202020204" pitchFamily="34" charset="0"/>
              </a:rPr>
              <a:t> nativa ovvero Bitcoin o </a:t>
            </a:r>
            <a:r>
              <a:rPr lang="it-IT" dirty="0" err="1">
                <a:latin typeface="Arial" panose="020B0604020202020204" pitchFamily="34" charset="0"/>
                <a:ea typeface="Arial" panose="020B0604020202020204" pitchFamily="34" charset="0"/>
              </a:rPr>
              <a:t>Ether</a:t>
            </a:r>
            <a:r>
              <a:rPr lang="it-IT" dirty="0">
                <a:latin typeface="Arial" panose="020B0604020202020204" pitchFamily="34" charset="0"/>
                <a:ea typeface="Arial" panose="020B0604020202020204" pitchFamily="34" charset="0"/>
              </a:rPr>
              <a:t>, che può essere utilizzata per scopi diversi di quella nativa quindi può avere delle tipologie di utilizzo particolari o specifiche per utente/applicazione che l’ha emessa.</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 </a:t>
            </a:r>
          </a:p>
          <a:p>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è diventata una piattaforma utile per l’emissione di token che vengono utilizzati dalle Start-up o dai progetti o dagli imprenditori per ottenere dei capitali con l’emissione di token. Spesso i token rappresentano dei diritti all’acquisizione dei profitti in caso di andamento positivo di una certa attività imprenditoriale. Questa tipologia di token appartengono ad una categoria chiamata Security e rappresentano dei veri e propri prodotti finanziari anche se vengono emesse con la tecnologia della Blockchain e come tale devono obbedire a delle regole che ogni giurisdizione dispone per questo tipo di prodotti.</a:t>
            </a:r>
            <a:endParaRPr lang="it-IT" dirty="0"/>
          </a:p>
        </p:txBody>
      </p:sp>
    </p:spTree>
    <p:extLst>
      <p:ext uri="{BB962C8B-B14F-4D97-AF65-F5344CB8AC3E}">
        <p14:creationId xmlns:p14="http://schemas.microsoft.com/office/powerpoint/2010/main" val="195456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92D73A8-12D8-4705-BE05-73C0AC1ED575}"/>
              </a:ext>
            </a:extLst>
          </p:cNvPr>
          <p:cNvSpPr/>
          <p:nvPr/>
        </p:nvSpPr>
        <p:spPr>
          <a:xfrm>
            <a:off x="336156" y="207219"/>
            <a:ext cx="1550424" cy="584775"/>
          </a:xfrm>
          <a:prstGeom prst="rect">
            <a:avLst/>
          </a:prstGeom>
        </p:spPr>
        <p:txBody>
          <a:bodyPr wrap="none">
            <a:spAutoFit/>
          </a:bodyPr>
          <a:lstStyle/>
          <a:p>
            <a:r>
              <a:rPr lang="it-IT" sz="3200" b="1" dirty="0">
                <a:latin typeface="+mj-lt"/>
              </a:rPr>
              <a:t>Tokens</a:t>
            </a:r>
          </a:p>
        </p:txBody>
      </p:sp>
      <p:sp>
        <p:nvSpPr>
          <p:cNvPr id="3" name="Rettangolo 2">
            <a:extLst>
              <a:ext uri="{FF2B5EF4-FFF2-40B4-BE49-F238E27FC236}">
                <a16:creationId xmlns:a16="http://schemas.microsoft.com/office/drawing/2014/main" id="{55935FA5-C2CA-46D5-B37F-2570A291F375}"/>
              </a:ext>
            </a:extLst>
          </p:cNvPr>
          <p:cNvSpPr/>
          <p:nvPr/>
        </p:nvSpPr>
        <p:spPr>
          <a:xfrm>
            <a:off x="336156" y="912167"/>
            <a:ext cx="10467832" cy="1020921"/>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 token vengono implementati negli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attraverso la creazione di una tabella con due colonne: una colonna rappresenta l’identificativo del proprietario dei token (Address), mente l’altra rappresenta il saldo, cioè il quantitativo di token che quel partecipante possiede (Balance):</a:t>
            </a:r>
          </a:p>
        </p:txBody>
      </p:sp>
      <p:graphicFrame>
        <p:nvGraphicFramePr>
          <p:cNvPr id="4" name="Tabella 3">
            <a:extLst>
              <a:ext uri="{FF2B5EF4-FFF2-40B4-BE49-F238E27FC236}">
                <a16:creationId xmlns:a16="http://schemas.microsoft.com/office/drawing/2014/main" id="{B9408EF2-3023-4A85-90DC-3C06D9A00289}"/>
              </a:ext>
            </a:extLst>
          </p:cNvPr>
          <p:cNvGraphicFramePr>
            <a:graphicFrameLocks noGrp="1"/>
          </p:cNvGraphicFramePr>
          <p:nvPr>
            <p:extLst>
              <p:ext uri="{D42A27DB-BD31-4B8C-83A1-F6EECF244321}">
                <p14:modId xmlns:p14="http://schemas.microsoft.com/office/powerpoint/2010/main" val="513216280"/>
              </p:ext>
            </p:extLst>
          </p:nvPr>
        </p:nvGraphicFramePr>
        <p:xfrm>
          <a:off x="2022538" y="2318456"/>
          <a:ext cx="7435362" cy="1358680"/>
        </p:xfrm>
        <a:graphic>
          <a:graphicData uri="http://schemas.openxmlformats.org/drawingml/2006/table">
            <a:tbl>
              <a:tblPr>
                <a:tableStyleId>{5C22544A-7EE6-4342-B048-85BDC9FD1C3A}</a:tableStyleId>
              </a:tblPr>
              <a:tblGrid>
                <a:gridCol w="3717681">
                  <a:extLst>
                    <a:ext uri="{9D8B030D-6E8A-4147-A177-3AD203B41FA5}">
                      <a16:colId xmlns:a16="http://schemas.microsoft.com/office/drawing/2014/main" val="16195679"/>
                    </a:ext>
                  </a:extLst>
                </a:gridCol>
                <a:gridCol w="3717681">
                  <a:extLst>
                    <a:ext uri="{9D8B030D-6E8A-4147-A177-3AD203B41FA5}">
                      <a16:colId xmlns:a16="http://schemas.microsoft.com/office/drawing/2014/main" val="2898571845"/>
                    </a:ext>
                  </a:extLst>
                </a:gridCol>
              </a:tblGrid>
              <a:tr h="339670">
                <a:tc>
                  <a:txBody>
                    <a:bodyPr/>
                    <a:lstStyle/>
                    <a:p>
                      <a:pPr>
                        <a:lnSpc>
                          <a:spcPct val="115000"/>
                        </a:lnSpc>
                        <a:spcAft>
                          <a:spcPts val="0"/>
                        </a:spcAft>
                      </a:pPr>
                      <a:r>
                        <a:rPr lang="it-IT" sz="1100" dirty="0">
                          <a:effectLst/>
                        </a:rPr>
                        <a:t>Address</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D433"/>
                    </a:solidFill>
                  </a:tcPr>
                </a:tc>
                <a:tc>
                  <a:txBody>
                    <a:bodyPr/>
                    <a:lstStyle/>
                    <a:p>
                      <a:pPr>
                        <a:lnSpc>
                          <a:spcPct val="115000"/>
                        </a:lnSpc>
                        <a:spcAft>
                          <a:spcPts val="0"/>
                        </a:spcAft>
                      </a:pPr>
                      <a:r>
                        <a:rPr lang="it-IT" sz="1100" dirty="0">
                          <a:effectLst/>
                        </a:rPr>
                        <a:t>Balance</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D433"/>
                    </a:solidFill>
                  </a:tcPr>
                </a:tc>
                <a:extLst>
                  <a:ext uri="{0D108BD9-81ED-4DB2-BD59-A6C34878D82A}">
                    <a16:rowId xmlns:a16="http://schemas.microsoft.com/office/drawing/2014/main" val="1435857273"/>
                  </a:ext>
                </a:extLst>
              </a:tr>
              <a:tr h="339670">
                <a:tc>
                  <a:txBody>
                    <a:bodyPr/>
                    <a:lstStyle/>
                    <a:p>
                      <a:pPr>
                        <a:lnSpc>
                          <a:spcPct val="115000"/>
                        </a:lnSpc>
                        <a:spcAft>
                          <a:spcPts val="0"/>
                        </a:spcAft>
                      </a:pPr>
                      <a:r>
                        <a:rPr lang="it-IT" sz="1100" dirty="0">
                          <a:effectLst/>
                        </a:rPr>
                        <a:t>0xd41d8cd98f00b204e9800998ecf8427e</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it-IT" sz="1100" dirty="0">
                          <a:effectLst/>
                        </a:rPr>
                        <a:t>10002</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6286919"/>
                  </a:ext>
                </a:extLst>
              </a:tr>
              <a:tr h="339670">
                <a:tc>
                  <a:txBody>
                    <a:bodyPr/>
                    <a:lstStyle/>
                    <a:p>
                      <a:pPr>
                        <a:lnSpc>
                          <a:spcPct val="115000"/>
                        </a:lnSpc>
                        <a:spcAft>
                          <a:spcPts val="0"/>
                        </a:spcAft>
                      </a:pPr>
                      <a:r>
                        <a:rPr lang="it-IT" sz="1100" dirty="0">
                          <a:effectLst/>
                        </a:rPr>
                        <a:t>0xd41d8cd98f00b204e9800998ecf8427e</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it-IT" sz="1100" dirty="0">
                          <a:effectLst/>
                        </a:rPr>
                        <a:t>50</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35244"/>
                  </a:ext>
                </a:extLst>
              </a:tr>
              <a:tr h="339670">
                <a:tc>
                  <a:txBody>
                    <a:bodyPr/>
                    <a:lstStyle/>
                    <a:p>
                      <a:pPr>
                        <a:lnSpc>
                          <a:spcPct val="115000"/>
                        </a:lnSpc>
                        <a:spcAft>
                          <a:spcPts val="0"/>
                        </a:spcAft>
                      </a:pPr>
                      <a:r>
                        <a:rPr lang="it-IT" sz="1100" dirty="0">
                          <a:effectLst/>
                        </a:rPr>
                        <a:t>….</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it-IT" sz="1100" dirty="0">
                          <a:effectLst/>
                        </a:rPr>
                        <a:t> </a:t>
                      </a:r>
                      <a:endParaRPr lang="it-IT"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560163"/>
                  </a:ext>
                </a:extLst>
              </a:tr>
            </a:tbl>
          </a:graphicData>
        </a:graphic>
      </p:graphicFrame>
      <p:sp>
        <p:nvSpPr>
          <p:cNvPr id="5" name="Rettangolo 4">
            <a:extLst>
              <a:ext uri="{FF2B5EF4-FFF2-40B4-BE49-F238E27FC236}">
                <a16:creationId xmlns:a16="http://schemas.microsoft.com/office/drawing/2014/main" id="{1B23DCFF-CEB4-4655-B04C-ADA6EC229566}"/>
              </a:ext>
            </a:extLst>
          </p:cNvPr>
          <p:cNvSpPr/>
          <p:nvPr/>
        </p:nvSpPr>
        <p:spPr>
          <a:xfrm>
            <a:off x="545911" y="4132196"/>
            <a:ext cx="10855870" cy="1976567"/>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Inoltre vengono forniti una serie di metodi che potranno essere invocate dall’esterno che gestiscono le transazione tra i proprietari dei token. Ad esempio sarà possibile trasferire delle somme tra i vari partecipanti.</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Una caratteristica fondamentale dei token è la </a:t>
            </a:r>
            <a:r>
              <a:rPr lang="it-IT" b="1"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fungibilità</a:t>
            </a:r>
            <a:r>
              <a:rPr lang="it-IT"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Un token vale un token indipendentemente da chi lo possiede. Non c è una qualità intrinseca per cui un token vale di più di un altro. </a:t>
            </a:r>
          </a:p>
        </p:txBody>
      </p:sp>
    </p:spTree>
    <p:extLst>
      <p:ext uri="{BB962C8B-B14F-4D97-AF65-F5344CB8AC3E}">
        <p14:creationId xmlns:p14="http://schemas.microsoft.com/office/powerpoint/2010/main" val="291140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82870A3-82E5-45CF-985E-535CCC3D8594}"/>
              </a:ext>
            </a:extLst>
          </p:cNvPr>
          <p:cNvSpPr/>
          <p:nvPr/>
        </p:nvSpPr>
        <p:spPr>
          <a:xfrm>
            <a:off x="336156" y="207219"/>
            <a:ext cx="1550424" cy="584775"/>
          </a:xfrm>
          <a:prstGeom prst="rect">
            <a:avLst/>
          </a:prstGeom>
        </p:spPr>
        <p:txBody>
          <a:bodyPr wrap="square">
            <a:spAutoFit/>
          </a:bodyPr>
          <a:lstStyle/>
          <a:p>
            <a:r>
              <a:rPr lang="it-IT" sz="3200" b="1" dirty="0">
                <a:latin typeface="+mj-lt"/>
              </a:rPr>
              <a:t>Tokens</a:t>
            </a:r>
          </a:p>
        </p:txBody>
      </p:sp>
      <p:sp>
        <p:nvSpPr>
          <p:cNvPr id="3" name="Rettangolo 2">
            <a:extLst>
              <a:ext uri="{FF2B5EF4-FFF2-40B4-BE49-F238E27FC236}">
                <a16:creationId xmlns:a16="http://schemas.microsoft.com/office/drawing/2014/main" id="{8C0CAE97-4B17-446E-A268-31D481B6ED04}"/>
              </a:ext>
            </a:extLst>
          </p:cNvPr>
          <p:cNvSpPr/>
          <p:nvPr/>
        </p:nvSpPr>
        <p:spPr>
          <a:xfrm>
            <a:off x="336156" y="810475"/>
            <a:ext cx="8057217" cy="702372"/>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Esistono delle categorie speciali di token che sono </a:t>
            </a:r>
            <a:r>
              <a:rPr lang="it-IT" b="1" dirty="0">
                <a:effectLst>
                  <a:outerShdw blurRad="38100" dist="38100" dir="2700000" algn="tl">
                    <a:srgbClr val="000000">
                      <a:alpha val="43137"/>
                    </a:srgbClr>
                  </a:outerShdw>
                </a:effectLst>
                <a:latin typeface="Arial" panose="020B0604020202020204" pitchFamily="34" charset="0"/>
                <a:ea typeface="Arial" panose="020B0604020202020204" pitchFamily="34" charset="0"/>
              </a:rPr>
              <a:t>infungibili</a:t>
            </a:r>
            <a:r>
              <a:rPr lang="it-IT" dirty="0">
                <a:latin typeface="Arial" panose="020B0604020202020204" pitchFamily="34" charset="0"/>
                <a:ea typeface="Arial" panose="020B0604020202020204" pitchFamily="34" charset="0"/>
              </a:rPr>
              <a:t> e vengono denominate </a:t>
            </a:r>
            <a:r>
              <a:rPr lang="it-IT" dirty="0" err="1">
                <a:latin typeface="Arial" panose="020B0604020202020204" pitchFamily="34" charset="0"/>
                <a:ea typeface="Arial" panose="020B0604020202020204" pitchFamily="34" charset="0"/>
              </a:rPr>
              <a:t>collectibles</a:t>
            </a:r>
            <a:r>
              <a:rPr lang="it-IT" dirty="0">
                <a:latin typeface="Arial" panose="020B0604020202020204" pitchFamily="34" charset="0"/>
                <a:ea typeface="Arial" panose="020B0604020202020204" pitchFamily="34" charset="0"/>
              </a:rPr>
              <a:t>. Questi token possono essere collezionati.</a:t>
            </a:r>
          </a:p>
        </p:txBody>
      </p:sp>
      <p:pic>
        <p:nvPicPr>
          <p:cNvPr id="4" name="image1.png">
            <a:extLst>
              <a:ext uri="{FF2B5EF4-FFF2-40B4-BE49-F238E27FC236}">
                <a16:creationId xmlns:a16="http://schemas.microsoft.com/office/drawing/2014/main" id="{54AF7974-2C63-4535-B388-EBE4123887FB}"/>
              </a:ext>
            </a:extLst>
          </p:cNvPr>
          <p:cNvPicPr/>
          <p:nvPr/>
        </p:nvPicPr>
        <p:blipFill>
          <a:blip r:embed="rId2"/>
          <a:srcRect/>
          <a:stretch>
            <a:fillRect/>
          </a:stretch>
        </p:blipFill>
        <p:spPr>
          <a:xfrm>
            <a:off x="6124970" y="1801075"/>
            <a:ext cx="5730875" cy="1981200"/>
          </a:xfrm>
          <a:prstGeom prst="rect">
            <a:avLst/>
          </a:prstGeom>
          <a:ln/>
        </p:spPr>
      </p:pic>
      <p:sp>
        <p:nvSpPr>
          <p:cNvPr id="5" name="Rettangolo 4">
            <a:extLst>
              <a:ext uri="{FF2B5EF4-FFF2-40B4-BE49-F238E27FC236}">
                <a16:creationId xmlns:a16="http://schemas.microsoft.com/office/drawing/2014/main" id="{9B9C8444-75D9-4BE1-9EC5-0961A2F947AD}"/>
              </a:ext>
            </a:extLst>
          </p:cNvPr>
          <p:cNvSpPr/>
          <p:nvPr/>
        </p:nvSpPr>
        <p:spPr>
          <a:xfrm>
            <a:off x="336155" y="1695946"/>
            <a:ext cx="5759845" cy="2295115"/>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In questo caso lo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memorizza i dati come informazioni di individui unici nel loro genere.  </a:t>
            </a:r>
          </a:p>
          <a:p>
            <a:pPr algn="just">
              <a:lnSpc>
                <a:spcPct val="115000"/>
              </a:lnSpc>
              <a:spcAft>
                <a:spcPts val="0"/>
              </a:spcAft>
            </a:pPr>
            <a:r>
              <a:rPr lang="it-IT" dirty="0">
                <a:latin typeface="Arial" panose="020B0604020202020204" pitchFamily="34" charset="0"/>
                <a:ea typeface="Arial" panose="020B0604020202020204" pitchFamily="34" charset="0"/>
              </a:rPr>
              <a:t>Rispetto ai Token fungibili, i token infungibili forniscono un metodo per registrare la proprietà di risorse indivisibili e uniche. Questo tipo di proprietà può essere mantenuto in una blockchain, rendendola trasparente e resistente alle manomissioni. </a:t>
            </a:r>
          </a:p>
        </p:txBody>
      </p:sp>
      <p:sp>
        <p:nvSpPr>
          <p:cNvPr id="6" name="Rettangolo 5">
            <a:extLst>
              <a:ext uri="{FF2B5EF4-FFF2-40B4-BE49-F238E27FC236}">
                <a16:creationId xmlns:a16="http://schemas.microsoft.com/office/drawing/2014/main" id="{259DD673-1C8D-4CF6-A53F-19E8BEB555A7}"/>
              </a:ext>
            </a:extLst>
          </p:cNvPr>
          <p:cNvSpPr/>
          <p:nvPr/>
        </p:nvSpPr>
        <p:spPr>
          <a:xfrm>
            <a:off x="336156" y="4279289"/>
            <a:ext cx="10991590" cy="1976567"/>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 token </a:t>
            </a:r>
            <a:r>
              <a:rPr lang="it-IT" dirty="0" err="1">
                <a:latin typeface="Arial" panose="020B0604020202020204" pitchFamily="34" charset="0"/>
                <a:ea typeface="Arial" panose="020B0604020202020204" pitchFamily="34" charset="0"/>
              </a:rPr>
              <a:t>collectibles</a:t>
            </a:r>
            <a:r>
              <a:rPr lang="it-IT" dirty="0">
                <a:latin typeface="Arial" panose="020B0604020202020204" pitchFamily="34" charset="0"/>
                <a:ea typeface="Arial" panose="020B0604020202020204" pitchFamily="34" charset="0"/>
              </a:rPr>
              <a:t> non impediscono ad altri di accedere alla proprietà, semplicemente la catturano e scoprono il suo valore e le relazioni con tutte le altre informazioni nella blockchain.</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Grazie alla loro caratteristica di infungibilità questi token possono essere utilizzati per rappresentare un gran numero di beni del mondo reale, come ad esempio un’opera d’arte, una bottiglia di vino, un gioiello e così via. </a:t>
            </a:r>
          </a:p>
        </p:txBody>
      </p:sp>
    </p:spTree>
    <p:extLst>
      <p:ext uri="{BB962C8B-B14F-4D97-AF65-F5344CB8AC3E}">
        <p14:creationId xmlns:p14="http://schemas.microsoft.com/office/powerpoint/2010/main" val="160851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803AD4B-B92E-4324-8497-9A42E19800BD}"/>
              </a:ext>
            </a:extLst>
          </p:cNvPr>
          <p:cNvSpPr/>
          <p:nvPr/>
        </p:nvSpPr>
        <p:spPr>
          <a:xfrm>
            <a:off x="354841" y="1880705"/>
            <a:ext cx="10235821" cy="3569310"/>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Inoltre ci consentono di </a:t>
            </a:r>
            <a:r>
              <a:rPr lang="it-IT" dirty="0" err="1">
                <a:latin typeface="Arial" panose="020B0604020202020204" pitchFamily="34" charset="0"/>
                <a:ea typeface="Arial" panose="020B0604020202020204" pitchFamily="34" charset="0"/>
              </a:rPr>
              <a:t>tokenizzare</a:t>
            </a:r>
            <a:r>
              <a:rPr lang="it-IT" dirty="0">
                <a:latin typeface="Arial" panose="020B0604020202020204" pitchFamily="34" charset="0"/>
                <a:ea typeface="Arial" panose="020B0604020202020204" pitchFamily="34" charset="0"/>
              </a:rPr>
              <a:t> qualsiasi cosa di valore e tracciarne la proprietà, creando così una connessione tra informazione e valore.</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Un esempio pratico è la </a:t>
            </a:r>
            <a:r>
              <a:rPr lang="it-IT" dirty="0" err="1">
                <a:latin typeface="Arial" panose="020B0604020202020204" pitchFamily="34" charset="0"/>
                <a:ea typeface="Arial" panose="020B0604020202020204" pitchFamily="34" charset="0"/>
              </a:rPr>
              <a:t>Dapp</a:t>
            </a:r>
            <a:r>
              <a:rPr lang="it-IT" dirty="0">
                <a:latin typeface="Arial" panose="020B0604020202020204" pitchFamily="34" charset="0"/>
                <a:ea typeface="Arial" panose="020B0604020202020204" pitchFamily="34" charset="0"/>
              </a:rPr>
              <a:t> chiamata </a:t>
            </a:r>
            <a:r>
              <a:rPr lang="it-IT" dirty="0" err="1">
                <a:latin typeface="Arial" panose="020B0604020202020204" pitchFamily="34" charset="0"/>
                <a:ea typeface="Arial" panose="020B0604020202020204" pitchFamily="34" charset="0"/>
              </a:rPr>
              <a:t>CryptoKitties</a:t>
            </a:r>
            <a:r>
              <a:rPr lang="it-IT" dirty="0">
                <a:latin typeface="Arial" panose="020B0604020202020204" pitchFamily="34" charset="0"/>
                <a:ea typeface="Arial" panose="020B0604020202020204" pitchFamily="34" charset="0"/>
              </a:rPr>
              <a:t> che è composta da uno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che è in grado di rappresentare non soltanto un semplice saldo per ogni identificativo ma anche una struttura dati complessa.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Questa struttura dati ad esempio potrebbe rappresentare un gatto con la coda colorata di viola e rosso o un gatto con il pelo più lungo o più corto. in questo caso si tratta di caratteristiche fisiche di animali, ma il discorso si può estendere a qualsiasi tipo di oggetto collezionabile. In questo modo stiamo ottenendo una scarsità digitale.</a:t>
            </a:r>
          </a:p>
        </p:txBody>
      </p:sp>
      <p:sp>
        <p:nvSpPr>
          <p:cNvPr id="3" name="Rettangolo 2">
            <a:extLst>
              <a:ext uri="{FF2B5EF4-FFF2-40B4-BE49-F238E27FC236}">
                <a16:creationId xmlns:a16="http://schemas.microsoft.com/office/drawing/2014/main" id="{22268DD3-2F2D-4F33-BFA0-A3D5E5BAFD94}"/>
              </a:ext>
            </a:extLst>
          </p:cNvPr>
          <p:cNvSpPr/>
          <p:nvPr/>
        </p:nvSpPr>
        <p:spPr>
          <a:xfrm>
            <a:off x="336156" y="207219"/>
            <a:ext cx="1550424" cy="584775"/>
          </a:xfrm>
          <a:prstGeom prst="rect">
            <a:avLst/>
          </a:prstGeom>
        </p:spPr>
        <p:txBody>
          <a:bodyPr wrap="square">
            <a:spAutoFit/>
          </a:bodyPr>
          <a:lstStyle/>
          <a:p>
            <a:r>
              <a:rPr lang="it-IT" sz="3200" b="1" dirty="0">
                <a:latin typeface="+mj-lt"/>
              </a:rPr>
              <a:t>Tokens</a:t>
            </a:r>
          </a:p>
        </p:txBody>
      </p:sp>
    </p:spTree>
    <p:extLst>
      <p:ext uri="{BB962C8B-B14F-4D97-AF65-F5344CB8AC3E}">
        <p14:creationId xmlns:p14="http://schemas.microsoft.com/office/powerpoint/2010/main" val="165294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2573CB2-654D-43A8-9172-E3BC0A6A542C}"/>
              </a:ext>
            </a:extLst>
          </p:cNvPr>
          <p:cNvSpPr/>
          <p:nvPr/>
        </p:nvSpPr>
        <p:spPr>
          <a:xfrm>
            <a:off x="150126" y="406140"/>
            <a:ext cx="11027390" cy="5162054"/>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Di seguito alcuni esempi e casi d’uso: </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b="1" dirty="0">
                <a:solidFill>
                  <a:srgbClr val="ACD433"/>
                </a:solidFill>
                <a:latin typeface="Arial" panose="020B0604020202020204" pitchFamily="34" charset="0"/>
                <a:ea typeface="Arial" panose="020B0604020202020204" pitchFamily="34" charset="0"/>
              </a:rPr>
              <a:t>Opere d'arte certificate </a:t>
            </a:r>
            <a:r>
              <a:rPr lang="it-IT" dirty="0">
                <a:latin typeface="Arial" panose="020B0604020202020204" pitchFamily="34" charset="0"/>
                <a:ea typeface="Arial" panose="020B0604020202020204" pitchFamily="34" charset="0"/>
              </a:rPr>
              <a:t>- Si può sviluppare uno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che implementa un token per la gestione delle opere d'arte come dipinti e sculture che sono state certificate da esperti. Il proprietario deve solo mostrare i metadati del token per dichiarare la sua proprietà dell'opera quando vuole venderla. La certificazione è tracciabile digitalmente poiché la proprietà dei beni artistici è registrata nella blockchain, che impedisce anche la falsificazione e la frode dell'opera d'arte.</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b="1" dirty="0">
                <a:solidFill>
                  <a:srgbClr val="ACD433"/>
                </a:solidFill>
                <a:latin typeface="Arial" panose="020B0604020202020204" pitchFamily="34" charset="0"/>
                <a:ea typeface="Arial" panose="020B0604020202020204" pitchFamily="34" charset="0"/>
              </a:rPr>
              <a:t>Biglietteria digitale</a:t>
            </a:r>
            <a:r>
              <a:rPr lang="it-IT" dirty="0">
                <a:solidFill>
                  <a:srgbClr val="ACD433"/>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 Se ottengo un biglietto per un concerto musicale o possiedo un biglietto per una finale di UEFA Champions League, elementi che definiscono il permesso di partecipazione a un'attività in un determinato momento e luogo, ma i diritti che rappresentano non sono convertibili. </a:t>
            </a:r>
          </a:p>
          <a:p>
            <a:pPr algn="just">
              <a:lnSpc>
                <a:spcPct val="115000"/>
              </a:lnSpc>
              <a:spcAft>
                <a:spcPts val="0"/>
              </a:spcAft>
            </a:pPr>
            <a:r>
              <a:rPr lang="it-IT" dirty="0">
                <a:latin typeface="Arial" panose="020B0604020202020204" pitchFamily="34" charset="0"/>
                <a:ea typeface="Arial" panose="020B0604020202020204" pitchFamily="34" charset="0"/>
              </a:rPr>
              <a:t>Questo tipo di unicità, il biglietto può essere rappresentato da un token infungibile, ed è diventato uno degli scenari tipici di questo tipo di token. in questo modo si garantisce che ogni biglietto sia valido e che possa essere trasferito da uno all'altro. </a:t>
            </a:r>
          </a:p>
          <a:p>
            <a:pPr algn="just">
              <a:lnSpc>
                <a:spcPct val="115000"/>
              </a:lnSpc>
              <a:spcAft>
                <a:spcPts val="0"/>
              </a:spcAft>
            </a:pPr>
            <a:r>
              <a:rPr lang="it-IT" dirty="0">
                <a:latin typeface="Arial" panose="020B0604020202020204" pitchFamily="34" charset="0"/>
                <a:ea typeface="Arial" panose="020B0604020202020204" pitchFamily="34" charset="0"/>
              </a:rPr>
              <a:t>Nel frattempo, la </a:t>
            </a:r>
            <a:r>
              <a:rPr lang="it-IT" dirty="0" err="1">
                <a:latin typeface="Arial" panose="020B0604020202020204" pitchFamily="34" charset="0"/>
                <a:ea typeface="Arial" panose="020B0604020202020204" pitchFamily="34" charset="0"/>
              </a:rPr>
              <a:t>tokenizzazione</a:t>
            </a:r>
            <a:r>
              <a:rPr lang="it-IT" dirty="0">
                <a:latin typeface="Arial" panose="020B0604020202020204" pitchFamily="34" charset="0"/>
                <a:ea typeface="Arial" panose="020B0604020202020204" pitchFamily="34" charset="0"/>
              </a:rPr>
              <a:t> impedirà anche biglietti falsi. Quindi il biglietto è un argomento che può essere implementato utilizzando la tecnologia Blockchain in particolare il concetto di token infungibile.</a:t>
            </a:r>
          </a:p>
        </p:txBody>
      </p:sp>
      <p:pic>
        <p:nvPicPr>
          <p:cNvPr id="4" name="Elemento grafico 3" descr="Cavalletto">
            <a:extLst>
              <a:ext uri="{FF2B5EF4-FFF2-40B4-BE49-F238E27FC236}">
                <a16:creationId xmlns:a16="http://schemas.microsoft.com/office/drawing/2014/main" id="{CCF3CAA8-1215-4A7F-B4FE-44F010175A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77516" y="1289806"/>
            <a:ext cx="914400" cy="914400"/>
          </a:xfrm>
          <a:prstGeom prst="rect">
            <a:avLst/>
          </a:prstGeom>
        </p:spPr>
      </p:pic>
      <p:pic>
        <p:nvPicPr>
          <p:cNvPr id="6" name="Elemento grafico 5" descr="Pellicola cinematografica">
            <a:extLst>
              <a:ext uri="{FF2B5EF4-FFF2-40B4-BE49-F238E27FC236}">
                <a16:creationId xmlns:a16="http://schemas.microsoft.com/office/drawing/2014/main" id="{E3730115-016D-4EA3-9F47-619C3A8065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5380" y="3272051"/>
            <a:ext cx="849573" cy="849573"/>
          </a:xfrm>
          <a:prstGeom prst="rect">
            <a:avLst/>
          </a:prstGeom>
        </p:spPr>
      </p:pic>
    </p:spTree>
    <p:extLst>
      <p:ext uri="{BB962C8B-B14F-4D97-AF65-F5344CB8AC3E}">
        <p14:creationId xmlns:p14="http://schemas.microsoft.com/office/powerpoint/2010/main" val="353948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56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B0C42C-57E4-4F13-8767-582DF1E3DC6C}"/>
              </a:ext>
            </a:extLst>
          </p:cNvPr>
          <p:cNvSpPr/>
          <p:nvPr/>
        </p:nvSpPr>
        <p:spPr>
          <a:xfrm>
            <a:off x="186520" y="847973"/>
            <a:ext cx="11045588" cy="5162054"/>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b="1" dirty="0">
                <a:solidFill>
                  <a:srgbClr val="ACD433"/>
                </a:solidFill>
                <a:latin typeface="Arial" panose="020B0604020202020204" pitchFamily="34" charset="0"/>
                <a:ea typeface="Arial" panose="020B0604020202020204" pitchFamily="34" charset="0"/>
              </a:rPr>
              <a:t>Autenticazione dell'identità</a:t>
            </a:r>
            <a:r>
              <a:rPr lang="it-IT" dirty="0">
                <a:solidFill>
                  <a:srgbClr val="ACD433"/>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 possiamo applicare i token infungibili all'autenticazione dell'identità per ottenere una registrazione completa del anagrafe personale.</a:t>
            </a:r>
          </a:p>
          <a:p>
            <a:pPr algn="just">
              <a:lnSpc>
                <a:spcPct val="115000"/>
              </a:lnSpc>
              <a:spcAft>
                <a:spcPts val="0"/>
              </a:spcAft>
            </a:pPr>
            <a:r>
              <a:rPr lang="it-IT" dirty="0">
                <a:latin typeface="Arial" panose="020B0604020202020204" pitchFamily="34" charset="0"/>
                <a:ea typeface="Arial" panose="020B0604020202020204" pitchFamily="34" charset="0"/>
              </a:rPr>
              <a:t>Ad esempio, possiedi un token come un certificato di nascita, un passaporto e una patente di guida.</a:t>
            </a:r>
          </a:p>
          <a:p>
            <a:pPr algn="just">
              <a:lnSpc>
                <a:spcPct val="115000"/>
              </a:lnSpc>
              <a:spcAft>
                <a:spcPts val="0"/>
              </a:spcAft>
            </a:pPr>
            <a:r>
              <a:rPr lang="it-IT" dirty="0">
                <a:latin typeface="Arial" panose="020B0604020202020204" pitchFamily="34" charset="0"/>
                <a:ea typeface="Arial" panose="020B0604020202020204" pitchFamily="34" charset="0"/>
              </a:rPr>
              <a:t>Sebbene questo tipo di token non è negoziabile, la verifica dell'identità può essere realizzata aggiungendo il controllo dell'accesso per la visione di questi token. </a:t>
            </a:r>
          </a:p>
          <a:p>
            <a:pPr algn="just">
              <a:lnSpc>
                <a:spcPct val="115000"/>
              </a:lnSpc>
              <a:spcAft>
                <a:spcPts val="0"/>
              </a:spcAft>
            </a:pPr>
            <a:r>
              <a:rPr lang="it-IT" dirty="0">
                <a:latin typeface="Arial" panose="020B0604020202020204" pitchFamily="34" charset="0"/>
                <a:ea typeface="Arial" panose="020B0604020202020204" pitchFamily="34" charset="0"/>
              </a:rPr>
              <a:t>Possiamo verificare l'identità di una persona interagendo con i suoi token per richiedere informazioni sul suo curriculum universitario al momento del reclutamento o richiedere le informazioni sull'identità di un medico per autenticare le sue qualifiche quando lo si consulta. Tutti verranno </a:t>
            </a:r>
            <a:r>
              <a:rPr lang="it-IT" dirty="0" err="1">
                <a:latin typeface="Arial" panose="020B0604020202020204" pitchFamily="34" charset="0"/>
                <a:ea typeface="Arial" panose="020B0604020202020204" pitchFamily="34" charset="0"/>
              </a:rPr>
              <a:t>tokenizzati</a:t>
            </a:r>
            <a:r>
              <a:rPr lang="it-IT" dirty="0">
                <a:latin typeface="Arial" panose="020B0604020202020204" pitchFamily="34" charset="0"/>
                <a:ea typeface="Arial" panose="020B0604020202020204" pitchFamily="34" charset="0"/>
              </a:rPr>
              <a:t> tramite l'autenticazione dell'identità e tutti gli attributi e la cronologia comportamentale verranno registrati.</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b="1" dirty="0">
                <a:solidFill>
                  <a:srgbClr val="ACD433"/>
                </a:solidFill>
                <a:latin typeface="Arial" panose="020B0604020202020204" pitchFamily="34" charset="0"/>
                <a:ea typeface="Arial" panose="020B0604020202020204" pitchFamily="34" charset="0"/>
              </a:rPr>
              <a:t>Certificati digitali </a:t>
            </a:r>
            <a:r>
              <a:rPr lang="it-IT" dirty="0">
                <a:latin typeface="Arial" panose="020B0604020202020204" pitchFamily="34" charset="0"/>
                <a:ea typeface="Arial" panose="020B0604020202020204" pitchFamily="34" charset="0"/>
              </a:rPr>
              <a:t>- I token infungibili forniscono un modo per archiviare contratti, brevetti e altri documenti sulla blockchain, in modo da prevenire la contraffazione e renderli tracciabili. La validità di questi documenti può essere ulteriormente dimostrata mediante firme elettroniche. Il certificato digitale può registrare efficacemente il valore della proprietà intellettuale, del copyright, ecc. Inoltre, si possono rendere questi valori negoziabili sulla blockchain, il che facilita anche la circolazione di questi valori.</a:t>
            </a:r>
          </a:p>
        </p:txBody>
      </p:sp>
      <p:pic>
        <p:nvPicPr>
          <p:cNvPr id="4" name="Elemento grafico 3" descr="Badge dipendente">
            <a:extLst>
              <a:ext uri="{FF2B5EF4-FFF2-40B4-BE49-F238E27FC236}">
                <a16:creationId xmlns:a16="http://schemas.microsoft.com/office/drawing/2014/main" id="{923950DC-F13B-45DD-B0BB-442DF7A9DD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2108" y="1429603"/>
            <a:ext cx="808630" cy="808630"/>
          </a:xfrm>
          <a:prstGeom prst="rect">
            <a:avLst/>
          </a:prstGeom>
        </p:spPr>
      </p:pic>
      <p:pic>
        <p:nvPicPr>
          <p:cNvPr id="6" name="Elemento grafico 5" descr="Documento">
            <a:extLst>
              <a:ext uri="{FF2B5EF4-FFF2-40B4-BE49-F238E27FC236}">
                <a16:creationId xmlns:a16="http://schemas.microsoft.com/office/drawing/2014/main" id="{E4CB5E1E-2B97-4176-8122-B59F7C8451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32107" y="4391167"/>
            <a:ext cx="808630" cy="808630"/>
          </a:xfrm>
          <a:prstGeom prst="rect">
            <a:avLst/>
          </a:prstGeom>
        </p:spPr>
      </p:pic>
    </p:spTree>
    <p:extLst>
      <p:ext uri="{BB962C8B-B14F-4D97-AF65-F5344CB8AC3E}">
        <p14:creationId xmlns:p14="http://schemas.microsoft.com/office/powerpoint/2010/main" val="317379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F33980-0A11-4D1C-BCAD-37689FE7B659}"/>
              </a:ext>
            </a:extLst>
          </p:cNvPr>
          <p:cNvSpPr/>
          <p:nvPr/>
        </p:nvSpPr>
        <p:spPr>
          <a:xfrm>
            <a:off x="336155" y="207219"/>
            <a:ext cx="2325401" cy="584775"/>
          </a:xfrm>
          <a:prstGeom prst="rect">
            <a:avLst/>
          </a:prstGeom>
        </p:spPr>
        <p:txBody>
          <a:bodyPr wrap="square">
            <a:spAutoFit/>
          </a:bodyPr>
          <a:lstStyle/>
          <a:p>
            <a:r>
              <a:rPr lang="it-IT" sz="3200" b="1" dirty="0">
                <a:latin typeface="+mj-lt"/>
              </a:rPr>
              <a:t>ERC721</a:t>
            </a:r>
          </a:p>
        </p:txBody>
      </p:sp>
      <p:sp>
        <p:nvSpPr>
          <p:cNvPr id="4" name="Rettangolo 3">
            <a:extLst>
              <a:ext uri="{FF2B5EF4-FFF2-40B4-BE49-F238E27FC236}">
                <a16:creationId xmlns:a16="http://schemas.microsoft.com/office/drawing/2014/main" id="{A2162265-8F64-42E9-AE80-DA376F32D082}"/>
              </a:ext>
            </a:extLst>
          </p:cNvPr>
          <p:cNvSpPr/>
          <p:nvPr/>
        </p:nvSpPr>
        <p:spPr>
          <a:xfrm>
            <a:off x="123884" y="1113808"/>
            <a:ext cx="11649016" cy="1658018"/>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Lo standard ERC721 è l'implementazione più popolare e riconosciuta di un token infungibile. ERC721 è un EIP (</a:t>
            </a:r>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Improvement </a:t>
            </a:r>
            <a:r>
              <a:rPr lang="it-IT" dirty="0" err="1">
                <a:latin typeface="Arial" panose="020B0604020202020204" pitchFamily="34" charset="0"/>
                <a:ea typeface="Arial" panose="020B0604020202020204" pitchFamily="34" charset="0"/>
              </a:rPr>
              <a:t>Proposal</a:t>
            </a:r>
            <a:r>
              <a:rPr lang="it-IT" dirty="0">
                <a:latin typeface="Arial" panose="020B0604020202020204" pitchFamily="34" charset="0"/>
                <a:ea typeface="Arial" panose="020B0604020202020204" pitchFamily="34" charset="0"/>
              </a:rPr>
              <a:t>) che è stato proposto dagli sviluppatori di </a:t>
            </a:r>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ed è diventato uno degli ERC (</a:t>
            </a:r>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a:t>
            </a:r>
            <a:r>
              <a:rPr lang="it-IT" dirty="0" err="1">
                <a:latin typeface="Arial" panose="020B0604020202020204" pitchFamily="34" charset="0"/>
                <a:ea typeface="Arial" panose="020B0604020202020204" pitchFamily="34" charset="0"/>
              </a:rPr>
              <a:t>Request</a:t>
            </a:r>
            <a:r>
              <a:rPr lang="it-IT" dirty="0">
                <a:latin typeface="Arial" panose="020B0604020202020204" pitchFamily="34" charset="0"/>
                <a:ea typeface="Arial" panose="020B0604020202020204" pitchFamily="34" charset="0"/>
              </a:rPr>
              <a:t> for </a:t>
            </a:r>
            <a:r>
              <a:rPr lang="it-IT" dirty="0" err="1">
                <a:latin typeface="Arial" panose="020B0604020202020204" pitchFamily="34" charset="0"/>
                <a:ea typeface="Arial" panose="020B0604020202020204" pitchFamily="34" charset="0"/>
              </a:rPr>
              <a:t>Comment</a:t>
            </a:r>
            <a:r>
              <a:rPr lang="it-IT" dirty="0">
                <a:latin typeface="Arial" panose="020B0604020202020204" pitchFamily="34" charset="0"/>
                <a:ea typeface="Arial" panose="020B0604020202020204" pitchFamily="34" charset="0"/>
              </a:rPr>
              <a:t>) dopo che è stato approvato dal comitato </a:t>
            </a:r>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L'introduzione ufficiale di ERC721 è: un'interfaccia standard per token non fungibili, che  contiene informazioni di base e funzioni di enumerazione.</a:t>
            </a:r>
          </a:p>
        </p:txBody>
      </p:sp>
      <p:sp>
        <p:nvSpPr>
          <p:cNvPr id="6" name="Rettangolo 5" descr="interface ERC721 /* is ERC165 */ {&#10;  event Transfer(address indexed _from, address indexed _to, uint256 indexed _tokenId);&#10;  event Approval(address indexed _owner, address indexed _approved, uint256 indexed _tokenId);&#10;  event ApprovalForAll(address indexed _owner, address indexed _operator, bool _approved);&#10;  function balanceOf(address _owner) external view returns (uint256);&#10;  function ownerOf(uint256 _tokenId) external view returns (address);&#10;  function safeTransferFrom(address _from, address _to, uint256 _tokenId, bytes data) external payable;&#10;  function safeTransferFrom(address _from, address _to, uint256 _tokenId) external payable;&#10;  function transferFrom(address _from, address _to, uint256 _tokenId) external payable;&#10;  function approve(address _approved, uint256 _tokenId) external payable;&#10;  function setApprovalForAll(address _operator, bool _approved) external;&#10;  function getApproved(uint256 _tokenId) external view returns (address);&#10;  function isApprovedForAll(address _owner, address _operator) external view returns (bool);&#10;}&#10;interface ERC165 {&#10;  function supportsInterface(bytes4 interfaceID) external view returns (bool);&#10;}">
            <a:extLst>
              <a:ext uri="{FF2B5EF4-FFF2-40B4-BE49-F238E27FC236}">
                <a16:creationId xmlns:a16="http://schemas.microsoft.com/office/drawing/2014/main" id="{5E27D233-9BBB-46C1-8D46-94610DA31C9E}"/>
              </a:ext>
            </a:extLst>
          </p:cNvPr>
          <p:cNvSpPr/>
          <p:nvPr/>
        </p:nvSpPr>
        <p:spPr>
          <a:xfrm>
            <a:off x="3126118" y="2771826"/>
            <a:ext cx="8257499" cy="3985242"/>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nSpc>
                <a:spcPct val="115000"/>
              </a:lnSpc>
              <a:spcAft>
                <a:spcPts val="0"/>
              </a:spcAft>
            </a:pPr>
            <a:r>
              <a:rPr lang="en-US" sz="1000" b="1" dirty="0">
                <a:solidFill>
                  <a:srgbClr val="000000"/>
                </a:solidFill>
                <a:effectLst/>
                <a:latin typeface="Arial" panose="020B0604020202020204" pitchFamily="34" charset="0"/>
                <a:ea typeface="Arial" panose="020B0604020202020204" pitchFamily="34" charset="0"/>
              </a:rPr>
              <a:t>interface</a:t>
            </a: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FF9900"/>
                </a:solidFill>
                <a:effectLst/>
                <a:latin typeface="Arial" panose="020B0604020202020204" pitchFamily="34" charset="0"/>
                <a:ea typeface="Arial" panose="020B0604020202020204" pitchFamily="34" charset="0"/>
              </a:rPr>
              <a:t>ERC721</a:t>
            </a:r>
            <a:r>
              <a:rPr lang="en-US" sz="1000" dirty="0">
                <a:solidFill>
                  <a:srgbClr val="000000"/>
                </a:solidFill>
                <a:effectLst/>
                <a:latin typeface="Arial" panose="020B0604020202020204" pitchFamily="34" charset="0"/>
                <a:ea typeface="Arial" panose="020B0604020202020204" pitchFamily="34" charset="0"/>
              </a:rPr>
              <a:t> /* is ERC165 */ {</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event</a:t>
            </a:r>
            <a:r>
              <a:rPr lang="en-US" sz="1000" dirty="0">
                <a:solidFill>
                  <a:srgbClr val="000000"/>
                </a:solidFill>
                <a:effectLst/>
                <a:latin typeface="Arial" panose="020B0604020202020204" pitchFamily="34" charset="0"/>
                <a:ea typeface="Arial" panose="020B0604020202020204" pitchFamily="34" charset="0"/>
              </a:rPr>
              <a:t> </a:t>
            </a:r>
            <a:r>
              <a:rPr lang="en-US" sz="1000" dirty="0">
                <a:solidFill>
                  <a:srgbClr val="FF0000"/>
                </a:solidFill>
                <a:effectLst/>
                <a:latin typeface="Arial" panose="020B0604020202020204" pitchFamily="34" charset="0"/>
                <a:ea typeface="Arial" panose="020B0604020202020204" pitchFamily="34" charset="0"/>
              </a:rPr>
              <a:t>Transfer</a:t>
            </a:r>
            <a:r>
              <a:rPr lang="en-US" sz="1000" dirty="0">
                <a:solidFill>
                  <a:srgbClr val="000000"/>
                </a:solidFill>
                <a:effectLst/>
                <a:latin typeface="Arial" panose="020B0604020202020204" pitchFamily="34" charset="0"/>
                <a:ea typeface="Arial" panose="020B0604020202020204" pitchFamily="34" charset="0"/>
              </a:rPr>
              <a:t>(address indexed _from, address indexed _to, uint256 indexed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event</a:t>
            </a:r>
            <a:r>
              <a:rPr lang="en-US" sz="1000" dirty="0">
                <a:solidFill>
                  <a:srgbClr val="000000"/>
                </a:solidFill>
                <a:effectLst/>
                <a:latin typeface="Arial" panose="020B0604020202020204" pitchFamily="34" charset="0"/>
                <a:ea typeface="Arial" panose="020B0604020202020204" pitchFamily="34" charset="0"/>
              </a:rPr>
              <a:t> </a:t>
            </a:r>
            <a:r>
              <a:rPr lang="en-US" sz="1000" dirty="0">
                <a:solidFill>
                  <a:srgbClr val="FF0000"/>
                </a:solidFill>
                <a:effectLst/>
                <a:latin typeface="Arial" panose="020B0604020202020204" pitchFamily="34" charset="0"/>
                <a:ea typeface="Arial" panose="020B0604020202020204" pitchFamily="34" charset="0"/>
              </a:rPr>
              <a:t>Approval</a:t>
            </a:r>
            <a:r>
              <a:rPr lang="en-US" sz="1000" dirty="0">
                <a:solidFill>
                  <a:srgbClr val="000000"/>
                </a:solidFill>
                <a:effectLst/>
                <a:latin typeface="Arial" panose="020B0604020202020204" pitchFamily="34" charset="0"/>
                <a:ea typeface="Arial" panose="020B0604020202020204" pitchFamily="34" charset="0"/>
              </a:rPr>
              <a:t>(address indexed _owner, address indexed _approved, uint256 indexed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event</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ApprovalForAll</a:t>
            </a:r>
            <a:r>
              <a:rPr lang="en-US" sz="1000" dirty="0">
                <a:solidFill>
                  <a:srgbClr val="000000"/>
                </a:solidFill>
                <a:effectLst/>
                <a:latin typeface="Arial" panose="020B0604020202020204" pitchFamily="34" charset="0"/>
                <a:ea typeface="Arial" panose="020B0604020202020204" pitchFamily="34" charset="0"/>
              </a:rPr>
              <a:t>(address indexed _owner, address indexed _operator, bool _approved);</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balanceOf</a:t>
            </a:r>
            <a:r>
              <a:rPr lang="en-US" sz="1000" dirty="0">
                <a:solidFill>
                  <a:srgbClr val="000000"/>
                </a:solidFill>
                <a:effectLst/>
                <a:latin typeface="Arial" panose="020B0604020202020204" pitchFamily="34" charset="0"/>
                <a:ea typeface="Arial" panose="020B0604020202020204" pitchFamily="34" charset="0"/>
              </a:rPr>
              <a:t>(address _owner) external view returns (uint256);</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ownerOf</a:t>
            </a:r>
            <a:r>
              <a:rPr lang="en-US" sz="1000" dirty="0">
                <a:solidFill>
                  <a:srgbClr val="000000"/>
                </a:solidFill>
                <a:effectLst/>
                <a:latin typeface="Arial" panose="020B0604020202020204" pitchFamily="34" charset="0"/>
                <a:ea typeface="Arial" panose="020B0604020202020204" pitchFamily="34" charset="0"/>
              </a:rPr>
              <a:t>(uint256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 external view returns (address);</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safeTransferFrom</a:t>
            </a:r>
            <a:r>
              <a:rPr lang="en-US" sz="1000" dirty="0">
                <a:solidFill>
                  <a:srgbClr val="000000"/>
                </a:solidFill>
                <a:effectLst/>
                <a:latin typeface="Arial" panose="020B0604020202020204" pitchFamily="34" charset="0"/>
                <a:ea typeface="Arial" panose="020B0604020202020204" pitchFamily="34" charset="0"/>
              </a:rPr>
              <a:t>(address _from, address _to, uint256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 bytes data) external payable;</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safeTransferFrom</a:t>
            </a:r>
            <a:r>
              <a:rPr lang="en-US" sz="1000" dirty="0">
                <a:solidFill>
                  <a:srgbClr val="000000"/>
                </a:solidFill>
                <a:effectLst/>
                <a:latin typeface="Arial" panose="020B0604020202020204" pitchFamily="34" charset="0"/>
                <a:ea typeface="Arial" panose="020B0604020202020204" pitchFamily="34" charset="0"/>
              </a:rPr>
              <a:t>(address _from, address _to, uint256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 external payable;</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transferFrom</a:t>
            </a:r>
            <a:r>
              <a:rPr lang="en-US" sz="1000" dirty="0">
                <a:solidFill>
                  <a:srgbClr val="000000"/>
                </a:solidFill>
                <a:effectLst/>
                <a:latin typeface="Arial" panose="020B0604020202020204" pitchFamily="34" charset="0"/>
                <a:ea typeface="Arial" panose="020B0604020202020204" pitchFamily="34" charset="0"/>
              </a:rPr>
              <a:t>(address _from, address _to, uint256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 external payable;</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a:solidFill>
                  <a:srgbClr val="FF0000"/>
                </a:solidFill>
                <a:effectLst/>
                <a:latin typeface="Arial" panose="020B0604020202020204" pitchFamily="34" charset="0"/>
                <a:ea typeface="Arial" panose="020B0604020202020204" pitchFamily="34" charset="0"/>
              </a:rPr>
              <a:t>approve</a:t>
            </a:r>
            <a:r>
              <a:rPr lang="en-US" sz="1000" dirty="0">
                <a:solidFill>
                  <a:srgbClr val="000000"/>
                </a:solidFill>
                <a:effectLst/>
                <a:latin typeface="Arial" panose="020B0604020202020204" pitchFamily="34" charset="0"/>
                <a:ea typeface="Arial" panose="020B0604020202020204" pitchFamily="34" charset="0"/>
              </a:rPr>
              <a:t>(address _approved, uint256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 external payable;</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setApprovalForAll</a:t>
            </a:r>
            <a:r>
              <a:rPr lang="en-US" sz="1000" dirty="0">
                <a:solidFill>
                  <a:srgbClr val="000000"/>
                </a:solidFill>
                <a:effectLst/>
                <a:latin typeface="Arial" panose="020B0604020202020204" pitchFamily="34" charset="0"/>
                <a:ea typeface="Arial" panose="020B0604020202020204" pitchFamily="34" charset="0"/>
              </a:rPr>
              <a:t>(address _operator, bool _approved) external;</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getApproved</a:t>
            </a:r>
            <a:r>
              <a:rPr lang="en-US" sz="1000" dirty="0">
                <a:solidFill>
                  <a:srgbClr val="000000"/>
                </a:solidFill>
                <a:effectLst/>
                <a:latin typeface="Arial" panose="020B0604020202020204" pitchFamily="34" charset="0"/>
                <a:ea typeface="Arial" panose="020B0604020202020204" pitchFamily="34" charset="0"/>
              </a:rPr>
              <a:t>(uint256 _</a:t>
            </a:r>
            <a:r>
              <a:rPr lang="en-US" sz="1000" dirty="0" err="1">
                <a:solidFill>
                  <a:srgbClr val="000000"/>
                </a:solidFill>
                <a:effectLst/>
                <a:latin typeface="Arial" panose="020B0604020202020204" pitchFamily="34" charset="0"/>
                <a:ea typeface="Arial" panose="020B0604020202020204" pitchFamily="34" charset="0"/>
              </a:rPr>
              <a:t>tokenId</a:t>
            </a:r>
            <a:r>
              <a:rPr lang="en-US" sz="1000" dirty="0">
                <a:solidFill>
                  <a:srgbClr val="000000"/>
                </a:solidFill>
                <a:effectLst/>
                <a:latin typeface="Arial" panose="020B0604020202020204" pitchFamily="34" charset="0"/>
                <a:ea typeface="Arial" panose="020B0604020202020204" pitchFamily="34" charset="0"/>
              </a:rPr>
              <a:t>) external view returns (address);</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isApprovedForAll</a:t>
            </a:r>
            <a:r>
              <a:rPr lang="en-US" sz="1000" dirty="0">
                <a:solidFill>
                  <a:srgbClr val="000000"/>
                </a:solidFill>
                <a:effectLst/>
                <a:latin typeface="Arial" panose="020B0604020202020204" pitchFamily="34" charset="0"/>
                <a:ea typeface="Arial" panose="020B0604020202020204" pitchFamily="34" charset="0"/>
              </a:rPr>
              <a:t>(address _owner, address _operator) external view returns (bool);</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dirty="0">
                <a:solidFill>
                  <a:srgbClr val="000000"/>
                </a:solidFill>
                <a:effectLst/>
                <a:latin typeface="Arial" panose="020B0604020202020204" pitchFamily="34" charset="0"/>
                <a:ea typeface="Arial" panose="020B0604020202020204" pitchFamily="34" charset="0"/>
              </a:rPr>
              <a:t>}</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000" b="1" dirty="0">
                <a:solidFill>
                  <a:srgbClr val="000000"/>
                </a:solidFill>
                <a:effectLst/>
                <a:latin typeface="Arial" panose="020B0604020202020204" pitchFamily="34" charset="0"/>
                <a:ea typeface="Arial" panose="020B0604020202020204" pitchFamily="34" charset="0"/>
              </a:rPr>
              <a:t>interface</a:t>
            </a:r>
            <a:r>
              <a:rPr lang="en-US" sz="1000" dirty="0">
                <a:solidFill>
                  <a:srgbClr val="000000"/>
                </a:solidFill>
                <a:effectLst/>
                <a:latin typeface="Arial" panose="020B0604020202020204" pitchFamily="34" charset="0"/>
                <a:ea typeface="Arial" panose="020B0604020202020204" pitchFamily="34" charset="0"/>
              </a:rPr>
              <a:t> </a:t>
            </a:r>
            <a:r>
              <a:rPr lang="en-US" sz="1000" b="1" dirty="0">
                <a:solidFill>
                  <a:srgbClr val="FF9900"/>
                </a:solidFill>
                <a:effectLst/>
                <a:latin typeface="Arial" panose="020B0604020202020204" pitchFamily="34" charset="0"/>
                <a:ea typeface="Arial" panose="020B0604020202020204" pitchFamily="34" charset="0"/>
              </a:rPr>
              <a:t>ERC165</a:t>
            </a:r>
            <a:r>
              <a:rPr lang="en-US" sz="1000" dirty="0">
                <a:solidFill>
                  <a:srgbClr val="000000"/>
                </a:solidFill>
                <a:effectLst/>
                <a:latin typeface="Arial" panose="020B0604020202020204" pitchFamily="34" charset="0"/>
                <a:ea typeface="Arial" panose="020B0604020202020204" pitchFamily="34" charset="0"/>
              </a:rPr>
              <a:t> {  </a:t>
            </a:r>
            <a:r>
              <a:rPr lang="en-US" sz="1000" b="1" dirty="0">
                <a:solidFill>
                  <a:srgbClr val="000000"/>
                </a:solidFill>
                <a:effectLst/>
                <a:latin typeface="Arial" panose="020B0604020202020204" pitchFamily="34" charset="0"/>
                <a:ea typeface="Arial" panose="020B0604020202020204" pitchFamily="34" charset="0"/>
              </a:rPr>
              <a:t>function</a:t>
            </a:r>
            <a:r>
              <a:rPr lang="en-US" sz="1000" dirty="0">
                <a:solidFill>
                  <a:srgbClr val="000000"/>
                </a:solidFill>
                <a:effectLst/>
                <a:latin typeface="Arial" panose="020B0604020202020204" pitchFamily="34" charset="0"/>
                <a:ea typeface="Arial" panose="020B0604020202020204" pitchFamily="34" charset="0"/>
              </a:rPr>
              <a:t> </a:t>
            </a:r>
            <a:r>
              <a:rPr lang="en-US" sz="1000" dirty="0" err="1">
                <a:solidFill>
                  <a:srgbClr val="FF0000"/>
                </a:solidFill>
                <a:effectLst/>
                <a:latin typeface="Arial" panose="020B0604020202020204" pitchFamily="34" charset="0"/>
                <a:ea typeface="Arial" panose="020B0604020202020204" pitchFamily="34" charset="0"/>
              </a:rPr>
              <a:t>supportsInterface</a:t>
            </a:r>
            <a:r>
              <a:rPr lang="en-US" sz="1000" dirty="0">
                <a:solidFill>
                  <a:srgbClr val="000000"/>
                </a:solidFill>
                <a:effectLst/>
                <a:latin typeface="Arial" panose="020B0604020202020204" pitchFamily="34" charset="0"/>
                <a:ea typeface="Arial" panose="020B0604020202020204" pitchFamily="34" charset="0"/>
              </a:rPr>
              <a:t>(bytes4 </a:t>
            </a:r>
            <a:r>
              <a:rPr lang="en-US" sz="1000" dirty="0" err="1">
                <a:solidFill>
                  <a:srgbClr val="000000"/>
                </a:solidFill>
                <a:effectLst/>
                <a:latin typeface="Arial" panose="020B0604020202020204" pitchFamily="34" charset="0"/>
                <a:ea typeface="Arial" panose="020B0604020202020204" pitchFamily="34" charset="0"/>
              </a:rPr>
              <a:t>interfaceID</a:t>
            </a:r>
            <a:r>
              <a:rPr lang="en-US" sz="1000" dirty="0">
                <a:solidFill>
                  <a:srgbClr val="000000"/>
                </a:solidFill>
                <a:effectLst/>
                <a:latin typeface="Arial" panose="020B0604020202020204" pitchFamily="34" charset="0"/>
                <a:ea typeface="Arial" panose="020B0604020202020204" pitchFamily="34" charset="0"/>
              </a:rPr>
              <a:t>) external view returns (bool);</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it-IT" sz="1000" dirty="0">
                <a:solidFill>
                  <a:srgbClr val="000000"/>
                </a:solidFill>
                <a:effectLst/>
                <a:latin typeface="Arial" panose="020B0604020202020204" pitchFamily="34" charset="0"/>
                <a:ea typeface="Arial" panose="020B0604020202020204" pitchFamily="34" charset="0"/>
              </a:rPr>
              <a:t>}</a:t>
            </a:r>
            <a:endParaRPr lang="it-IT"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1715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D3AE367-4115-404E-8ACE-4D94C30D7BC1}"/>
              </a:ext>
            </a:extLst>
          </p:cNvPr>
          <p:cNvSpPr/>
          <p:nvPr/>
        </p:nvSpPr>
        <p:spPr>
          <a:xfrm>
            <a:off x="336156" y="207219"/>
            <a:ext cx="5759844" cy="584775"/>
          </a:xfrm>
          <a:prstGeom prst="rect">
            <a:avLst/>
          </a:prstGeom>
        </p:spPr>
        <p:txBody>
          <a:bodyPr wrap="square">
            <a:spAutoFit/>
          </a:bodyPr>
          <a:lstStyle/>
          <a:p>
            <a:r>
              <a:rPr lang="it-IT" sz="3200" b="1" dirty="0">
                <a:latin typeface="+mj-lt"/>
              </a:rPr>
              <a:t>Considerazioni finali</a:t>
            </a:r>
          </a:p>
        </p:txBody>
      </p:sp>
      <p:sp>
        <p:nvSpPr>
          <p:cNvPr id="4" name="Rettangolo 3">
            <a:extLst>
              <a:ext uri="{FF2B5EF4-FFF2-40B4-BE49-F238E27FC236}">
                <a16:creationId xmlns:a16="http://schemas.microsoft.com/office/drawing/2014/main" id="{68A863D0-F214-4085-A8B7-7695B7EE04E3}"/>
              </a:ext>
            </a:extLst>
          </p:cNvPr>
          <p:cNvSpPr/>
          <p:nvPr/>
        </p:nvSpPr>
        <p:spPr>
          <a:xfrm>
            <a:off x="168078" y="1147557"/>
            <a:ext cx="11855844" cy="2295115"/>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Concettualmente 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sono differenti da quello che noi intendiamo per contratto legale. Anche la parola Smart è abusata, infatti tutto quello che innovativo viene etichettato come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Sarebbe più corretto chiamarli contratti digitali.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Secondo il codice civile italiano un contratto è l'accordo di più parti per costituire, regolare o estinguere tra loro un rapporto giuridico patrimoniale. Mentre uno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su una Blockchain è un'entità artificiale non tanto intelligente dotato di fondo propri che può interagire con altri entità dotate di chiavi crittografiche.</a:t>
            </a:r>
          </a:p>
        </p:txBody>
      </p:sp>
      <p:sp>
        <p:nvSpPr>
          <p:cNvPr id="5" name="Rettangolo 4">
            <a:extLst>
              <a:ext uri="{FF2B5EF4-FFF2-40B4-BE49-F238E27FC236}">
                <a16:creationId xmlns:a16="http://schemas.microsoft.com/office/drawing/2014/main" id="{42499CE9-F1B5-4C6D-86C5-22AE890EA463}"/>
              </a:ext>
            </a:extLst>
          </p:cNvPr>
          <p:cNvSpPr/>
          <p:nvPr/>
        </p:nvSpPr>
        <p:spPr>
          <a:xfrm>
            <a:off x="168078" y="4269688"/>
            <a:ext cx="12192000" cy="2295115"/>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Il termine ICO sta per </a:t>
            </a:r>
            <a:r>
              <a:rPr lang="it-IT" b="1" dirty="0" err="1">
                <a:latin typeface="Arial" panose="020B0604020202020204" pitchFamily="34" charset="0"/>
                <a:ea typeface="Arial" panose="020B0604020202020204" pitchFamily="34" charset="0"/>
              </a:rPr>
              <a:t>Initial</a:t>
            </a:r>
            <a:r>
              <a:rPr lang="it-IT" b="1" dirty="0">
                <a:latin typeface="Arial" panose="020B0604020202020204" pitchFamily="34" charset="0"/>
                <a:ea typeface="Arial" panose="020B0604020202020204" pitchFamily="34" charset="0"/>
              </a:rPr>
              <a:t> Coin Offering </a:t>
            </a:r>
            <a:r>
              <a:rPr lang="it-IT" dirty="0">
                <a:latin typeface="Arial" panose="020B0604020202020204" pitchFamily="34" charset="0"/>
                <a:ea typeface="Arial" panose="020B0604020202020204" pitchFamily="34" charset="0"/>
              </a:rPr>
              <a:t>e fa riferimento a OFFERTA PUBBLICA INIZIALE nel glossario finanziario, cioè la vendita al pubblico delle quote di una società per azioni. </a:t>
            </a:r>
          </a:p>
          <a:p>
            <a:pPr>
              <a:lnSpc>
                <a:spcPct val="115000"/>
              </a:lnSpc>
              <a:spcAft>
                <a:spcPts val="0"/>
              </a:spcAft>
            </a:pPr>
            <a:r>
              <a:rPr lang="it-IT" dirty="0">
                <a:latin typeface="Arial" panose="020B0604020202020204" pitchFamily="34" charset="0"/>
                <a:ea typeface="Arial" panose="020B0604020202020204" pitchFamily="34" charset="0"/>
              </a:rPr>
              <a:t>La ICO è la vendita al pubblico Token che sono emessi senza ancora avere un valore e vengono venduti in cambio di altre </a:t>
            </a:r>
            <a:r>
              <a:rPr lang="it-IT" dirty="0" err="1">
                <a:latin typeface="Arial" panose="020B0604020202020204" pitchFamily="34" charset="0"/>
                <a:ea typeface="Arial" panose="020B0604020202020204" pitchFamily="34" charset="0"/>
              </a:rPr>
              <a:t>criptovalute</a:t>
            </a:r>
            <a:r>
              <a:rPr lang="it-IT" dirty="0">
                <a:latin typeface="Arial" panose="020B0604020202020204" pitchFamily="34" charset="0"/>
                <a:ea typeface="Arial" panose="020B0604020202020204" pitchFamily="34" charset="0"/>
              </a:rPr>
              <a:t> che hanno un prezzo sul mercato come Bitcoin o in cambio di moneta FIAT come dollaro, euro, ecc...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Da quando </a:t>
            </a:r>
            <a:r>
              <a:rPr lang="it-IT" dirty="0" err="1">
                <a:latin typeface="Arial" panose="020B0604020202020204" pitchFamily="34" charset="0"/>
                <a:ea typeface="Arial" panose="020B0604020202020204" pitchFamily="34" charset="0"/>
              </a:rPr>
              <a:t>Etherium</a:t>
            </a:r>
            <a:r>
              <a:rPr lang="it-IT" dirty="0">
                <a:latin typeface="Arial" panose="020B0604020202020204" pitchFamily="34" charset="0"/>
                <a:ea typeface="Arial" panose="020B0604020202020204" pitchFamily="34" charset="0"/>
              </a:rPr>
              <a:t> ha cominciato a prevalere le applicazioni di maggior successo sono le emissioni di nuovi Token. Ma a cosa servono i token?</a:t>
            </a:r>
          </a:p>
        </p:txBody>
      </p:sp>
      <p:sp>
        <p:nvSpPr>
          <p:cNvPr id="6" name="Rettangolo 5">
            <a:extLst>
              <a:ext uri="{FF2B5EF4-FFF2-40B4-BE49-F238E27FC236}">
                <a16:creationId xmlns:a16="http://schemas.microsoft.com/office/drawing/2014/main" id="{A4247A4E-9CB5-4AEF-B672-FBEA55D971B4}"/>
              </a:ext>
            </a:extLst>
          </p:cNvPr>
          <p:cNvSpPr/>
          <p:nvPr/>
        </p:nvSpPr>
        <p:spPr>
          <a:xfrm>
            <a:off x="336156" y="3683669"/>
            <a:ext cx="1028818" cy="584775"/>
          </a:xfrm>
          <a:prstGeom prst="rect">
            <a:avLst/>
          </a:prstGeom>
        </p:spPr>
        <p:txBody>
          <a:bodyPr wrap="square">
            <a:spAutoFit/>
          </a:bodyPr>
          <a:lstStyle/>
          <a:p>
            <a:r>
              <a:rPr lang="it-IT" sz="3200" b="1" dirty="0">
                <a:latin typeface="+mj-lt"/>
              </a:rPr>
              <a:t>ICO</a:t>
            </a:r>
          </a:p>
        </p:txBody>
      </p:sp>
    </p:spTree>
    <p:extLst>
      <p:ext uri="{BB962C8B-B14F-4D97-AF65-F5344CB8AC3E}">
        <p14:creationId xmlns:p14="http://schemas.microsoft.com/office/powerpoint/2010/main" val="287562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FD08A45-7E60-4978-A124-B28B92DECF1D}"/>
              </a:ext>
            </a:extLst>
          </p:cNvPr>
          <p:cNvSpPr/>
          <p:nvPr/>
        </p:nvSpPr>
        <p:spPr>
          <a:xfrm>
            <a:off x="336156" y="207219"/>
            <a:ext cx="1028818" cy="584775"/>
          </a:xfrm>
          <a:prstGeom prst="rect">
            <a:avLst/>
          </a:prstGeom>
        </p:spPr>
        <p:txBody>
          <a:bodyPr wrap="square">
            <a:spAutoFit/>
          </a:bodyPr>
          <a:lstStyle/>
          <a:p>
            <a:r>
              <a:rPr lang="it-IT" sz="3200" b="1" dirty="0">
                <a:latin typeface="+mj-lt"/>
              </a:rPr>
              <a:t>ICO</a:t>
            </a:r>
          </a:p>
        </p:txBody>
      </p:sp>
      <p:sp>
        <p:nvSpPr>
          <p:cNvPr id="3" name="Rettangolo 2">
            <a:extLst>
              <a:ext uri="{FF2B5EF4-FFF2-40B4-BE49-F238E27FC236}">
                <a16:creationId xmlns:a16="http://schemas.microsoft.com/office/drawing/2014/main" id="{DD2B0FE5-0EF2-4113-8360-539AA1A7034B}"/>
              </a:ext>
            </a:extLst>
          </p:cNvPr>
          <p:cNvSpPr/>
          <p:nvPr/>
        </p:nvSpPr>
        <p:spPr>
          <a:xfrm>
            <a:off x="106017" y="791994"/>
            <a:ext cx="12085983" cy="5287409"/>
          </a:xfrm>
          <a:prstGeom prst="rect">
            <a:avLst/>
          </a:prstGeom>
        </p:spPr>
        <p:txBody>
          <a:bodyPr wrap="square">
            <a:spAutoFit/>
          </a:bodyPr>
          <a:lstStyle/>
          <a:p>
            <a:pPr>
              <a:lnSpc>
                <a:spcPct val="115000"/>
              </a:lnSpc>
              <a:spcAft>
                <a:spcPts val="0"/>
              </a:spcAft>
            </a:pPr>
            <a:r>
              <a:rPr lang="it-IT" sz="1600" dirty="0">
                <a:latin typeface="Arial" panose="020B0604020202020204" pitchFamily="34" charset="0"/>
                <a:ea typeface="Arial" panose="020B0604020202020204" pitchFamily="34" charset="0"/>
              </a:rPr>
              <a:t> </a:t>
            </a:r>
          </a:p>
          <a:p>
            <a:pPr>
              <a:lnSpc>
                <a:spcPct val="115000"/>
              </a:lnSpc>
              <a:spcAft>
                <a:spcPts val="0"/>
              </a:spcAft>
            </a:pPr>
            <a:r>
              <a:rPr lang="it-IT" sz="1700" dirty="0">
                <a:latin typeface="Arial" panose="020B0604020202020204" pitchFamily="34" charset="0"/>
                <a:ea typeface="Arial" panose="020B0604020202020204" pitchFamily="34" charset="0"/>
              </a:rPr>
              <a:t>Crowdfunding - i fundraiser cedono dei token in cambio di una </a:t>
            </a:r>
            <a:r>
              <a:rPr lang="it-IT" sz="1700" dirty="0" err="1">
                <a:latin typeface="Arial" panose="020B0604020202020204" pitchFamily="34" charset="0"/>
                <a:ea typeface="Arial" panose="020B0604020202020204" pitchFamily="34" charset="0"/>
              </a:rPr>
              <a:t>criptovaluta</a:t>
            </a:r>
            <a:r>
              <a:rPr lang="it-IT" sz="1700" dirty="0">
                <a:latin typeface="Arial" panose="020B0604020202020204" pitchFamily="34" charset="0"/>
                <a:ea typeface="Arial" panose="020B0604020202020204" pitchFamily="34" charset="0"/>
              </a:rPr>
              <a:t> che ha un certo valore. Il capitale raccolto dovrebbe servire per sviluppare un servizio o un prodotto. Mentre i token si può fare speculazione, generalmente i token nella prima fase vengono venduti ad un prezzo basso che successivamente tende ad aumentare anche fino a dieci volte il valore iniziale. Una delle ICO di successo è stata </a:t>
            </a:r>
            <a:r>
              <a:rPr lang="it-IT" sz="1700" dirty="0" err="1">
                <a:latin typeface="Arial" panose="020B0604020202020204" pitchFamily="34" charset="0"/>
                <a:ea typeface="Arial" panose="020B0604020202020204" pitchFamily="34" charset="0"/>
              </a:rPr>
              <a:t>Etherium</a:t>
            </a:r>
            <a:r>
              <a:rPr lang="it-IT" sz="1700" dirty="0">
                <a:latin typeface="Arial" panose="020B0604020202020204" pitchFamily="34" charset="0"/>
                <a:ea typeface="Arial" panose="020B0604020202020204" pitchFamily="34" charset="0"/>
              </a:rPr>
              <a:t> dove in cambio di un Bitcoin (500$) si potevano ottenere 2000 </a:t>
            </a:r>
            <a:r>
              <a:rPr lang="it-IT" sz="1700" dirty="0" err="1">
                <a:latin typeface="Arial" panose="020B0604020202020204" pitchFamily="34" charset="0"/>
                <a:ea typeface="Arial" panose="020B0604020202020204" pitchFamily="34" charset="0"/>
              </a:rPr>
              <a:t>Ether</a:t>
            </a:r>
            <a:r>
              <a:rPr lang="it-IT" sz="1700" dirty="0">
                <a:latin typeface="Arial" panose="020B0604020202020204" pitchFamily="34" charset="0"/>
                <a:ea typeface="Arial" panose="020B0604020202020204" pitchFamily="34" charset="0"/>
              </a:rPr>
              <a:t> (2014). Oggi un </a:t>
            </a:r>
            <a:r>
              <a:rPr lang="it-IT" sz="1700" dirty="0" err="1">
                <a:latin typeface="Arial" panose="020B0604020202020204" pitchFamily="34" charset="0"/>
                <a:ea typeface="Arial" panose="020B0604020202020204" pitchFamily="34" charset="0"/>
              </a:rPr>
              <a:t>Ether</a:t>
            </a:r>
            <a:r>
              <a:rPr lang="it-IT" sz="1700" dirty="0">
                <a:latin typeface="Arial" panose="020B0604020202020204" pitchFamily="34" charset="0"/>
                <a:ea typeface="Arial" panose="020B0604020202020204" pitchFamily="34" charset="0"/>
              </a:rPr>
              <a:t> vale circa 400$ chi ha acquistato nel 2014 ha avuto un grandissimo profitto. </a:t>
            </a:r>
          </a:p>
          <a:p>
            <a:pPr>
              <a:lnSpc>
                <a:spcPct val="115000"/>
              </a:lnSpc>
              <a:spcAft>
                <a:spcPts val="0"/>
              </a:spcAft>
            </a:pPr>
            <a:r>
              <a:rPr lang="it-IT" sz="1700" dirty="0">
                <a:latin typeface="Arial" panose="020B0604020202020204" pitchFamily="34" charset="0"/>
                <a:ea typeface="Arial" panose="020B0604020202020204" pitchFamily="34" charset="0"/>
              </a:rPr>
              <a:t> </a:t>
            </a:r>
          </a:p>
          <a:p>
            <a:pPr algn="ctr">
              <a:lnSpc>
                <a:spcPct val="115000"/>
              </a:lnSpc>
              <a:spcAft>
                <a:spcPts val="0"/>
              </a:spcAft>
            </a:pPr>
            <a:r>
              <a:rPr lang="it-IT" sz="1500" dirty="0">
                <a:latin typeface="Arial" panose="020B0604020202020204" pitchFamily="34" charset="0"/>
                <a:ea typeface="Arial" panose="020B0604020202020204" pitchFamily="34" charset="0"/>
              </a:rPr>
              <a:t>2014 - 1BTC = 2000ETH </a:t>
            </a:r>
          </a:p>
          <a:p>
            <a:pPr algn="ctr">
              <a:lnSpc>
                <a:spcPct val="115000"/>
              </a:lnSpc>
              <a:spcAft>
                <a:spcPts val="0"/>
              </a:spcAft>
            </a:pPr>
            <a:r>
              <a:rPr lang="it-IT" sz="1500" dirty="0">
                <a:latin typeface="Arial" panose="020B0604020202020204" pitchFamily="34" charset="0"/>
                <a:ea typeface="Arial" panose="020B0604020202020204" pitchFamily="34" charset="0"/>
              </a:rPr>
              <a:t>2020 - 1BTC = 32ETH </a:t>
            </a:r>
          </a:p>
          <a:p>
            <a:pPr>
              <a:lnSpc>
                <a:spcPct val="115000"/>
              </a:lnSpc>
              <a:spcAft>
                <a:spcPts val="0"/>
              </a:spcAft>
            </a:pPr>
            <a:r>
              <a:rPr lang="it-IT" sz="1700" dirty="0">
                <a:latin typeface="Arial" panose="020B0604020202020204" pitchFamily="34" charset="0"/>
                <a:ea typeface="Arial" panose="020B0604020202020204" pitchFamily="34" charset="0"/>
              </a:rPr>
              <a:t> </a:t>
            </a:r>
          </a:p>
          <a:p>
            <a:pPr>
              <a:lnSpc>
                <a:spcPct val="115000"/>
              </a:lnSpc>
              <a:spcAft>
                <a:spcPts val="0"/>
              </a:spcAft>
            </a:pPr>
            <a:r>
              <a:rPr lang="it-IT" sz="1700" dirty="0">
                <a:latin typeface="Arial" panose="020B0604020202020204" pitchFamily="34" charset="0"/>
                <a:ea typeface="Arial" panose="020B0604020202020204" pitchFamily="34" charset="0"/>
              </a:rPr>
              <a:t>Oltre alla speculazione i token hanno altre funzionalità in </a:t>
            </a:r>
            <a:r>
              <a:rPr lang="it-IT" sz="1700" dirty="0" err="1">
                <a:latin typeface="Arial" panose="020B0604020202020204" pitchFamily="34" charset="0"/>
                <a:ea typeface="Arial" panose="020B0604020202020204" pitchFamily="34" charset="0"/>
              </a:rPr>
              <a:t>Ethereum</a:t>
            </a:r>
            <a:r>
              <a:rPr lang="it-IT" sz="1700" dirty="0">
                <a:latin typeface="Arial" panose="020B0604020202020204" pitchFamily="34" charset="0"/>
                <a:ea typeface="Arial" panose="020B0604020202020204" pitchFamily="34" charset="0"/>
              </a:rPr>
              <a:t> gli </a:t>
            </a:r>
            <a:r>
              <a:rPr lang="it-IT" sz="1700" dirty="0" err="1">
                <a:latin typeface="Arial" panose="020B0604020202020204" pitchFamily="34" charset="0"/>
                <a:ea typeface="Arial" panose="020B0604020202020204" pitchFamily="34" charset="0"/>
              </a:rPr>
              <a:t>Ether</a:t>
            </a:r>
            <a:r>
              <a:rPr lang="it-IT" sz="1700" dirty="0">
                <a:latin typeface="Arial" panose="020B0604020202020204" pitchFamily="34" charset="0"/>
                <a:ea typeface="Arial" panose="020B0604020202020204" pitchFamily="34" charset="0"/>
              </a:rPr>
              <a:t> servono a pagare le transaction fee per mettere in esecuzione gli </a:t>
            </a:r>
            <a:r>
              <a:rPr lang="it-IT" sz="1700" dirty="0" err="1">
                <a:latin typeface="Arial" panose="020B0604020202020204" pitchFamily="34" charset="0"/>
                <a:ea typeface="Arial" panose="020B0604020202020204" pitchFamily="34" charset="0"/>
              </a:rPr>
              <a:t>smart</a:t>
            </a:r>
            <a:r>
              <a:rPr lang="it-IT" sz="1700" dirty="0">
                <a:latin typeface="Arial" panose="020B0604020202020204" pitchFamily="34" charset="0"/>
                <a:ea typeface="Arial" panose="020B0604020202020204" pitchFamily="34" charset="0"/>
              </a:rPr>
              <a:t> contract:</a:t>
            </a:r>
          </a:p>
          <a:p>
            <a:pPr>
              <a:lnSpc>
                <a:spcPct val="115000"/>
              </a:lnSpc>
              <a:spcAft>
                <a:spcPts val="0"/>
              </a:spcAft>
            </a:pPr>
            <a:r>
              <a:rPr lang="it-IT" sz="1700" dirty="0">
                <a:latin typeface="Arial" panose="020B0604020202020204" pitchFamily="34" charset="0"/>
                <a:ea typeface="Arial" panose="020B0604020202020204" pitchFamily="34" charset="0"/>
              </a:rPr>
              <a:t> </a:t>
            </a:r>
          </a:p>
          <a:p>
            <a:pPr algn="ctr">
              <a:lnSpc>
                <a:spcPct val="115000"/>
              </a:lnSpc>
              <a:spcAft>
                <a:spcPts val="0"/>
              </a:spcAft>
            </a:pPr>
            <a:r>
              <a:rPr lang="it-IT" sz="1500" dirty="0">
                <a:latin typeface="Arial" panose="020B0604020202020204" pitchFamily="34" charset="0"/>
                <a:ea typeface="Arial" panose="020B0604020202020204" pitchFamily="34" charset="0"/>
              </a:rPr>
              <a:t>1 GAS = TRANSACTION FEE   </a:t>
            </a:r>
          </a:p>
          <a:p>
            <a:pPr algn="ctr">
              <a:lnSpc>
                <a:spcPct val="115000"/>
              </a:lnSpc>
              <a:spcAft>
                <a:spcPts val="0"/>
              </a:spcAft>
            </a:pPr>
            <a:r>
              <a:rPr lang="it-IT" sz="1500" dirty="0">
                <a:latin typeface="Arial" panose="020B0604020202020204" pitchFamily="34" charset="0"/>
                <a:ea typeface="Arial" panose="020B0604020202020204" pitchFamily="34" charset="0"/>
              </a:rPr>
              <a:t>1 GAS = 3GWEI</a:t>
            </a:r>
          </a:p>
          <a:p>
            <a:pPr algn="ctr">
              <a:lnSpc>
                <a:spcPct val="115000"/>
              </a:lnSpc>
              <a:spcAft>
                <a:spcPts val="0"/>
              </a:spcAft>
            </a:pPr>
            <a:r>
              <a:rPr lang="it-IT" sz="1500" dirty="0">
                <a:latin typeface="Arial" panose="020B0604020202020204" pitchFamily="34" charset="0"/>
                <a:ea typeface="Arial" panose="020B0604020202020204" pitchFamily="34" charset="0"/>
              </a:rPr>
              <a:t>FEE PER 1 PAGAMENTO = 0,02$</a:t>
            </a:r>
          </a:p>
          <a:p>
            <a:pPr>
              <a:lnSpc>
                <a:spcPct val="115000"/>
              </a:lnSpc>
              <a:spcAft>
                <a:spcPts val="0"/>
              </a:spcAft>
            </a:pPr>
            <a:r>
              <a:rPr lang="it-IT" sz="1700" dirty="0">
                <a:latin typeface="Arial" panose="020B0604020202020204" pitchFamily="34" charset="0"/>
                <a:ea typeface="Arial" panose="020B0604020202020204" pitchFamily="34" charset="0"/>
              </a:rPr>
              <a:t>L’</a:t>
            </a:r>
            <a:r>
              <a:rPr lang="it-IT" sz="1700" dirty="0" err="1">
                <a:latin typeface="Arial" panose="020B0604020202020204" pitchFamily="34" charset="0"/>
                <a:ea typeface="Arial" panose="020B0604020202020204" pitchFamily="34" charset="0"/>
              </a:rPr>
              <a:t>Ether</a:t>
            </a:r>
            <a:r>
              <a:rPr lang="it-IT" sz="1700" dirty="0">
                <a:latin typeface="Arial" panose="020B0604020202020204" pitchFamily="34" charset="0"/>
                <a:ea typeface="Arial" panose="020B0604020202020204" pitchFamily="34" charset="0"/>
              </a:rPr>
              <a:t> è funzionale alla piattaforma che la ha generata.</a:t>
            </a:r>
          </a:p>
          <a:p>
            <a:pPr>
              <a:lnSpc>
                <a:spcPct val="115000"/>
              </a:lnSpc>
              <a:spcAft>
                <a:spcPts val="0"/>
              </a:spcAft>
            </a:pPr>
            <a:r>
              <a:rPr lang="it-IT" sz="1700" dirty="0">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694842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3E12B2C-918B-42CA-A56A-8C3338C868F6}"/>
              </a:ext>
            </a:extLst>
          </p:cNvPr>
          <p:cNvSpPr/>
          <p:nvPr/>
        </p:nvSpPr>
        <p:spPr>
          <a:xfrm>
            <a:off x="119269" y="466641"/>
            <a:ext cx="9621079" cy="702372"/>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Una caratteristica interessante di alcune ICO è la rapidità con cui hanno raggiunto il loro obiettivo di capitale. Ad esempio il Basic </a:t>
            </a:r>
            <a:r>
              <a:rPr lang="it-IT" dirty="0" err="1">
                <a:latin typeface="Arial" panose="020B0604020202020204" pitchFamily="34" charset="0"/>
                <a:ea typeface="Arial" panose="020B0604020202020204" pitchFamily="34" charset="0"/>
              </a:rPr>
              <a:t>Attention</a:t>
            </a:r>
            <a:r>
              <a:rPr lang="it-IT" dirty="0">
                <a:latin typeface="Arial" panose="020B0604020202020204" pitchFamily="34" charset="0"/>
                <a:ea typeface="Arial" panose="020B0604020202020204" pitchFamily="34" charset="0"/>
              </a:rPr>
              <a:t> Token (BAT) </a:t>
            </a:r>
            <a:r>
              <a:rPr lang="it-IT" u="sng" dirty="0">
                <a:solidFill>
                  <a:srgbClr val="1155CC"/>
                </a:solidFill>
                <a:latin typeface="Arial" panose="020B0604020202020204" pitchFamily="34" charset="0"/>
                <a:ea typeface="Arial" panose="020B0604020202020204" pitchFamily="34" charset="0"/>
                <a:hlinkClick r:id="rId2"/>
              </a:rPr>
              <a:t>https://basicattentiontoken.org</a:t>
            </a:r>
            <a:r>
              <a:rPr lang="it-IT" dirty="0">
                <a:latin typeface="Arial" panose="020B0604020202020204" pitchFamily="34" charset="0"/>
                <a:ea typeface="Arial" panose="020B0604020202020204" pitchFamily="34" charset="0"/>
              </a:rPr>
              <a:t> </a:t>
            </a:r>
          </a:p>
        </p:txBody>
      </p:sp>
      <p:pic>
        <p:nvPicPr>
          <p:cNvPr id="4" name="image12.jpg">
            <a:extLst>
              <a:ext uri="{FF2B5EF4-FFF2-40B4-BE49-F238E27FC236}">
                <a16:creationId xmlns:a16="http://schemas.microsoft.com/office/drawing/2014/main" id="{D336E343-E2A9-4C55-B070-2B104D3E6915}"/>
              </a:ext>
            </a:extLst>
          </p:cNvPr>
          <p:cNvPicPr/>
          <p:nvPr/>
        </p:nvPicPr>
        <p:blipFill>
          <a:blip r:embed="rId3"/>
          <a:srcRect/>
          <a:stretch>
            <a:fillRect/>
          </a:stretch>
        </p:blipFill>
        <p:spPr>
          <a:xfrm>
            <a:off x="9843881" y="1538908"/>
            <a:ext cx="2228850" cy="2057400"/>
          </a:xfrm>
          <a:prstGeom prst="rect">
            <a:avLst/>
          </a:prstGeom>
          <a:ln/>
        </p:spPr>
      </p:pic>
      <p:sp>
        <p:nvSpPr>
          <p:cNvPr id="5" name="Rettangolo 4">
            <a:extLst>
              <a:ext uri="{FF2B5EF4-FFF2-40B4-BE49-F238E27FC236}">
                <a16:creationId xmlns:a16="http://schemas.microsoft.com/office/drawing/2014/main" id="{955922D6-35D3-4D38-BC11-481CA6DB09C0}"/>
              </a:ext>
            </a:extLst>
          </p:cNvPr>
          <p:cNvSpPr/>
          <p:nvPr/>
        </p:nvSpPr>
        <p:spPr>
          <a:xfrm>
            <a:off x="119269" y="1333829"/>
            <a:ext cx="9618596" cy="4524957"/>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cha ha il compito di ridisegnare il mercato dell'advertising su Internet, spezzando il monopolio di Google e Facebook, ha raccolto in circa 30 secondi più di 35 milioni di dollari.</a:t>
            </a:r>
          </a:p>
          <a:p>
            <a:pPr algn="just">
              <a:lnSpc>
                <a:spcPct val="115000"/>
              </a:lnSpc>
              <a:spcAft>
                <a:spcPts val="0"/>
              </a:spcAft>
            </a:pPr>
            <a:r>
              <a:rPr lang="it-IT" dirty="0">
                <a:latin typeface="Arial" panose="020B0604020202020204" pitchFamily="34" charset="0"/>
                <a:ea typeface="Arial" panose="020B0604020202020204" pitchFamily="34" charset="0"/>
              </a:rPr>
              <a:t>Altre ICO di successo sono IOTA </a:t>
            </a:r>
            <a:r>
              <a:rPr lang="it-IT" u="sng" dirty="0">
                <a:solidFill>
                  <a:srgbClr val="1155CC"/>
                </a:solidFill>
                <a:latin typeface="Arial" panose="020B0604020202020204" pitchFamily="34" charset="0"/>
                <a:ea typeface="Arial" panose="020B0604020202020204" pitchFamily="34" charset="0"/>
                <a:hlinkClick r:id="rId4"/>
              </a:rPr>
              <a:t>https://www.iota.org</a:t>
            </a:r>
            <a:r>
              <a:rPr lang="it-IT" dirty="0">
                <a:latin typeface="Arial" panose="020B0604020202020204" pitchFamily="34" charset="0"/>
                <a:ea typeface="Arial" panose="020B0604020202020204" pitchFamily="34" charset="0"/>
              </a:rPr>
              <a:t> un token che dovrebbe </a:t>
            </a:r>
            <a:r>
              <a:rPr lang="it-IT" dirty="0" err="1">
                <a:latin typeface="Arial" panose="020B0604020202020204" pitchFamily="34" charset="0"/>
                <a:ea typeface="Arial" panose="020B0604020202020204" pitchFamily="34" charset="0"/>
              </a:rPr>
              <a:t>sornire</a:t>
            </a:r>
            <a:r>
              <a:rPr lang="it-IT" dirty="0">
                <a:latin typeface="Arial" panose="020B0604020202020204" pitchFamily="34" charset="0"/>
                <a:ea typeface="Arial" panose="020B0604020202020204" pitchFamily="34" charset="0"/>
              </a:rPr>
              <a:t> un sistema di micropagamenti dedicato al mondo di IoT (internet of things) che si basa su un nuovo modello di </a:t>
            </a:r>
            <a:r>
              <a:rPr lang="it-IT" dirty="0" err="1">
                <a:latin typeface="Arial" panose="020B0604020202020204" pitchFamily="34" charset="0"/>
                <a:ea typeface="Arial" panose="020B0604020202020204" pitchFamily="34" charset="0"/>
              </a:rPr>
              <a:t>ledger</a:t>
            </a:r>
            <a:r>
              <a:rPr lang="it-IT" dirty="0">
                <a:latin typeface="Arial" panose="020B0604020202020204" pitchFamily="34" charset="0"/>
                <a:ea typeface="Arial" panose="020B0604020202020204" pitchFamily="34" charset="0"/>
              </a:rPr>
              <a:t> distribuito (</a:t>
            </a:r>
            <a:r>
              <a:rPr lang="it-IT" dirty="0" err="1">
                <a:latin typeface="Arial" panose="020B0604020202020204" pitchFamily="34" charset="0"/>
                <a:ea typeface="Arial" panose="020B0604020202020204" pitchFamily="34" charset="0"/>
              </a:rPr>
              <a:t>tangle</a:t>
            </a:r>
            <a:r>
              <a:rPr lang="it-IT" dirty="0">
                <a:latin typeface="Arial" panose="020B0604020202020204" pitchFamily="34" charset="0"/>
                <a:ea typeface="Arial" panose="020B0604020202020204" pitchFamily="34" charset="0"/>
              </a:rPr>
              <a:t>). Poi </a:t>
            </a:r>
            <a:r>
              <a:rPr lang="it-IT" dirty="0" err="1">
                <a:latin typeface="Arial" panose="020B0604020202020204" pitchFamily="34" charset="0"/>
                <a:ea typeface="Arial" panose="020B0604020202020204" pitchFamily="34" charset="0"/>
              </a:rPr>
              <a:t>Bancor</a:t>
            </a:r>
            <a:r>
              <a:rPr lang="it-IT" dirty="0">
                <a:latin typeface="Arial" panose="020B0604020202020204" pitchFamily="34" charset="0"/>
                <a:ea typeface="Arial" panose="020B0604020202020204" pitchFamily="34" charset="0"/>
              </a:rPr>
              <a:t> </a:t>
            </a:r>
            <a:r>
              <a:rPr lang="it-IT" u="sng" dirty="0">
                <a:solidFill>
                  <a:srgbClr val="1155CC"/>
                </a:solidFill>
                <a:latin typeface="Arial" panose="020B0604020202020204" pitchFamily="34" charset="0"/>
                <a:ea typeface="Arial" panose="020B0604020202020204" pitchFamily="34" charset="0"/>
                <a:hlinkClick r:id="rId5"/>
              </a:rPr>
              <a:t>https://app.bancor.network/eth/data</a:t>
            </a:r>
            <a:r>
              <a:rPr lang="it-IT" dirty="0">
                <a:latin typeface="Arial" panose="020B0604020202020204" pitchFamily="34" charset="0"/>
                <a:ea typeface="Arial" panose="020B0604020202020204" pitchFamily="34" charset="0"/>
              </a:rPr>
              <a:t> che permette la creazione di tantissimi token che possono essere scambiati anche in assenza di liquidità, che ha raccolto dei capitali dell’ordine dei 100 milioni di dollari.</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dirty="0">
                <a:latin typeface="Arial" panose="020B0604020202020204" pitchFamily="34" charset="0"/>
                <a:ea typeface="Arial" panose="020B0604020202020204" pitchFamily="34" charset="0"/>
              </a:rPr>
              <a:t>Quindi si arriverà al punto che ogni piccolo progetto, iniziativa, o società vorrà emettere il suo token. </a:t>
            </a:r>
          </a:p>
          <a:p>
            <a:pPr algn="just">
              <a:lnSpc>
                <a:spcPct val="115000"/>
              </a:lnSpc>
              <a:spcAft>
                <a:spcPts val="0"/>
              </a:spcAft>
            </a:pPr>
            <a:r>
              <a:rPr lang="it-IT" dirty="0">
                <a:latin typeface="Arial" panose="020B0604020202020204" pitchFamily="34" charset="0"/>
                <a:ea typeface="Arial" panose="020B0604020202020204" pitchFamily="34" charset="0"/>
              </a:rPr>
              <a:t>Al giorno d’oggi alcuni progetti hanno poco senso, alcuni sono solo delle truffe (</a:t>
            </a:r>
            <a:r>
              <a:rPr lang="it-IT" dirty="0" err="1">
                <a:latin typeface="Arial" panose="020B0604020202020204" pitchFamily="34" charset="0"/>
                <a:ea typeface="Arial" panose="020B0604020202020204" pitchFamily="34" charset="0"/>
              </a:rPr>
              <a:t>scam</a:t>
            </a:r>
            <a:r>
              <a:rPr lang="it-IT" dirty="0">
                <a:latin typeface="Arial" panose="020B0604020202020204" pitchFamily="34" charset="0"/>
                <a:ea typeface="Arial" panose="020B0604020202020204" pitchFamily="34" charset="0"/>
              </a:rPr>
              <a:t>). In mezzo a questo grandissimo oceano di proposte si trovano dei progetti validi che saranno le aziende del futuro. Quindi qualunque imprenditore che vuole lanciare una start up tramite ICO dovrebbe approfondire per comprendere i meccanismi.</a:t>
            </a:r>
          </a:p>
        </p:txBody>
      </p:sp>
    </p:spTree>
    <p:extLst>
      <p:ext uri="{BB962C8B-B14F-4D97-AF65-F5344CB8AC3E}">
        <p14:creationId xmlns:p14="http://schemas.microsoft.com/office/powerpoint/2010/main" val="343598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26EA89A-B4D1-4631-A944-3C0C9233B731}"/>
              </a:ext>
            </a:extLst>
          </p:cNvPr>
          <p:cNvSpPr/>
          <p:nvPr/>
        </p:nvSpPr>
        <p:spPr>
          <a:xfrm>
            <a:off x="490331" y="1058518"/>
            <a:ext cx="10681252" cy="4524957"/>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Quando si vuole lanciare un ICO la prima cosa da fare è pubblicare lo scopo del proprio progetto ed il modo in cui verrà implementato. Questo documento prende il nome di </a:t>
            </a:r>
            <a:r>
              <a:rPr lang="it-IT" b="1" dirty="0">
                <a:latin typeface="Arial" panose="020B0604020202020204" pitchFamily="34" charset="0"/>
                <a:ea typeface="Arial" panose="020B0604020202020204" pitchFamily="34" charset="0"/>
              </a:rPr>
              <a:t>White paper</a:t>
            </a:r>
            <a:r>
              <a:rPr lang="it-IT" dirty="0">
                <a:latin typeface="Arial" panose="020B0604020202020204" pitchFamily="34" charset="0"/>
                <a:ea typeface="Arial" panose="020B0604020202020204" pitchFamily="34" charset="0"/>
              </a:rPr>
              <a:t>, quello che nel business tradizionale si chiamerebbe business plan.</a:t>
            </a:r>
          </a:p>
          <a:p>
            <a:pPr algn="just">
              <a:lnSpc>
                <a:spcPct val="115000"/>
              </a:lnSpc>
              <a:spcAft>
                <a:spcPts val="0"/>
              </a:spcAft>
            </a:pPr>
            <a:r>
              <a:rPr lang="it-IT" dirty="0">
                <a:latin typeface="Arial" panose="020B0604020202020204" pitchFamily="34" charset="0"/>
                <a:ea typeface="Arial" panose="020B0604020202020204" pitchFamily="34" charset="0"/>
              </a:rPr>
              <a:t>Non esistono degli standard o delle regole per scrivere una white paper, quindi ognuno può scrivere quello che gli pare. Di fatto il white paper è un documento che ha origini scientifiche ed accademiche. Di fatto è un articolo che è scritto con modalità scientifiche e si concentra sugli aspetti tecnici del progetto, tuttavia nel momento in cui le ICO rimpiazzano le IPO nella raccolta dei capitali il white paper deve offrire un buon business plan, quindi deve includere anche aspetti economici e finanziari.</a:t>
            </a:r>
          </a:p>
          <a:p>
            <a:pPr algn="just">
              <a:lnSpc>
                <a:spcPct val="115000"/>
              </a:lnSpc>
              <a:spcAft>
                <a:spcPts val="0"/>
              </a:spcAft>
            </a:pPr>
            <a:r>
              <a:rPr lang="it-IT" dirty="0">
                <a:latin typeface="Arial" panose="020B0604020202020204" pitchFamily="34" charset="0"/>
                <a:ea typeface="Arial" panose="020B0604020202020204" pitchFamily="34" charset="0"/>
              </a:rPr>
              <a:t>Chi compra i token vuole finanziare un bel progetto, ma principalmente vuole guadagnare sull’investimento fatto ed ottenere dei profitti. Questo comporta che gli organismi di vigilanza si mettano ad ispezionare una ICO.</a:t>
            </a:r>
          </a:p>
          <a:p>
            <a:pPr algn="just">
              <a:lnSpc>
                <a:spcPct val="115000"/>
              </a:lnSpc>
              <a:spcAft>
                <a:spcPts val="0"/>
              </a:spcAft>
            </a:pPr>
            <a:r>
              <a:rPr lang="it-IT" dirty="0">
                <a:latin typeface="Arial" panose="020B0604020202020204" pitchFamily="34" charset="0"/>
                <a:ea typeface="Arial" panose="020B0604020202020204" pitchFamily="34" charset="0"/>
              </a:rPr>
              <a:t> </a:t>
            </a:r>
          </a:p>
          <a:p>
            <a:pPr algn="just">
              <a:lnSpc>
                <a:spcPct val="115000"/>
              </a:lnSpc>
              <a:spcAft>
                <a:spcPts val="0"/>
              </a:spcAft>
            </a:pPr>
            <a:r>
              <a:rPr lang="it-IT" dirty="0">
                <a:latin typeface="Arial" panose="020B0604020202020204" pitchFamily="34" charset="0"/>
                <a:ea typeface="Arial" panose="020B0604020202020204" pitchFamily="34" charset="0"/>
              </a:rPr>
              <a:t>I possibili lettori sono di molteplici tipi, potrebbero essere tecnici o esperti in questioni finanziarie. Quindi bisogna cercare di farsi capire da tutti. </a:t>
            </a:r>
          </a:p>
        </p:txBody>
      </p:sp>
    </p:spTree>
    <p:extLst>
      <p:ext uri="{BB962C8B-B14F-4D97-AF65-F5344CB8AC3E}">
        <p14:creationId xmlns:p14="http://schemas.microsoft.com/office/powerpoint/2010/main" val="110298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CAF31A-B402-45F0-B6B7-31BFE57BB3B7}"/>
              </a:ext>
            </a:extLst>
          </p:cNvPr>
          <p:cNvSpPr/>
          <p:nvPr/>
        </p:nvSpPr>
        <p:spPr>
          <a:xfrm>
            <a:off x="0" y="1625134"/>
            <a:ext cx="12192000" cy="4880375"/>
          </a:xfrm>
          <a:prstGeom prst="rect">
            <a:avLst/>
          </a:prstGeom>
        </p:spPr>
        <p:txBody>
          <a:bodyPr wrap="square">
            <a:spAutoFit/>
          </a:bodyPr>
          <a:lstStyle/>
          <a:p>
            <a:pPr>
              <a:lnSpc>
                <a:spcPct val="115000"/>
              </a:lnSpc>
              <a:spcAft>
                <a:spcPts val="0"/>
              </a:spcAft>
            </a:pPr>
            <a:r>
              <a:rPr lang="it-IT" sz="1700" dirty="0">
                <a:latin typeface="Arial" panose="020B0604020202020204" pitchFamily="34" charset="0"/>
                <a:ea typeface="Arial" panose="020B0604020202020204" pitchFamily="34" charset="0"/>
              </a:rPr>
              <a:t> Seconda cosa da definire è la </a:t>
            </a:r>
            <a:r>
              <a:rPr lang="it-IT" sz="1700" b="1" dirty="0">
                <a:latin typeface="Arial" panose="020B0604020202020204" pitchFamily="34" charset="0"/>
                <a:ea typeface="Arial" panose="020B0604020202020204" pitchFamily="34" charset="0"/>
              </a:rPr>
              <a:t>Scarsità e l’inflazione</a:t>
            </a:r>
            <a:r>
              <a:rPr lang="it-IT" sz="1700" dirty="0">
                <a:latin typeface="Arial" panose="020B0604020202020204" pitchFamily="34" charset="0"/>
                <a:ea typeface="Arial" panose="020B0604020202020204" pitchFamily="34" charset="0"/>
              </a:rPr>
              <a:t>, cioè da cosa si distingue dalla </a:t>
            </a:r>
            <a:r>
              <a:rPr lang="it-IT" sz="1700" dirty="0" err="1">
                <a:latin typeface="Arial" panose="020B0604020202020204" pitchFamily="34" charset="0"/>
                <a:ea typeface="Arial" panose="020B0604020202020204" pitchFamily="34" charset="0"/>
              </a:rPr>
              <a:t>criptovaluta</a:t>
            </a:r>
            <a:r>
              <a:rPr lang="it-IT" sz="1700" dirty="0">
                <a:latin typeface="Arial" panose="020B0604020202020204" pitchFamily="34" charset="0"/>
                <a:ea typeface="Arial" panose="020B0604020202020204" pitchFamily="34" charset="0"/>
              </a:rPr>
              <a:t> con cui viene scambiato. Infatti se un token non certifica la sua scarsità potrebbe non avere senso acquistarlo, infatti se potrà essere emesso in quantità illimitata dal team che sviluppa il progetto, token potrebbe perdere valore.</a:t>
            </a:r>
          </a:p>
          <a:p>
            <a:pPr>
              <a:lnSpc>
                <a:spcPct val="115000"/>
              </a:lnSpc>
              <a:spcAft>
                <a:spcPts val="0"/>
              </a:spcAft>
            </a:pPr>
            <a:r>
              <a:rPr lang="it-IT" sz="1700" dirty="0">
                <a:latin typeface="Arial" panose="020B0604020202020204" pitchFamily="34" charset="0"/>
                <a:ea typeface="Arial" panose="020B0604020202020204" pitchFamily="34" charset="0"/>
              </a:rPr>
              <a:t> </a:t>
            </a:r>
          </a:p>
          <a:p>
            <a:pPr>
              <a:lnSpc>
                <a:spcPct val="115000"/>
              </a:lnSpc>
              <a:spcAft>
                <a:spcPts val="0"/>
              </a:spcAft>
            </a:pPr>
            <a:r>
              <a:rPr lang="it-IT" sz="1700" dirty="0">
                <a:latin typeface="Arial" panose="020B0604020202020204" pitchFamily="34" charset="0"/>
                <a:ea typeface="Arial" panose="020B0604020202020204" pitchFamily="34" charset="0"/>
              </a:rPr>
              <a:t>Terza regola: Il progetto descritto dovrebbe </a:t>
            </a:r>
            <a:r>
              <a:rPr lang="it-IT" sz="1700" b="1" dirty="0">
                <a:latin typeface="Arial" panose="020B0604020202020204" pitchFamily="34" charset="0"/>
                <a:ea typeface="Arial" panose="020B0604020202020204" pitchFamily="34" charset="0"/>
              </a:rPr>
              <a:t>fornire una soluzione</a:t>
            </a:r>
            <a:r>
              <a:rPr lang="it-IT" sz="1700" dirty="0">
                <a:latin typeface="Arial" panose="020B0604020202020204" pitchFamily="34" charset="0"/>
                <a:ea typeface="Arial" panose="020B0604020202020204" pitchFamily="34" charset="0"/>
              </a:rPr>
              <a:t>, che può essere messa in pratica da un punto di vista economico, </a:t>
            </a:r>
            <a:r>
              <a:rPr lang="it-IT" sz="1700" b="1" dirty="0">
                <a:latin typeface="Arial" panose="020B0604020202020204" pitchFamily="34" charset="0"/>
                <a:ea typeface="Arial" panose="020B0604020202020204" pitchFamily="34" charset="0"/>
              </a:rPr>
              <a:t>ad un problema reale</a:t>
            </a:r>
            <a:r>
              <a:rPr lang="it-IT" sz="1700" dirty="0">
                <a:latin typeface="Arial" panose="020B0604020202020204" pitchFamily="34" charset="0"/>
                <a:ea typeface="Arial" panose="020B0604020202020204" pitchFamily="34" charset="0"/>
              </a:rPr>
              <a:t>. Quindi la soluzione potrà trovare un mercato e questo mercato potrà sostenerla nel futuro. </a:t>
            </a:r>
          </a:p>
          <a:p>
            <a:pPr>
              <a:lnSpc>
                <a:spcPct val="115000"/>
              </a:lnSpc>
              <a:spcAft>
                <a:spcPts val="0"/>
              </a:spcAft>
            </a:pPr>
            <a:r>
              <a:rPr lang="it-IT" sz="1700" dirty="0">
                <a:latin typeface="Arial" panose="020B0604020202020204" pitchFamily="34" charset="0"/>
                <a:ea typeface="Arial" panose="020B0604020202020204" pitchFamily="34" charset="0"/>
              </a:rPr>
              <a:t> </a:t>
            </a:r>
          </a:p>
          <a:p>
            <a:pPr>
              <a:lnSpc>
                <a:spcPct val="115000"/>
              </a:lnSpc>
              <a:spcAft>
                <a:spcPts val="0"/>
              </a:spcAft>
            </a:pPr>
            <a:r>
              <a:rPr lang="it-IT" sz="1700" dirty="0">
                <a:latin typeface="Arial" panose="020B0604020202020204" pitchFamily="34" charset="0"/>
                <a:ea typeface="Arial" panose="020B0604020202020204" pitchFamily="34" charset="0"/>
              </a:rPr>
              <a:t>Quarta regola: descrizione dell’</a:t>
            </a:r>
            <a:r>
              <a:rPr lang="it-IT" sz="1700" b="1" dirty="0">
                <a:latin typeface="Arial" panose="020B0604020202020204" pitchFamily="34" charset="0"/>
                <a:ea typeface="Arial" panose="020B0604020202020204" pitchFamily="34" charset="0"/>
              </a:rPr>
              <a:t>implementazione della soluzione</a:t>
            </a:r>
            <a:r>
              <a:rPr lang="it-IT" sz="1700" dirty="0">
                <a:latin typeface="Arial" panose="020B0604020202020204" pitchFamily="34" charset="0"/>
                <a:ea typeface="Arial" panose="020B0604020202020204" pitchFamily="34" charset="0"/>
              </a:rPr>
              <a:t>. Il white paper deve chiarire quali sono le risorse umane e i mezzi con le quali il progetto viene affrontato. Quindi devono essere presentate le persone che propongono la ICO e quelli che effettivamente svilupperanno il progetto e dare la possibilità di farli valutare per capire l’affidabilità e le loro capacità sia tecniche che manageriali.</a:t>
            </a:r>
          </a:p>
          <a:p>
            <a:pPr>
              <a:lnSpc>
                <a:spcPct val="115000"/>
              </a:lnSpc>
              <a:spcAft>
                <a:spcPts val="0"/>
              </a:spcAft>
            </a:pPr>
            <a:r>
              <a:rPr lang="it-IT" sz="1700" dirty="0">
                <a:latin typeface="Arial" panose="020B0604020202020204" pitchFamily="34" charset="0"/>
                <a:ea typeface="Arial" panose="020B0604020202020204" pitchFamily="34" charset="0"/>
              </a:rPr>
              <a:t> </a:t>
            </a:r>
          </a:p>
          <a:p>
            <a:pPr>
              <a:lnSpc>
                <a:spcPct val="115000"/>
              </a:lnSpc>
              <a:spcAft>
                <a:spcPts val="0"/>
              </a:spcAft>
            </a:pPr>
            <a:r>
              <a:rPr lang="it-IT" sz="1700" dirty="0">
                <a:latin typeface="Arial" panose="020B0604020202020204" pitchFamily="34" charset="0"/>
                <a:ea typeface="Arial" panose="020B0604020202020204" pitchFamily="34" charset="0"/>
              </a:rPr>
              <a:t>Quinta regola spiegare come monitorare l’avanzamento del progetto dall’esterno, così da permettere agli auditori esterni, che non hanno nessun interesse a falsificare i dati e le informazioni, così da garantire con la loro reputazione che l’avanzamento dello sviluppo sia in linea con la progettazione presentata. Cioè </a:t>
            </a:r>
            <a:r>
              <a:rPr lang="it-IT" sz="1700" b="1" dirty="0">
                <a:latin typeface="Arial" panose="020B0604020202020204" pitchFamily="34" charset="0"/>
                <a:ea typeface="Arial" panose="020B0604020202020204" pitchFamily="34" charset="0"/>
              </a:rPr>
              <a:t>rendere trasparente l’utilizzo delle risorse investite.</a:t>
            </a:r>
            <a:r>
              <a:rPr lang="it-IT" sz="1700" dirty="0">
                <a:latin typeface="Arial" panose="020B0604020202020204" pitchFamily="34" charset="0"/>
                <a:ea typeface="Arial" panose="020B0604020202020204" pitchFamily="34" charset="0"/>
              </a:rPr>
              <a:t>   </a:t>
            </a:r>
          </a:p>
        </p:txBody>
      </p:sp>
      <p:sp>
        <p:nvSpPr>
          <p:cNvPr id="3" name="Rettangolo 2">
            <a:extLst>
              <a:ext uri="{FF2B5EF4-FFF2-40B4-BE49-F238E27FC236}">
                <a16:creationId xmlns:a16="http://schemas.microsoft.com/office/drawing/2014/main" id="{12D25CA2-4F41-47B5-B321-20BEFA2FA7D7}"/>
              </a:ext>
            </a:extLst>
          </p:cNvPr>
          <p:cNvSpPr/>
          <p:nvPr/>
        </p:nvSpPr>
        <p:spPr>
          <a:xfrm>
            <a:off x="371061" y="172279"/>
            <a:ext cx="9607826" cy="1020921"/>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Prima di tutto bisogna spiegare </a:t>
            </a:r>
            <a:r>
              <a:rPr lang="it-IT" b="1" dirty="0">
                <a:latin typeface="Arial" panose="020B0604020202020204" pitchFamily="34" charset="0"/>
                <a:ea typeface="Arial" panose="020B0604020202020204" pitchFamily="34" charset="0"/>
              </a:rPr>
              <a:t>a cosa serve il token, </a:t>
            </a:r>
            <a:r>
              <a:rPr lang="it-IT" dirty="0">
                <a:latin typeface="Arial" panose="020B0604020202020204" pitchFamily="34" charset="0"/>
                <a:ea typeface="Arial" panose="020B0604020202020204" pitchFamily="34" charset="0"/>
              </a:rPr>
              <a:t>se garantisce qualche diritto come il preacquisto di un bene/servizio che verrà realizzato in futuro, o se  rappresenta un credito, oppure un semplice mezzo di pagamento. </a:t>
            </a:r>
          </a:p>
        </p:txBody>
      </p:sp>
    </p:spTree>
    <p:extLst>
      <p:ext uri="{BB962C8B-B14F-4D97-AF65-F5344CB8AC3E}">
        <p14:creationId xmlns:p14="http://schemas.microsoft.com/office/powerpoint/2010/main" val="3271908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08CFAF0-1BCE-4DE8-8C73-F7B45DB35ECE}"/>
              </a:ext>
            </a:extLst>
          </p:cNvPr>
          <p:cNvSpPr/>
          <p:nvPr/>
        </p:nvSpPr>
        <p:spPr>
          <a:xfrm>
            <a:off x="92765" y="109078"/>
            <a:ext cx="9422295" cy="2613664"/>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Vediamo in dettaglio come è composto un token. Sulla pagina </a:t>
            </a:r>
            <a:r>
              <a:rPr lang="it-IT" u="sng" dirty="0">
                <a:solidFill>
                  <a:srgbClr val="1155CC"/>
                </a:solidFill>
                <a:latin typeface="Arial" panose="020B0604020202020204" pitchFamily="34" charset="0"/>
                <a:ea typeface="Arial" panose="020B0604020202020204" pitchFamily="34" charset="0"/>
                <a:hlinkClick r:id="rId2"/>
              </a:rPr>
              <a:t>https://etherscan.io/tokens</a:t>
            </a:r>
            <a:r>
              <a:rPr lang="it-IT" dirty="0">
                <a:latin typeface="Arial" panose="020B0604020202020204" pitchFamily="34" charset="0"/>
                <a:ea typeface="Arial" panose="020B0604020202020204" pitchFamily="34" charset="0"/>
              </a:rPr>
              <a:t> sono elencati in ordine di capitalizzazione di mercato:</a:t>
            </a:r>
          </a:p>
          <a:p>
            <a:pPr>
              <a:lnSpc>
                <a:spcPct val="115000"/>
              </a:lnSpc>
              <a:spcAft>
                <a:spcPts val="0"/>
              </a:spcAft>
            </a:pPr>
            <a:endParaRPr lang="it-IT" dirty="0">
              <a:latin typeface="Arial" panose="020B0604020202020204" pitchFamily="34" charset="0"/>
              <a:ea typeface="Arial" panose="020B0604020202020204" pitchFamily="34" charset="0"/>
            </a:endParaRPr>
          </a:p>
          <a:p>
            <a:pPr>
              <a:lnSpc>
                <a:spcPct val="115000"/>
              </a:lnSpc>
              <a:spcAft>
                <a:spcPts val="0"/>
              </a:spcAft>
            </a:pPr>
            <a:endParaRPr lang="it-IT" dirty="0">
              <a:latin typeface="Arial" panose="020B0604020202020204" pitchFamily="34" charset="0"/>
              <a:ea typeface="Arial" panose="020B0604020202020204" pitchFamily="34" charset="0"/>
            </a:endParaRPr>
          </a:p>
          <a:p>
            <a:pPr>
              <a:lnSpc>
                <a:spcPct val="115000"/>
              </a:lnSpc>
              <a:spcAft>
                <a:spcPts val="0"/>
              </a:spcAft>
            </a:pPr>
            <a:endParaRPr lang="it-IT" dirty="0">
              <a:latin typeface="Arial" panose="020B0604020202020204" pitchFamily="34" charset="0"/>
              <a:ea typeface="Arial" panose="020B0604020202020204" pitchFamily="34" charset="0"/>
            </a:endParaRPr>
          </a:p>
          <a:p>
            <a:pPr>
              <a:lnSpc>
                <a:spcPct val="115000"/>
              </a:lnSpc>
              <a:spcAft>
                <a:spcPts val="0"/>
              </a:spcAft>
            </a:pPr>
            <a:endParaRPr lang="it-IT" dirty="0">
              <a:latin typeface="Arial" panose="020B0604020202020204" pitchFamily="34" charset="0"/>
              <a:ea typeface="Arial" panose="020B0604020202020204" pitchFamily="34" charset="0"/>
            </a:endParaRPr>
          </a:p>
          <a:p>
            <a:pPr>
              <a:lnSpc>
                <a:spcPct val="115000"/>
              </a:lnSpc>
              <a:spcAft>
                <a:spcPts val="0"/>
              </a:spcAft>
            </a:pPr>
            <a:endParaRPr lang="it-IT" dirty="0">
              <a:latin typeface="Arial" panose="020B0604020202020204" pitchFamily="34" charset="0"/>
              <a:ea typeface="Arial" panose="020B0604020202020204" pitchFamily="34" charset="0"/>
            </a:endParaRPr>
          </a:p>
          <a:p>
            <a:pPr>
              <a:lnSpc>
                <a:spcPct val="115000"/>
              </a:lnSpc>
              <a:spcAft>
                <a:spcPts val="0"/>
              </a:spcAft>
            </a:pPr>
            <a:r>
              <a:rPr lang="it-IT" dirty="0">
                <a:latin typeface="Arial" panose="020B0604020202020204" pitchFamily="34" charset="0"/>
                <a:ea typeface="Arial" panose="020B0604020202020204" pitchFamily="34" charset="0"/>
              </a:rPr>
              <a:t>In pratica i token non sono altro che degli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a:t>
            </a:r>
          </a:p>
        </p:txBody>
      </p:sp>
      <p:pic>
        <p:nvPicPr>
          <p:cNvPr id="3" name="image21.png">
            <a:extLst>
              <a:ext uri="{FF2B5EF4-FFF2-40B4-BE49-F238E27FC236}">
                <a16:creationId xmlns:a16="http://schemas.microsoft.com/office/drawing/2014/main" id="{8ABBB57F-DA8B-4C8F-BFD2-574BADBCE01C}"/>
              </a:ext>
            </a:extLst>
          </p:cNvPr>
          <p:cNvPicPr/>
          <p:nvPr/>
        </p:nvPicPr>
        <p:blipFill>
          <a:blip r:embed="rId3"/>
          <a:srcRect/>
          <a:stretch>
            <a:fillRect/>
          </a:stretch>
        </p:blipFill>
        <p:spPr>
          <a:xfrm>
            <a:off x="6096000" y="532295"/>
            <a:ext cx="5730875" cy="3302000"/>
          </a:xfrm>
          <a:prstGeom prst="rect">
            <a:avLst/>
          </a:prstGeom>
          <a:ln/>
        </p:spPr>
      </p:pic>
      <p:pic>
        <p:nvPicPr>
          <p:cNvPr id="4" name="image20.png">
            <a:extLst>
              <a:ext uri="{FF2B5EF4-FFF2-40B4-BE49-F238E27FC236}">
                <a16:creationId xmlns:a16="http://schemas.microsoft.com/office/drawing/2014/main" id="{0B02CF26-BF18-40AC-8B9E-8B0A63A7FD75}"/>
              </a:ext>
            </a:extLst>
          </p:cNvPr>
          <p:cNvPicPr/>
          <p:nvPr/>
        </p:nvPicPr>
        <p:blipFill>
          <a:blip r:embed="rId4"/>
          <a:srcRect/>
          <a:stretch>
            <a:fillRect/>
          </a:stretch>
        </p:blipFill>
        <p:spPr>
          <a:xfrm>
            <a:off x="228945" y="3103631"/>
            <a:ext cx="5730875" cy="3060700"/>
          </a:xfrm>
          <a:prstGeom prst="rect">
            <a:avLst/>
          </a:prstGeom>
          <a:ln/>
        </p:spPr>
      </p:pic>
    </p:spTree>
    <p:extLst>
      <p:ext uri="{BB962C8B-B14F-4D97-AF65-F5344CB8AC3E}">
        <p14:creationId xmlns:p14="http://schemas.microsoft.com/office/powerpoint/2010/main" val="62607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5F4397-C930-40FB-B742-8A91E247DC9E}"/>
              </a:ext>
            </a:extLst>
          </p:cNvPr>
          <p:cNvSpPr txBox="1"/>
          <p:nvPr/>
        </p:nvSpPr>
        <p:spPr>
          <a:xfrm>
            <a:off x="834887" y="583096"/>
            <a:ext cx="7248939" cy="1477328"/>
          </a:xfrm>
          <a:prstGeom prst="rect">
            <a:avLst/>
          </a:prstGeom>
          <a:noFill/>
        </p:spPr>
        <p:txBody>
          <a:bodyPr wrap="square" rtlCol="0">
            <a:spAutoFit/>
          </a:bodyPr>
          <a:lstStyle/>
          <a:p>
            <a:r>
              <a:rPr lang="it-IT" dirty="0"/>
              <a:t>Di conseguenza, possiamo vedere dettagli sullo </a:t>
            </a:r>
            <a:r>
              <a:rPr lang="it-IT" dirty="0" err="1"/>
              <a:t>smart</a:t>
            </a:r>
            <a:r>
              <a:rPr lang="it-IT" dirty="0"/>
              <a:t> contract: </a:t>
            </a:r>
          </a:p>
          <a:p>
            <a:endParaRPr lang="it-IT" dirty="0"/>
          </a:p>
          <a:p>
            <a:endParaRPr lang="it-IT" dirty="0"/>
          </a:p>
          <a:p>
            <a:endParaRPr lang="it-IT" dirty="0"/>
          </a:p>
          <a:p>
            <a:endParaRPr lang="it-IT" dirty="0"/>
          </a:p>
        </p:txBody>
      </p:sp>
      <p:pic>
        <p:nvPicPr>
          <p:cNvPr id="3" name="image22.png">
            <a:extLst>
              <a:ext uri="{FF2B5EF4-FFF2-40B4-BE49-F238E27FC236}">
                <a16:creationId xmlns:a16="http://schemas.microsoft.com/office/drawing/2014/main" id="{5D1A13A7-3AC5-40B2-896F-8AC9358250E9}"/>
              </a:ext>
            </a:extLst>
          </p:cNvPr>
          <p:cNvPicPr/>
          <p:nvPr/>
        </p:nvPicPr>
        <p:blipFill>
          <a:blip r:embed="rId2"/>
          <a:srcRect/>
          <a:stretch>
            <a:fillRect/>
          </a:stretch>
        </p:blipFill>
        <p:spPr>
          <a:xfrm>
            <a:off x="4898941" y="1537369"/>
            <a:ext cx="7052427" cy="4318000"/>
          </a:xfrm>
          <a:prstGeom prst="rect">
            <a:avLst/>
          </a:prstGeom>
          <a:ln/>
        </p:spPr>
      </p:pic>
      <p:sp>
        <p:nvSpPr>
          <p:cNvPr id="4" name="Rettangolo 3">
            <a:extLst>
              <a:ext uri="{FF2B5EF4-FFF2-40B4-BE49-F238E27FC236}">
                <a16:creationId xmlns:a16="http://schemas.microsoft.com/office/drawing/2014/main" id="{558C3726-E624-4A17-86F1-3B6F5698629C}"/>
              </a:ext>
            </a:extLst>
          </p:cNvPr>
          <p:cNvSpPr/>
          <p:nvPr/>
        </p:nvSpPr>
        <p:spPr>
          <a:xfrm>
            <a:off x="1010653" y="3100131"/>
            <a:ext cx="2903621" cy="1658018"/>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In questo caso è possibile vedere alcune transazioni che sono state spedite verso questo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a:t>
            </a:r>
          </a:p>
        </p:txBody>
      </p:sp>
    </p:spTree>
    <p:extLst>
      <p:ext uri="{BB962C8B-B14F-4D97-AF65-F5344CB8AC3E}">
        <p14:creationId xmlns:p14="http://schemas.microsoft.com/office/powerpoint/2010/main" val="150455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C657308-8920-49AD-97D9-A3639FD608DB}"/>
              </a:ext>
            </a:extLst>
          </p:cNvPr>
          <p:cNvSpPr/>
          <p:nvPr/>
        </p:nvSpPr>
        <p:spPr>
          <a:xfrm>
            <a:off x="337457" y="318285"/>
            <a:ext cx="9133114" cy="702372"/>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Spesso se il programmatore condivide il codice sorgente è possibile visionarlo attraverso </a:t>
            </a:r>
            <a:r>
              <a:rPr lang="it-IT" dirty="0" err="1">
                <a:latin typeface="Arial" panose="020B0604020202020204" pitchFamily="34" charset="0"/>
                <a:ea typeface="Arial" panose="020B0604020202020204" pitchFamily="34" charset="0"/>
              </a:rPr>
              <a:t>etherscan.io</a:t>
            </a:r>
            <a:r>
              <a:rPr lang="it-IT" dirty="0">
                <a:latin typeface="Arial" panose="020B0604020202020204" pitchFamily="34" charset="0"/>
                <a:ea typeface="Arial" panose="020B0604020202020204" pitchFamily="34" charset="0"/>
              </a:rPr>
              <a:t> </a:t>
            </a:r>
          </a:p>
        </p:txBody>
      </p:sp>
      <p:pic>
        <p:nvPicPr>
          <p:cNvPr id="3" name="image19.png">
            <a:extLst>
              <a:ext uri="{FF2B5EF4-FFF2-40B4-BE49-F238E27FC236}">
                <a16:creationId xmlns:a16="http://schemas.microsoft.com/office/drawing/2014/main" id="{46C7BA48-E364-4AD9-B493-7AC3B1FE759A}"/>
              </a:ext>
            </a:extLst>
          </p:cNvPr>
          <p:cNvPicPr/>
          <p:nvPr/>
        </p:nvPicPr>
        <p:blipFill>
          <a:blip r:embed="rId2"/>
          <a:srcRect/>
          <a:stretch>
            <a:fillRect/>
          </a:stretch>
        </p:blipFill>
        <p:spPr>
          <a:xfrm>
            <a:off x="365125" y="1475132"/>
            <a:ext cx="5730875" cy="3695700"/>
          </a:xfrm>
          <a:prstGeom prst="rect">
            <a:avLst/>
          </a:prstGeom>
          <a:ln/>
        </p:spPr>
      </p:pic>
      <p:pic>
        <p:nvPicPr>
          <p:cNvPr id="4" name="image18.png">
            <a:extLst>
              <a:ext uri="{FF2B5EF4-FFF2-40B4-BE49-F238E27FC236}">
                <a16:creationId xmlns:a16="http://schemas.microsoft.com/office/drawing/2014/main" id="{B215C320-3B72-482F-8A25-B10491D3FD5C}"/>
              </a:ext>
            </a:extLst>
          </p:cNvPr>
          <p:cNvPicPr/>
          <p:nvPr/>
        </p:nvPicPr>
        <p:blipFill>
          <a:blip r:embed="rId3"/>
          <a:srcRect/>
          <a:stretch>
            <a:fillRect/>
          </a:stretch>
        </p:blipFill>
        <p:spPr>
          <a:xfrm>
            <a:off x="6322576" y="1576732"/>
            <a:ext cx="5730875" cy="3492500"/>
          </a:xfrm>
          <a:prstGeom prst="rect">
            <a:avLst/>
          </a:prstGeom>
          <a:ln/>
        </p:spPr>
      </p:pic>
    </p:spTree>
    <p:extLst>
      <p:ext uri="{BB962C8B-B14F-4D97-AF65-F5344CB8AC3E}">
        <p14:creationId xmlns:p14="http://schemas.microsoft.com/office/powerpoint/2010/main" val="150973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65CC5C2-0B72-4CD8-A5C0-2CCA3C0E3E84}"/>
              </a:ext>
            </a:extLst>
          </p:cNvPr>
          <p:cNvSpPr/>
          <p:nvPr/>
        </p:nvSpPr>
        <p:spPr>
          <a:xfrm>
            <a:off x="336156" y="207219"/>
            <a:ext cx="2855269" cy="584775"/>
          </a:xfrm>
          <a:prstGeom prst="rect">
            <a:avLst/>
          </a:prstGeom>
        </p:spPr>
        <p:txBody>
          <a:bodyPr wrap="none">
            <a:spAutoFit/>
          </a:bodyPr>
          <a:lstStyle/>
          <a:p>
            <a:r>
              <a:rPr lang="it-IT" sz="3200" b="1" dirty="0">
                <a:latin typeface="+mj-lt"/>
              </a:rPr>
              <a:t>Firma digitale</a:t>
            </a:r>
          </a:p>
        </p:txBody>
      </p:sp>
      <p:sp>
        <p:nvSpPr>
          <p:cNvPr id="4" name="CasellaDiTesto 3">
            <a:extLst>
              <a:ext uri="{FF2B5EF4-FFF2-40B4-BE49-F238E27FC236}">
                <a16:creationId xmlns:a16="http://schemas.microsoft.com/office/drawing/2014/main" id="{DC278287-F5E8-4B12-80DE-CA9EB8D9FB63}"/>
              </a:ext>
            </a:extLst>
          </p:cNvPr>
          <p:cNvSpPr txBox="1"/>
          <p:nvPr/>
        </p:nvSpPr>
        <p:spPr>
          <a:xfrm>
            <a:off x="304800" y="963385"/>
            <a:ext cx="11551044" cy="5355312"/>
          </a:xfrm>
          <a:prstGeom prst="rect">
            <a:avLst/>
          </a:prstGeom>
          <a:noFill/>
        </p:spPr>
        <p:txBody>
          <a:bodyPr wrap="square" rtlCol="0">
            <a:spAutoFit/>
          </a:bodyPr>
          <a:lstStyle/>
          <a:p>
            <a:r>
              <a:rPr lang="it-IT" dirty="0"/>
              <a:t>Un’applicazione della crittografia e dalla </a:t>
            </a:r>
            <a:r>
              <a:rPr lang="it-IT" dirty="0" err="1"/>
              <a:t>hashing</a:t>
            </a:r>
            <a:r>
              <a:rPr lang="it-IT" dirty="0"/>
              <a:t> è la firma digitale. </a:t>
            </a:r>
          </a:p>
          <a:p>
            <a:r>
              <a:rPr lang="it-IT" dirty="0"/>
              <a:t> </a:t>
            </a:r>
          </a:p>
          <a:p>
            <a:r>
              <a:rPr lang="it-IT" b="1" dirty="0"/>
              <a:t>La firma digitale deve riferirsi in maniera univoca ad un solo soggetto ed al documento o all’insieme di documenti cui è apposta o associata. L’apposizione di firma digitale integra e sostituisce l’apposizione di sigilli, punzoni, timbri, contrassegni e marchi di qualsiasi genere ad ogni fine previsto dalla normativa vigente.</a:t>
            </a:r>
            <a:r>
              <a:rPr lang="it-IT" dirty="0"/>
              <a:t> (</a:t>
            </a:r>
            <a:r>
              <a:rPr lang="it-IT" dirty="0" err="1"/>
              <a:t>Cad</a:t>
            </a:r>
            <a:r>
              <a:rPr lang="it-IT" dirty="0"/>
              <a:t>, art. 24, </a:t>
            </a:r>
            <a:r>
              <a:rPr lang="it-IT" dirty="0" err="1"/>
              <a:t>dlgs</a:t>
            </a:r>
            <a:r>
              <a:rPr lang="it-IT" dirty="0"/>
              <a:t> 82/2005).</a:t>
            </a:r>
          </a:p>
          <a:p>
            <a:r>
              <a:rPr lang="it-IT" dirty="0"/>
              <a:t> </a:t>
            </a:r>
          </a:p>
          <a:p>
            <a:r>
              <a:rPr lang="it-IT" dirty="0"/>
              <a:t>La firma digitale è uno strumento che permette ad un soggetto di firmare dei documenti facendoli diventare documenti con valore legale, ed è il risultato di una composizione di crittografia ed </a:t>
            </a:r>
            <a:r>
              <a:rPr lang="it-IT" dirty="0" err="1"/>
              <a:t>hashing</a:t>
            </a:r>
            <a:r>
              <a:rPr lang="it-IT" dirty="0"/>
              <a:t> che garantisce:</a:t>
            </a:r>
          </a:p>
          <a:p>
            <a:r>
              <a:rPr lang="it-IT" dirty="0"/>
              <a:t> </a:t>
            </a:r>
          </a:p>
          <a:p>
            <a:pPr lvl="3"/>
            <a:r>
              <a:rPr lang="it-IT" b="1" dirty="0"/>
              <a:t>autenticità</a:t>
            </a:r>
            <a:r>
              <a:rPr lang="it-IT" dirty="0"/>
              <a:t>, per assicurare e garantire chi è che ha firmato il documento si è assunto anche la responsabilità del suo contenuto;</a:t>
            </a:r>
          </a:p>
          <a:p>
            <a:pPr lvl="3"/>
            <a:r>
              <a:rPr lang="it-IT" dirty="0"/>
              <a:t> </a:t>
            </a:r>
          </a:p>
          <a:p>
            <a:pPr lvl="3"/>
            <a:r>
              <a:rPr lang="it-IT" b="1" dirty="0"/>
              <a:t>integrità</a:t>
            </a:r>
            <a:r>
              <a:rPr lang="it-IT" dirty="0"/>
              <a:t>, condizione che serve a dimostrare dal momento in cui è stato firmato fino al momento in cui è utilizzato esso non è mai stato modificato;</a:t>
            </a:r>
          </a:p>
          <a:p>
            <a:pPr lvl="3"/>
            <a:r>
              <a:rPr lang="it-IT" dirty="0"/>
              <a:t> </a:t>
            </a:r>
          </a:p>
          <a:p>
            <a:pPr lvl="3"/>
            <a:r>
              <a:rPr lang="it-IT" b="1" dirty="0"/>
              <a:t>non ripudio</a:t>
            </a:r>
            <a:r>
              <a:rPr lang="it-IT" dirty="0"/>
              <a:t> in quanto chi ha firmato il documento mediante la firma elettronica non può poi disconoscerlo.</a:t>
            </a:r>
          </a:p>
        </p:txBody>
      </p:sp>
      <p:pic>
        <p:nvPicPr>
          <p:cNvPr id="6" name="Elemento grafico 5" descr="Obiettivo">
            <a:extLst>
              <a:ext uri="{FF2B5EF4-FFF2-40B4-BE49-F238E27FC236}">
                <a16:creationId xmlns:a16="http://schemas.microsoft.com/office/drawing/2014/main" id="{C21898B8-D61A-4268-A3B7-B1CFC93B02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986" y="3902531"/>
            <a:ext cx="659886" cy="659886"/>
          </a:xfrm>
          <a:prstGeom prst="rect">
            <a:avLst/>
          </a:prstGeom>
        </p:spPr>
      </p:pic>
      <p:pic>
        <p:nvPicPr>
          <p:cNvPr id="7" name="Elemento grafico 6" descr="Obiettivo">
            <a:extLst>
              <a:ext uri="{FF2B5EF4-FFF2-40B4-BE49-F238E27FC236}">
                <a16:creationId xmlns:a16="http://schemas.microsoft.com/office/drawing/2014/main" id="{9BF98FCD-9D1B-4812-BE3F-B3C83D86A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58" y="4733395"/>
            <a:ext cx="659886" cy="659886"/>
          </a:xfrm>
          <a:prstGeom prst="rect">
            <a:avLst/>
          </a:prstGeom>
        </p:spPr>
      </p:pic>
      <p:pic>
        <p:nvPicPr>
          <p:cNvPr id="8" name="Elemento grafico 7" descr="Obiettivo">
            <a:extLst>
              <a:ext uri="{FF2B5EF4-FFF2-40B4-BE49-F238E27FC236}">
                <a16:creationId xmlns:a16="http://schemas.microsoft.com/office/drawing/2014/main" id="{D369B029-DB9E-4259-9D69-533ABB286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658" y="5564672"/>
            <a:ext cx="659886" cy="659886"/>
          </a:xfrm>
          <a:prstGeom prst="rect">
            <a:avLst/>
          </a:prstGeom>
        </p:spPr>
      </p:pic>
    </p:spTree>
    <p:extLst>
      <p:ext uri="{BB962C8B-B14F-4D97-AF65-F5344CB8AC3E}">
        <p14:creationId xmlns:p14="http://schemas.microsoft.com/office/powerpoint/2010/main" val="123368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37CDCA5-8B0F-4C70-8117-4096D27E0733}"/>
              </a:ext>
            </a:extLst>
          </p:cNvPr>
          <p:cNvSpPr/>
          <p:nvPr/>
        </p:nvSpPr>
        <p:spPr>
          <a:xfrm>
            <a:off x="1046922" y="687171"/>
            <a:ext cx="9594574" cy="2308324"/>
          </a:xfrm>
          <a:prstGeom prst="rect">
            <a:avLst/>
          </a:prstGeom>
        </p:spPr>
        <p:txBody>
          <a:bodyPr wrap="square">
            <a:spAutoFit/>
          </a:bodyPr>
          <a:lstStyle/>
          <a:p>
            <a:r>
              <a:rPr lang="it-IT"/>
              <a:t>Chiunque può verificare quando si eseguono delle transazione con lo smart contract del token in questione. </a:t>
            </a:r>
          </a:p>
          <a:p>
            <a:r>
              <a:rPr lang="it-IT"/>
              <a:t> </a:t>
            </a:r>
          </a:p>
          <a:p>
            <a:r>
              <a:rPr lang="it-IT"/>
              <a:t>I token aderiscono ad uno standard che si chiama ERC20 che è stato proposto qualche anno fa ed è divenuto uno standard. </a:t>
            </a:r>
          </a:p>
          <a:p>
            <a:r>
              <a:rPr lang="it-IT"/>
              <a:t>Questo standard stabilisce quali sono le chiamate, ossia i nomi delle funzioni che lo smart contract del token deve esporre all’esterno. Così i wallets e le Dapp sanno già quale sono le funzioni, i parametri e i tipi di dati attesi e restituiti dal token.</a:t>
            </a:r>
          </a:p>
        </p:txBody>
      </p:sp>
      <p:pic>
        <p:nvPicPr>
          <p:cNvPr id="3" name="image17.png">
            <a:extLst>
              <a:ext uri="{FF2B5EF4-FFF2-40B4-BE49-F238E27FC236}">
                <a16:creationId xmlns:a16="http://schemas.microsoft.com/office/drawing/2014/main" id="{27BCF504-54BE-4C95-8F8D-968F44AF01E1}"/>
              </a:ext>
            </a:extLst>
          </p:cNvPr>
          <p:cNvPicPr/>
          <p:nvPr/>
        </p:nvPicPr>
        <p:blipFill>
          <a:blip r:embed="rId2"/>
          <a:srcRect/>
          <a:stretch>
            <a:fillRect/>
          </a:stretch>
        </p:blipFill>
        <p:spPr>
          <a:xfrm>
            <a:off x="2488441" y="2995495"/>
            <a:ext cx="7994029" cy="3684371"/>
          </a:xfrm>
          <a:prstGeom prst="rect">
            <a:avLst/>
          </a:prstGeom>
          <a:ln/>
        </p:spPr>
      </p:pic>
    </p:spTree>
    <p:extLst>
      <p:ext uri="{BB962C8B-B14F-4D97-AF65-F5344CB8AC3E}">
        <p14:creationId xmlns:p14="http://schemas.microsoft.com/office/powerpoint/2010/main" val="326917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424A4C0-0EFC-4D49-BA84-AFAA7491512F}"/>
              </a:ext>
            </a:extLst>
          </p:cNvPr>
          <p:cNvSpPr/>
          <p:nvPr/>
        </p:nvSpPr>
        <p:spPr>
          <a:xfrm>
            <a:off x="517450" y="197461"/>
            <a:ext cx="8966791" cy="1658018"/>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Il progetto </a:t>
            </a:r>
            <a:r>
              <a:rPr lang="it-IT" u="sng" dirty="0" err="1">
                <a:solidFill>
                  <a:srgbClr val="1155CC"/>
                </a:solidFill>
                <a:latin typeface="Arial" panose="020B0604020202020204" pitchFamily="34" charset="0"/>
                <a:ea typeface="Arial" panose="020B0604020202020204" pitchFamily="34" charset="0"/>
                <a:hlinkClick r:id="rId2"/>
              </a:rPr>
              <a:t>OpenZeppelin</a:t>
            </a:r>
            <a:r>
              <a:rPr lang="it-IT" dirty="0">
                <a:latin typeface="Arial" panose="020B0604020202020204" pitchFamily="34" charset="0"/>
                <a:ea typeface="Arial" panose="020B0604020202020204" pitchFamily="34" charset="0"/>
              </a:rPr>
              <a:t> è un'implementazione molto sicura e utilizzata molto per la creazione di token che segue lo standard ERC20.</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Ogni token (ERC20) deve avere una funzione  </a:t>
            </a:r>
            <a:r>
              <a:rPr lang="it-IT" dirty="0" err="1">
                <a:solidFill>
                  <a:srgbClr val="FF0000"/>
                </a:solidFill>
                <a:latin typeface="Arial" panose="020B0604020202020204" pitchFamily="34" charset="0"/>
                <a:ea typeface="Arial" panose="020B0604020202020204" pitchFamily="34" charset="0"/>
              </a:rPr>
              <a:t>totalSupplay</a:t>
            </a:r>
            <a:r>
              <a:rPr lang="it-IT" dirty="0">
                <a:latin typeface="Arial" panose="020B0604020202020204" pitchFamily="34" charset="0"/>
                <a:ea typeface="Arial" panose="020B0604020202020204" pitchFamily="34" charset="0"/>
              </a:rPr>
              <a:t> che ci restituisce il numero totale di token in circolazione. </a:t>
            </a:r>
          </a:p>
        </p:txBody>
      </p:sp>
      <p:sp>
        <p:nvSpPr>
          <p:cNvPr id="4" name="Rettangolo 3">
            <a:extLst>
              <a:ext uri="{FF2B5EF4-FFF2-40B4-BE49-F238E27FC236}">
                <a16:creationId xmlns:a16="http://schemas.microsoft.com/office/drawing/2014/main" id="{100ED6E4-50E4-43C8-8BC3-34AEE49AD1A3}"/>
              </a:ext>
            </a:extLst>
          </p:cNvPr>
          <p:cNvSpPr/>
          <p:nvPr/>
        </p:nvSpPr>
        <p:spPr>
          <a:xfrm>
            <a:off x="3755141" y="1622984"/>
            <a:ext cx="7399836" cy="986745"/>
          </a:xfrm>
          <a:prstGeom prst="rect">
            <a:avLst/>
          </a:prstGeom>
        </p:spPr>
        <p:txBody>
          <a:bodyPr wrap="square">
            <a:spAutoFit/>
          </a:bodyPr>
          <a:lstStyle/>
          <a:p>
            <a:pPr>
              <a:lnSpc>
                <a:spcPct val="142000"/>
              </a:lnSpc>
              <a:spcAft>
                <a:spcPts val="0"/>
              </a:spcAft>
            </a:pPr>
            <a:r>
              <a:rPr lang="en-US" sz="1400" dirty="0">
                <a:solidFill>
                  <a:srgbClr val="D73A49"/>
                </a:solidFill>
                <a:highlight>
                  <a:srgbClr val="FFFFFF"/>
                </a:highlight>
                <a:latin typeface="Courier New" panose="02070309020205020404" pitchFamily="49" charset="0"/>
                <a:ea typeface="Courier New" panose="02070309020205020404" pitchFamily="49" charset="0"/>
              </a:rPr>
              <a:t>function</a:t>
            </a:r>
            <a:r>
              <a:rPr lang="en-US" sz="1400" dirty="0">
                <a:solidFill>
                  <a:srgbClr val="6F42C1"/>
                </a:solidFill>
                <a:highlight>
                  <a:srgbClr val="FFFFFF"/>
                </a:highlight>
                <a:latin typeface="Courier New" panose="02070309020205020404" pitchFamily="49" charset="0"/>
                <a:ea typeface="Courier New" panose="02070309020205020404" pitchFamily="49" charset="0"/>
              </a:rPr>
              <a:t> </a:t>
            </a:r>
            <a:r>
              <a:rPr lang="en-US" sz="1400" dirty="0" err="1">
                <a:solidFill>
                  <a:srgbClr val="6F42C1"/>
                </a:solidFill>
                <a:highlight>
                  <a:srgbClr val="FFFFFF"/>
                </a:highlight>
                <a:latin typeface="Courier New" panose="02070309020205020404" pitchFamily="49" charset="0"/>
                <a:ea typeface="Courier New" panose="02070309020205020404" pitchFamily="49" charset="0"/>
              </a:rPr>
              <a:t>totalSupply</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public</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view</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override</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returns</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005CC5"/>
                </a:solidFill>
                <a:highlight>
                  <a:srgbClr val="FFFFFF"/>
                </a:highlight>
                <a:latin typeface="Courier New" panose="02070309020205020404" pitchFamily="49" charset="0"/>
                <a:ea typeface="Courier New" panose="02070309020205020404" pitchFamily="49" charset="0"/>
              </a:rPr>
              <a:t>uint256</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endParaRPr lang="it-IT" sz="1400" dirty="0">
              <a:latin typeface="Arial" panose="020B0604020202020204" pitchFamily="34" charset="0"/>
              <a:ea typeface="Arial" panose="020B0604020202020204" pitchFamily="34" charset="0"/>
            </a:endParaRPr>
          </a:p>
          <a:p>
            <a:pPr indent="457200">
              <a:lnSpc>
                <a:spcPct val="142000"/>
              </a:lnSpc>
              <a:spcAft>
                <a:spcPts val="0"/>
              </a:spcAft>
            </a:pPr>
            <a:r>
              <a:rPr lang="it-IT" sz="1400" dirty="0">
                <a:solidFill>
                  <a:srgbClr val="D73A49"/>
                </a:solidFill>
                <a:highlight>
                  <a:srgbClr val="FFFFFF"/>
                </a:highlight>
                <a:latin typeface="Courier New" panose="02070309020205020404" pitchFamily="49" charset="0"/>
                <a:ea typeface="Courier New" panose="02070309020205020404" pitchFamily="49" charset="0"/>
              </a:rPr>
              <a:t>return</a:t>
            </a:r>
            <a:r>
              <a:rPr lang="it-IT" sz="1400" dirty="0">
                <a:solidFill>
                  <a:srgbClr val="24292E"/>
                </a:solidFill>
                <a:highlight>
                  <a:srgbClr val="FFFFFF"/>
                </a:highlight>
                <a:latin typeface="Courier New" panose="02070309020205020404" pitchFamily="49" charset="0"/>
                <a:ea typeface="Courier New" panose="02070309020205020404" pitchFamily="49" charset="0"/>
              </a:rPr>
              <a:t> _</a:t>
            </a:r>
            <a:r>
              <a:rPr lang="it-IT" sz="1400" dirty="0" err="1">
                <a:solidFill>
                  <a:srgbClr val="24292E"/>
                </a:solidFill>
                <a:highlight>
                  <a:srgbClr val="FFFFFF"/>
                </a:highlight>
                <a:latin typeface="Courier New" panose="02070309020205020404" pitchFamily="49" charset="0"/>
                <a:ea typeface="Courier New" panose="02070309020205020404" pitchFamily="49" charset="0"/>
              </a:rPr>
              <a:t>totalSupply</a:t>
            </a:r>
            <a:r>
              <a:rPr lang="it-IT" sz="1400" dirty="0">
                <a:solidFill>
                  <a:srgbClr val="24292E"/>
                </a:solidFill>
                <a:highlight>
                  <a:srgbClr val="FFFFFF"/>
                </a:highlight>
                <a:latin typeface="Courier New" panose="02070309020205020404" pitchFamily="49" charset="0"/>
                <a:ea typeface="Courier New" panose="02070309020205020404" pitchFamily="49" charset="0"/>
              </a:rPr>
              <a:t>;</a:t>
            </a:r>
            <a:endParaRPr lang="it-IT" sz="1400" dirty="0">
              <a:latin typeface="Arial" panose="020B0604020202020204" pitchFamily="34" charset="0"/>
              <a:ea typeface="Arial" panose="020B0604020202020204" pitchFamily="34" charset="0"/>
            </a:endParaRPr>
          </a:p>
          <a:p>
            <a:pPr>
              <a:lnSpc>
                <a:spcPct val="142000"/>
              </a:lnSpc>
              <a:spcAft>
                <a:spcPts val="0"/>
              </a:spcAft>
            </a:pPr>
            <a:r>
              <a:rPr lang="it-IT" sz="1400" dirty="0">
                <a:solidFill>
                  <a:srgbClr val="24292E"/>
                </a:solidFill>
                <a:highlight>
                  <a:srgbClr val="FFFFFF"/>
                </a:highlight>
                <a:latin typeface="Courier New" panose="02070309020205020404" pitchFamily="49" charset="0"/>
                <a:ea typeface="Courier New" panose="02070309020205020404" pitchFamily="49" charset="0"/>
              </a:rPr>
              <a:t>}</a:t>
            </a:r>
            <a:endParaRPr lang="it-IT" sz="1400" dirty="0">
              <a:effectLst/>
              <a:latin typeface="Arial" panose="020B0604020202020204" pitchFamily="34" charset="0"/>
              <a:ea typeface="Arial" panose="020B0604020202020204" pitchFamily="34" charset="0"/>
            </a:endParaRPr>
          </a:p>
        </p:txBody>
      </p:sp>
      <p:sp>
        <p:nvSpPr>
          <p:cNvPr id="5" name="Rettangolo 4">
            <a:extLst>
              <a:ext uri="{FF2B5EF4-FFF2-40B4-BE49-F238E27FC236}">
                <a16:creationId xmlns:a16="http://schemas.microsoft.com/office/drawing/2014/main" id="{403A7933-988F-4034-8787-BF181F0D0159}"/>
              </a:ext>
            </a:extLst>
          </p:cNvPr>
          <p:cNvSpPr/>
          <p:nvPr/>
        </p:nvSpPr>
        <p:spPr>
          <a:xfrm>
            <a:off x="902589" y="2540452"/>
            <a:ext cx="10781415" cy="383823"/>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La funzione fondamentale, la più importante che deve essere presente in un token è la funzione </a:t>
            </a:r>
            <a:r>
              <a:rPr lang="it-IT" dirty="0">
                <a:solidFill>
                  <a:srgbClr val="FF0000"/>
                </a:solidFill>
                <a:latin typeface="Arial" panose="020B0604020202020204" pitchFamily="34" charset="0"/>
                <a:ea typeface="Arial" panose="020B0604020202020204" pitchFamily="34" charset="0"/>
              </a:rPr>
              <a:t>transfer</a:t>
            </a:r>
            <a:r>
              <a:rPr lang="it-IT" dirty="0">
                <a:latin typeface="Arial" panose="020B0604020202020204" pitchFamily="34" charset="0"/>
                <a:ea typeface="Arial" panose="020B0604020202020204" pitchFamily="34" charset="0"/>
              </a:rPr>
              <a:t>.</a:t>
            </a:r>
          </a:p>
        </p:txBody>
      </p:sp>
      <p:grpSp>
        <p:nvGrpSpPr>
          <p:cNvPr id="6" name="Gruppo 5">
            <a:extLst>
              <a:ext uri="{FF2B5EF4-FFF2-40B4-BE49-F238E27FC236}">
                <a16:creationId xmlns:a16="http://schemas.microsoft.com/office/drawing/2014/main" id="{C7000069-8AB9-442F-BD36-62B0479A42CB}"/>
              </a:ext>
            </a:extLst>
          </p:cNvPr>
          <p:cNvGrpSpPr/>
          <p:nvPr/>
        </p:nvGrpSpPr>
        <p:grpSpPr>
          <a:xfrm>
            <a:off x="947834" y="2772947"/>
            <a:ext cx="10207143" cy="3550272"/>
            <a:chOff x="57283" y="-478588"/>
            <a:chExt cx="7165800" cy="3811838"/>
          </a:xfrm>
        </p:grpSpPr>
        <p:sp>
          <p:nvSpPr>
            <p:cNvPr id="7" name="Casella di testo 2">
              <a:extLst>
                <a:ext uri="{FF2B5EF4-FFF2-40B4-BE49-F238E27FC236}">
                  <a16:creationId xmlns:a16="http://schemas.microsoft.com/office/drawing/2014/main" id="{8CB831B0-51BE-48D9-BF15-B4A03F6610AF}"/>
                </a:ext>
              </a:extLst>
            </p:cNvPr>
            <p:cNvSpPr txBox="1"/>
            <p:nvPr/>
          </p:nvSpPr>
          <p:spPr>
            <a:xfrm>
              <a:off x="418200" y="431650"/>
              <a:ext cx="6783600" cy="29016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100">
                  <a:effectLst/>
                  <a:latin typeface="Arial" panose="020B0604020202020204" pitchFamily="34" charset="0"/>
                  <a:ea typeface="Arial" panose="020B0604020202020204" pitchFamily="34" charset="0"/>
                </a:rPr>
                <a:t> </a:t>
              </a:r>
            </a:p>
          </p:txBody>
        </p:sp>
        <p:sp>
          <p:nvSpPr>
            <p:cNvPr id="8" name="Casella di testo 4">
              <a:extLst>
                <a:ext uri="{FF2B5EF4-FFF2-40B4-BE49-F238E27FC236}">
                  <a16:creationId xmlns:a16="http://schemas.microsoft.com/office/drawing/2014/main" id="{F4245C0A-1D6F-44BB-A6A3-4502C9CA2E7C}"/>
                </a:ext>
              </a:extLst>
            </p:cNvPr>
            <p:cNvSpPr txBox="1"/>
            <p:nvPr/>
          </p:nvSpPr>
          <p:spPr>
            <a:xfrm>
              <a:off x="57283" y="-478588"/>
              <a:ext cx="7165800" cy="3313200"/>
            </a:xfrm>
            <a:prstGeom prst="rect">
              <a:avLst/>
            </a:prstGeom>
            <a:noFill/>
            <a:ln>
              <a:noFill/>
            </a:ln>
          </p:spPr>
          <p:txBody>
            <a:bodyPr spcFirstLastPara="1" wrap="square" lIns="91425" tIns="91425" rIns="91425" bIns="91425" anchor="t" anchorCtr="0">
              <a:noAutofit/>
            </a:bodyPr>
            <a:lstStyle/>
            <a:p>
              <a:pPr>
                <a:lnSpc>
                  <a:spcPct val="142000"/>
                </a:lnSpc>
                <a:spcAft>
                  <a:spcPts val="0"/>
                </a:spcAft>
              </a:pP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function</a:t>
              </a:r>
              <a:r>
                <a:rPr lang="en-US" sz="1200" dirty="0">
                  <a:solidFill>
                    <a:srgbClr val="6F42C1"/>
                  </a:solidFill>
                  <a:effectLst/>
                  <a:highlight>
                    <a:srgbClr val="FFFFFF"/>
                  </a:highlight>
                  <a:latin typeface="Courier New" panose="02070309020205020404" pitchFamily="49" charset="0"/>
                  <a:ea typeface="Courier New" panose="02070309020205020404" pitchFamily="49" charset="0"/>
                </a:rPr>
                <a:t> transfer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E36209"/>
                  </a:solidFill>
                  <a:effectLst/>
                  <a:highlight>
                    <a:srgbClr val="FFFFFF"/>
                  </a:highlight>
                  <a:latin typeface="Courier New" panose="02070309020205020404" pitchFamily="49" charset="0"/>
                  <a:ea typeface="Courier New" panose="02070309020205020404" pitchFamily="49" charset="0"/>
                </a:rPr>
                <a:t>recipient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uint256</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E36209"/>
                  </a:solidFill>
                  <a:effectLst/>
                  <a:highlight>
                    <a:srgbClr val="FFFFFF"/>
                  </a:highlight>
                  <a:latin typeface="Courier New" panose="02070309020205020404" pitchFamily="49" charset="0"/>
                  <a:ea typeface="Courier New" panose="02070309020205020404" pitchFamily="49" charset="0"/>
                </a:rPr>
                <a:t>amount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public</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virtual</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override</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returns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bool</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_transfer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_</a:t>
              </a:r>
              <a:r>
                <a:rPr lang="en-US" sz="1200" dirty="0" err="1">
                  <a:solidFill>
                    <a:srgbClr val="005CC5"/>
                  </a:solidFill>
                  <a:effectLst/>
                  <a:highlight>
                    <a:srgbClr val="FFFFFF"/>
                  </a:highlight>
                  <a:latin typeface="Courier New" panose="02070309020205020404" pitchFamily="49" charset="0"/>
                  <a:ea typeface="Courier New" panose="02070309020205020404" pitchFamily="49" charset="0"/>
                </a:rPr>
                <a:t>msgSender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recipient, amount);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return</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true</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effectLst/>
                  <a:latin typeface="Arial" panose="020B0604020202020204" pitchFamily="34" charset="0"/>
                  <a:ea typeface="Arial" panose="020B0604020202020204" pitchFamily="34" charset="0"/>
                </a:rPr>
                <a:t> </a:t>
              </a:r>
              <a:endParaRPr lang="it-IT" sz="1200" dirty="0">
                <a:effectLst/>
                <a:latin typeface="Arial" panose="020B0604020202020204" pitchFamily="34" charset="0"/>
                <a:ea typeface="Arial" panose="020B0604020202020204" pitchFamily="34" charset="0"/>
              </a:endParaRPr>
            </a:p>
            <a:p>
              <a:pPr>
                <a:lnSpc>
                  <a:spcPct val="115000"/>
                </a:lnSpc>
                <a:spcAft>
                  <a:spcPts val="0"/>
                </a:spcAft>
              </a:pPr>
              <a:r>
                <a:rPr lang="en-US" sz="1200" dirty="0">
                  <a:effectLst/>
                  <a:latin typeface="Arial" panose="020B0604020202020204" pitchFamily="34" charset="0"/>
                  <a:ea typeface="Arial" panose="020B0604020202020204" pitchFamily="34" charset="0"/>
                </a:rPr>
                <a:t> </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function</a:t>
              </a:r>
              <a:r>
                <a:rPr lang="en-US" sz="1200" dirty="0">
                  <a:solidFill>
                    <a:srgbClr val="6F42C1"/>
                  </a:solidFill>
                  <a:effectLst/>
                  <a:highlight>
                    <a:srgbClr val="FFFFFF"/>
                  </a:highlight>
                  <a:latin typeface="Courier New" panose="02070309020205020404" pitchFamily="49" charset="0"/>
                  <a:ea typeface="Courier New" panose="02070309020205020404" pitchFamily="49" charset="0"/>
                </a:rPr>
                <a:t> _transfer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E36209"/>
                  </a:solidFill>
                  <a:effectLst/>
                  <a:highlight>
                    <a:srgbClr val="FFFFFF"/>
                  </a:highlight>
                  <a:latin typeface="Courier New" panose="02070309020205020404" pitchFamily="49" charset="0"/>
                  <a:ea typeface="Courier New" panose="02070309020205020404" pitchFamily="49" charset="0"/>
                </a:rPr>
                <a:t>sender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E36209"/>
                  </a:solidFill>
                  <a:effectLst/>
                  <a:highlight>
                    <a:srgbClr val="FFFFFF"/>
                  </a:highlight>
                  <a:latin typeface="Courier New" panose="02070309020205020404" pitchFamily="49" charset="0"/>
                  <a:ea typeface="Courier New" panose="02070309020205020404" pitchFamily="49" charset="0"/>
                </a:rPr>
                <a:t>recipient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uint256</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E36209"/>
                  </a:solidFill>
                  <a:effectLst/>
                  <a:highlight>
                    <a:srgbClr val="FFFFFF"/>
                  </a:highlight>
                  <a:latin typeface="Courier New" panose="02070309020205020404" pitchFamily="49" charset="0"/>
                  <a:ea typeface="Courier New" panose="02070309020205020404" pitchFamily="49" charset="0"/>
                </a:rPr>
                <a:t>amount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internal</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virtual</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require</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(sender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0</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32F62"/>
                  </a:solidFill>
                  <a:effectLst/>
                  <a:highlight>
                    <a:srgbClr val="FFFFFF"/>
                  </a:highlight>
                  <a:latin typeface="Courier New" panose="02070309020205020404" pitchFamily="49" charset="0"/>
                  <a:ea typeface="Courier New" panose="02070309020205020404" pitchFamily="49" charset="0"/>
                </a:rPr>
                <a:t>"ERC20: transfer from the zero 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require</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(recipient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0</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32F62"/>
                  </a:solidFill>
                  <a:effectLst/>
                  <a:highlight>
                    <a:srgbClr val="FFFFFF"/>
                  </a:highlight>
                  <a:latin typeface="Courier New" panose="02070309020205020404" pitchFamily="49" charset="0"/>
                  <a:ea typeface="Courier New" panose="02070309020205020404" pitchFamily="49" charset="0"/>
                </a:rPr>
                <a:t>"ERC20: transfer to the zero address"</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effectLst/>
                  <a:latin typeface="Arial" panose="020B0604020202020204" pitchFamily="34" charset="0"/>
                  <a:ea typeface="Arial" panose="020B0604020202020204" pitchFamily="34" charset="0"/>
                </a:rPr>
                <a:t> </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_</a:t>
              </a:r>
              <a:r>
                <a:rPr lang="en-US" sz="1200" dirty="0" err="1">
                  <a:solidFill>
                    <a:srgbClr val="005CC5"/>
                  </a:solidFill>
                  <a:effectLst/>
                  <a:highlight>
                    <a:srgbClr val="FFFFFF"/>
                  </a:highlight>
                  <a:latin typeface="Courier New" panose="02070309020205020404" pitchFamily="49" charset="0"/>
                  <a:ea typeface="Courier New" panose="02070309020205020404" pitchFamily="49" charset="0"/>
                </a:rPr>
                <a:t>beforeTokenTransfer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(sender, recipient, amount);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_balances[sender]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_balances[sender].</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sub</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(amount, </a:t>
              </a:r>
              <a:r>
                <a:rPr lang="en-US" sz="1200" dirty="0">
                  <a:solidFill>
                    <a:srgbClr val="032F62"/>
                  </a:solidFill>
                  <a:effectLst/>
                  <a:highlight>
                    <a:srgbClr val="FFFFFF"/>
                  </a:highlight>
                  <a:latin typeface="Courier New" panose="02070309020205020404" pitchFamily="49" charset="0"/>
                  <a:ea typeface="Courier New" panose="02070309020205020404" pitchFamily="49" charset="0"/>
                </a:rPr>
                <a:t>"ERC20: transfer amount exceeds balance"</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_balances[recipient]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_balances[recipient].</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add</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(amount);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D73A49"/>
                  </a:solidFill>
                  <a:effectLst/>
                  <a:highlight>
                    <a:srgbClr val="FFFFFF"/>
                  </a:highlight>
                  <a:latin typeface="Courier New" panose="02070309020205020404" pitchFamily="49" charset="0"/>
                  <a:ea typeface="Courier New" panose="02070309020205020404" pitchFamily="49" charset="0"/>
                </a:rPr>
                <a:t>emit</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200" dirty="0">
                  <a:solidFill>
                    <a:srgbClr val="005CC5"/>
                  </a:solidFill>
                  <a:effectLst/>
                  <a:highlight>
                    <a:srgbClr val="FFFFFF"/>
                  </a:highlight>
                  <a:latin typeface="Courier New" panose="02070309020205020404" pitchFamily="49" charset="0"/>
                  <a:ea typeface="Courier New" panose="02070309020205020404" pitchFamily="49" charset="0"/>
                </a:rPr>
                <a:t>Transfer</a:t>
              </a: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(sender, recipient, amount);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en-US" sz="12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it-IT" sz="12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200" dirty="0">
                <a:effectLst/>
                <a:latin typeface="Arial" panose="020B0604020202020204" pitchFamily="34" charset="0"/>
                <a:ea typeface="Arial" panose="020B0604020202020204" pitchFamily="34" charset="0"/>
              </a:endParaRPr>
            </a:p>
            <a:p>
              <a:pPr>
                <a:lnSpc>
                  <a:spcPct val="142000"/>
                </a:lnSpc>
                <a:spcAft>
                  <a:spcPts val="0"/>
                </a:spcAft>
              </a:pPr>
              <a:r>
                <a:rPr lang="it-IT" sz="1000" dirty="0">
                  <a:effectLst/>
                  <a:latin typeface="Arial" panose="020B0604020202020204" pitchFamily="34" charset="0"/>
                  <a:ea typeface="Arial" panose="020B0604020202020204" pitchFamily="34" charset="0"/>
                </a:rPr>
                <a:t> </a:t>
              </a:r>
            </a:p>
            <a:p>
              <a:pPr>
                <a:lnSpc>
                  <a:spcPct val="115000"/>
                </a:lnSpc>
                <a:spcAft>
                  <a:spcPts val="0"/>
                </a:spcAft>
              </a:pPr>
              <a:r>
                <a:rPr lang="it-IT" sz="1100" dirty="0">
                  <a:effectLst/>
                  <a:latin typeface="Arial" panose="020B0604020202020204" pitchFamily="34" charset="0"/>
                  <a:ea typeface="Arial" panose="020B0604020202020204" pitchFamily="34" charset="0"/>
                </a:rPr>
                <a:t> </a:t>
              </a:r>
            </a:p>
          </p:txBody>
        </p:sp>
      </p:grpSp>
    </p:spTree>
    <p:extLst>
      <p:ext uri="{BB962C8B-B14F-4D97-AF65-F5344CB8AC3E}">
        <p14:creationId xmlns:p14="http://schemas.microsoft.com/office/powerpoint/2010/main" val="3942875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E328E0D-516A-4260-877A-F7300A04251E}"/>
              </a:ext>
            </a:extLst>
          </p:cNvPr>
          <p:cNvSpPr/>
          <p:nvPr/>
        </p:nvSpPr>
        <p:spPr>
          <a:xfrm>
            <a:off x="463825" y="94586"/>
            <a:ext cx="9952383" cy="1976567"/>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Ha il compito di eseguire una vera e propria transazione, oltre a leggere lo stato della blockchain, quindi ad esempio lo stato dello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effettua veri e propri spostamenti di token. Quindi trasferisce un ammontare di token specificati nel parametro </a:t>
            </a:r>
            <a:r>
              <a:rPr lang="it-IT" dirty="0" err="1">
                <a:solidFill>
                  <a:srgbClr val="FF0000"/>
                </a:solidFill>
                <a:latin typeface="Arial" panose="020B0604020202020204" pitchFamily="34" charset="0"/>
                <a:ea typeface="Arial" panose="020B0604020202020204" pitchFamily="34" charset="0"/>
              </a:rPr>
              <a:t>amount</a:t>
            </a:r>
            <a:r>
              <a:rPr lang="it-IT" dirty="0">
                <a:solidFill>
                  <a:srgbClr val="FF0000"/>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ad un indirizzo destinatario specificato nel parametro </a:t>
            </a:r>
            <a:r>
              <a:rPr lang="it-IT" dirty="0" err="1">
                <a:solidFill>
                  <a:srgbClr val="FF0000"/>
                </a:solidFill>
                <a:latin typeface="Arial" panose="020B0604020202020204" pitchFamily="34" charset="0"/>
                <a:ea typeface="Arial" panose="020B0604020202020204" pitchFamily="34" charset="0"/>
              </a:rPr>
              <a:t>recipient</a:t>
            </a:r>
            <a:r>
              <a:rPr lang="it-IT" dirty="0">
                <a:solidFill>
                  <a:srgbClr val="FF0000"/>
                </a:solidFill>
                <a:latin typeface="Arial" panose="020B0604020202020204" pitchFamily="34" charset="0"/>
                <a:ea typeface="Arial" panose="020B0604020202020204" pitchFamily="34" charset="0"/>
              </a:rPr>
              <a:t>.</a:t>
            </a: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Altra funzione importante è la funzione </a:t>
            </a:r>
            <a:r>
              <a:rPr lang="it-IT" dirty="0" err="1">
                <a:solidFill>
                  <a:schemeClr val="bg2">
                    <a:lumMod val="20000"/>
                    <a:lumOff val="80000"/>
                  </a:schemeClr>
                </a:solidFill>
                <a:latin typeface="Arial" panose="020B0604020202020204" pitchFamily="34" charset="0"/>
                <a:ea typeface="Arial" panose="020B0604020202020204" pitchFamily="34" charset="0"/>
              </a:rPr>
              <a:t>approve</a:t>
            </a:r>
            <a:r>
              <a:rPr lang="it-IT" dirty="0">
                <a:latin typeface="Arial" panose="020B0604020202020204" pitchFamily="34" charset="0"/>
                <a:ea typeface="Arial" panose="020B0604020202020204" pitchFamily="34" charset="0"/>
              </a:rPr>
              <a:t>:</a:t>
            </a:r>
          </a:p>
        </p:txBody>
      </p:sp>
      <p:sp>
        <p:nvSpPr>
          <p:cNvPr id="3" name="Casella di testo 7">
            <a:extLst>
              <a:ext uri="{FF2B5EF4-FFF2-40B4-BE49-F238E27FC236}">
                <a16:creationId xmlns:a16="http://schemas.microsoft.com/office/drawing/2014/main" id="{DFA3D8EC-1FB9-42E2-8678-D7AD7C72A97F}"/>
              </a:ext>
            </a:extLst>
          </p:cNvPr>
          <p:cNvSpPr txBox="1"/>
          <p:nvPr/>
        </p:nvSpPr>
        <p:spPr>
          <a:xfrm>
            <a:off x="463825" y="2349448"/>
            <a:ext cx="7832035" cy="3640534"/>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nSpc>
                <a:spcPct val="142000"/>
              </a:lnSpc>
              <a:spcAft>
                <a:spcPts val="0"/>
              </a:spcAft>
            </a:pP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function</a:t>
            </a:r>
            <a:r>
              <a:rPr lang="en-US" sz="1100" dirty="0">
                <a:solidFill>
                  <a:srgbClr val="6F42C1"/>
                </a:solidFill>
                <a:effectLst/>
                <a:highlight>
                  <a:srgbClr val="FFFFFF"/>
                </a:highlight>
                <a:latin typeface="Courier New" panose="02070309020205020404" pitchFamily="49" charset="0"/>
                <a:ea typeface="Courier New" panose="02070309020205020404" pitchFamily="49" charset="0"/>
              </a:rPr>
              <a:t> approve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E36209"/>
                </a:solidFill>
                <a:effectLst/>
                <a:highlight>
                  <a:srgbClr val="FFFFFF"/>
                </a:highlight>
                <a:latin typeface="Courier New" panose="02070309020205020404" pitchFamily="49" charset="0"/>
                <a:ea typeface="Courier New" panose="02070309020205020404" pitchFamily="49" charset="0"/>
              </a:rPr>
              <a:t>spender</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uint256</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E36209"/>
                </a:solidFill>
                <a:effectLst/>
                <a:highlight>
                  <a:srgbClr val="FFFFFF"/>
                </a:highlight>
                <a:latin typeface="Courier New" panose="02070309020205020404" pitchFamily="49" charset="0"/>
                <a:ea typeface="Courier New" panose="02070309020205020404" pitchFamily="49" charset="0"/>
              </a:rPr>
              <a:t>amount</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public</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virtual</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override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returns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bool</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_approve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_</a:t>
            </a:r>
            <a:r>
              <a:rPr lang="en-US" sz="1100" dirty="0" err="1">
                <a:solidFill>
                  <a:srgbClr val="005CC5"/>
                </a:solidFill>
                <a:effectLst/>
                <a:highlight>
                  <a:srgbClr val="FFFFFF"/>
                </a:highlight>
                <a:latin typeface="Courier New" panose="02070309020205020404" pitchFamily="49" charset="0"/>
                <a:ea typeface="Courier New" panose="02070309020205020404" pitchFamily="49" charset="0"/>
              </a:rPr>
              <a:t>msgSender</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spender, amount);</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return</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true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function</a:t>
            </a:r>
            <a:r>
              <a:rPr lang="en-US" sz="1100" dirty="0">
                <a:solidFill>
                  <a:srgbClr val="6F42C1"/>
                </a:solidFill>
                <a:effectLst/>
                <a:highlight>
                  <a:srgbClr val="FFFFFF"/>
                </a:highlight>
                <a:latin typeface="Courier New" panose="02070309020205020404" pitchFamily="49" charset="0"/>
                <a:ea typeface="Courier New" panose="02070309020205020404" pitchFamily="49" charset="0"/>
              </a:rPr>
              <a:t> _approve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E36209"/>
                </a:solidFill>
                <a:effectLst/>
                <a:highlight>
                  <a:srgbClr val="FFFFFF"/>
                </a:highlight>
                <a:latin typeface="Courier New" panose="02070309020205020404" pitchFamily="49" charset="0"/>
                <a:ea typeface="Courier New" panose="02070309020205020404" pitchFamily="49" charset="0"/>
              </a:rPr>
              <a:t>owner</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E36209"/>
                </a:solidFill>
                <a:effectLst/>
                <a:highlight>
                  <a:srgbClr val="FFFFFF"/>
                </a:highlight>
                <a:latin typeface="Courier New" panose="02070309020205020404" pitchFamily="49" charset="0"/>
                <a:ea typeface="Courier New" panose="02070309020205020404" pitchFamily="49" charset="0"/>
              </a:rPr>
              <a:t>spender</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uint256</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E36209"/>
                </a:solidFill>
                <a:effectLst/>
                <a:highlight>
                  <a:srgbClr val="FFFFFF"/>
                </a:highlight>
                <a:latin typeface="Courier New" panose="02070309020205020404" pitchFamily="49" charset="0"/>
                <a:ea typeface="Courier New" panose="02070309020205020404" pitchFamily="49" charset="0"/>
              </a:rPr>
              <a:t>amount</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internal</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virtual</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require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(owner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0</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32F62"/>
                </a:solidFill>
                <a:effectLst/>
                <a:highlight>
                  <a:srgbClr val="FFFFFF"/>
                </a:highlight>
                <a:latin typeface="Courier New" panose="02070309020205020404" pitchFamily="49" charset="0"/>
                <a:ea typeface="Courier New" panose="02070309020205020404" pitchFamily="49" charset="0"/>
              </a:rPr>
              <a:t>"ERC20: approve from the zero 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require</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(spender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0</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32F62"/>
                </a:solidFill>
                <a:effectLst/>
                <a:highlight>
                  <a:srgbClr val="FFFFFF"/>
                </a:highlight>
                <a:latin typeface="Courier New" panose="02070309020205020404" pitchFamily="49" charset="0"/>
                <a:ea typeface="Courier New" panose="02070309020205020404" pitchFamily="49" charset="0"/>
              </a:rPr>
              <a:t>"ERC20: approve to the zero address"</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effectLst/>
                <a:latin typeface="Arial" panose="020B0604020202020204" pitchFamily="34" charset="0"/>
                <a:ea typeface="Arial" panose="020B0604020202020204" pitchFamily="34" charset="0"/>
              </a:rPr>
              <a:t> </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_allowances[owner][spender]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amount;</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D73A49"/>
                </a:solidFill>
                <a:effectLst/>
                <a:highlight>
                  <a:srgbClr val="FFFFFF"/>
                </a:highlight>
                <a:latin typeface="Courier New" panose="02070309020205020404" pitchFamily="49" charset="0"/>
                <a:ea typeface="Courier New" panose="02070309020205020404" pitchFamily="49" charset="0"/>
              </a:rPr>
              <a:t>emit</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en-US" sz="1100" dirty="0">
                <a:solidFill>
                  <a:srgbClr val="005CC5"/>
                </a:solidFill>
                <a:effectLst/>
                <a:highlight>
                  <a:srgbClr val="FFFFFF"/>
                </a:highlight>
                <a:latin typeface="Courier New" panose="02070309020205020404" pitchFamily="49" charset="0"/>
                <a:ea typeface="Courier New" panose="02070309020205020404" pitchFamily="49" charset="0"/>
              </a:rPr>
              <a:t>Approval</a:t>
            </a: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(owner, spender, amount);</a:t>
            </a:r>
            <a:endParaRPr lang="it-IT" sz="1100" dirty="0">
              <a:effectLst/>
              <a:latin typeface="Arial" panose="020B0604020202020204" pitchFamily="34" charset="0"/>
              <a:ea typeface="Arial" panose="020B0604020202020204" pitchFamily="34" charset="0"/>
            </a:endParaRPr>
          </a:p>
          <a:p>
            <a:pPr>
              <a:lnSpc>
                <a:spcPct val="142000"/>
              </a:lnSpc>
              <a:spcAft>
                <a:spcPts val="0"/>
              </a:spcAft>
            </a:pPr>
            <a:r>
              <a:rPr lang="en-US" sz="1100" dirty="0">
                <a:solidFill>
                  <a:srgbClr val="24292E"/>
                </a:solidFill>
                <a:effectLst/>
                <a:highlight>
                  <a:srgbClr val="FFFFFF"/>
                </a:highlight>
                <a:latin typeface="Courier New" panose="02070309020205020404" pitchFamily="49" charset="0"/>
                <a:ea typeface="Courier New" panose="02070309020205020404" pitchFamily="49" charset="0"/>
              </a:rPr>
              <a:t>   </a:t>
            </a:r>
            <a:r>
              <a:rPr lang="it-IT" sz="1100" dirty="0">
                <a:solidFill>
                  <a:srgbClr val="24292E"/>
                </a:solidFill>
                <a:effectLst/>
                <a:highlight>
                  <a:srgbClr val="FFFFFF"/>
                </a:highlight>
                <a:latin typeface="Courier New" panose="02070309020205020404" pitchFamily="49" charset="0"/>
                <a:ea typeface="Courier New" panose="02070309020205020404" pitchFamily="49" charset="0"/>
              </a:rPr>
              <a:t>}</a:t>
            </a:r>
            <a:endParaRPr lang="it-IT" sz="1100" dirty="0">
              <a:effectLst/>
              <a:latin typeface="Arial" panose="020B0604020202020204" pitchFamily="34" charset="0"/>
              <a:ea typeface="Arial" panose="020B0604020202020204" pitchFamily="34" charset="0"/>
            </a:endParaRPr>
          </a:p>
          <a:p>
            <a:pPr>
              <a:lnSpc>
                <a:spcPct val="115000"/>
              </a:lnSpc>
              <a:spcAft>
                <a:spcPts val="0"/>
              </a:spcAft>
            </a:pPr>
            <a:r>
              <a:rPr lang="it-IT" sz="1100" dirty="0">
                <a:effectLst/>
                <a:latin typeface="Arial" panose="020B0604020202020204" pitchFamily="34" charset="0"/>
                <a:ea typeface="Arial" panose="020B0604020202020204" pitchFamily="34" charset="0"/>
              </a:rPr>
              <a:t> </a:t>
            </a:r>
          </a:p>
        </p:txBody>
      </p:sp>
      <p:sp>
        <p:nvSpPr>
          <p:cNvPr id="4" name="Rettangolo 3">
            <a:extLst>
              <a:ext uri="{FF2B5EF4-FFF2-40B4-BE49-F238E27FC236}">
                <a16:creationId xmlns:a16="http://schemas.microsoft.com/office/drawing/2014/main" id="{CD47E1D1-0518-4343-A765-665461194931}"/>
              </a:ext>
            </a:extLst>
          </p:cNvPr>
          <p:cNvSpPr/>
          <p:nvPr/>
        </p:nvSpPr>
        <p:spPr>
          <a:xfrm>
            <a:off x="8865703" y="2534979"/>
            <a:ext cx="3101009" cy="2613664"/>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questa funzione quando viene invocata autorizza un indirizzo </a:t>
            </a:r>
            <a:r>
              <a:rPr lang="it-IT" dirty="0">
                <a:solidFill>
                  <a:srgbClr val="FF0000"/>
                </a:solidFill>
                <a:latin typeface="Arial" panose="020B0604020202020204" pitchFamily="34" charset="0"/>
                <a:ea typeface="Arial" panose="020B0604020202020204" pitchFamily="34" charset="0"/>
              </a:rPr>
              <a:t>spender</a:t>
            </a:r>
            <a:r>
              <a:rPr lang="it-IT" dirty="0">
                <a:latin typeface="Arial" panose="020B0604020202020204" pitchFamily="34" charset="0"/>
                <a:ea typeface="Arial" panose="020B0604020202020204" pitchFamily="34" charset="0"/>
              </a:rPr>
              <a:t> ad utilizzare una parte dei nostri token (</a:t>
            </a:r>
            <a:r>
              <a:rPr lang="it-IT" dirty="0" err="1">
                <a:solidFill>
                  <a:srgbClr val="FF0000"/>
                </a:solidFill>
                <a:latin typeface="Arial" panose="020B0604020202020204" pitchFamily="34" charset="0"/>
                <a:ea typeface="Arial" panose="020B0604020202020204" pitchFamily="34" charset="0"/>
              </a:rPr>
              <a:t>amount</a:t>
            </a:r>
            <a:r>
              <a:rPr lang="it-IT" dirty="0">
                <a:latin typeface="Arial" panose="020B0604020202020204" pitchFamily="34" charset="0"/>
                <a:ea typeface="Arial" panose="020B0604020202020204" pitchFamily="34" charset="0"/>
              </a:rPr>
              <a:t>), così da delegare qualcun altro o qualcos'altro a trasferire i nostri fondi. </a:t>
            </a:r>
          </a:p>
        </p:txBody>
      </p:sp>
    </p:spTree>
    <p:extLst>
      <p:ext uri="{BB962C8B-B14F-4D97-AF65-F5344CB8AC3E}">
        <p14:creationId xmlns:p14="http://schemas.microsoft.com/office/powerpoint/2010/main" val="135896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3DE7E09-B504-4E0D-882C-2E6BFA3B9266}"/>
              </a:ext>
            </a:extLst>
          </p:cNvPr>
          <p:cNvSpPr/>
          <p:nvPr/>
        </p:nvSpPr>
        <p:spPr>
          <a:xfrm>
            <a:off x="503583" y="119415"/>
            <a:ext cx="9117496" cy="954107"/>
          </a:xfrm>
          <a:prstGeom prst="rect">
            <a:avLst/>
          </a:prstGeom>
        </p:spPr>
        <p:txBody>
          <a:bodyPr wrap="square">
            <a:spAutoFit/>
          </a:bodyPr>
          <a:lstStyle/>
          <a:p>
            <a:r>
              <a:rPr lang="it-IT" dirty="0">
                <a:latin typeface="Arial" panose="020B0604020202020204" pitchFamily="34" charset="0"/>
                <a:cs typeface="Arial" panose="020B0604020202020204" pitchFamily="34" charset="0"/>
              </a:rPr>
              <a:t>Una volta delegato qualcuno, questo indirizzo potrà utilizzare il metodo </a:t>
            </a:r>
            <a:r>
              <a:rPr lang="it-IT" sz="2000" dirty="0" err="1">
                <a:solidFill>
                  <a:schemeClr val="bg2">
                    <a:lumMod val="20000"/>
                    <a:lumOff val="80000"/>
                  </a:schemeClr>
                </a:solidFill>
                <a:latin typeface="Agency FB" panose="020B0503020202020204" pitchFamily="34" charset="0"/>
              </a:rPr>
              <a:t>transferFrom</a:t>
            </a:r>
            <a:r>
              <a:rPr lang="it-IT" dirty="0"/>
              <a:t> </a:t>
            </a:r>
            <a:r>
              <a:rPr lang="it-IT" dirty="0">
                <a:latin typeface="Arial" panose="020B0604020202020204" pitchFamily="34" charset="0"/>
                <a:cs typeface="Arial" panose="020B0604020202020204" pitchFamily="34" charset="0"/>
              </a:rPr>
              <a:t>indicando nel campo </a:t>
            </a:r>
            <a:r>
              <a:rPr lang="it-IT" dirty="0" err="1">
                <a:solidFill>
                  <a:srgbClr val="FF0000"/>
                </a:solidFill>
                <a:latin typeface="Arial" panose="020B0604020202020204" pitchFamily="34" charset="0"/>
                <a:cs typeface="Arial" panose="020B0604020202020204" pitchFamily="34" charset="0"/>
              </a:rPr>
              <a:t>sender</a:t>
            </a:r>
            <a:r>
              <a:rPr lang="it-IT" dirty="0">
                <a:latin typeface="Arial" panose="020B0604020202020204" pitchFamily="34" charset="0"/>
                <a:cs typeface="Arial" panose="020B0604020202020204" pitchFamily="34" charset="0"/>
              </a:rPr>
              <a:t> il nostro indirizzo e nel campo </a:t>
            </a:r>
            <a:r>
              <a:rPr lang="it-IT" dirty="0" err="1">
                <a:solidFill>
                  <a:srgbClr val="FF0000"/>
                </a:solidFill>
                <a:latin typeface="Arial" panose="020B0604020202020204" pitchFamily="34" charset="0"/>
                <a:cs typeface="Arial" panose="020B0604020202020204" pitchFamily="34" charset="0"/>
              </a:rPr>
              <a:t>recipient</a:t>
            </a:r>
            <a:r>
              <a:rPr lang="it-IT" dirty="0">
                <a:latin typeface="Arial" panose="020B0604020202020204" pitchFamily="34" charset="0"/>
                <a:cs typeface="Arial" panose="020B0604020202020204" pitchFamily="34" charset="0"/>
              </a:rPr>
              <a:t> l’indirizzo del destinatario e nel campo </a:t>
            </a:r>
            <a:r>
              <a:rPr lang="it-IT" dirty="0" err="1">
                <a:latin typeface="Arial" panose="020B0604020202020204" pitchFamily="34" charset="0"/>
                <a:cs typeface="Arial" panose="020B0604020202020204" pitchFamily="34" charset="0"/>
              </a:rPr>
              <a:t>amount</a:t>
            </a:r>
            <a:r>
              <a:rPr lang="it-IT" dirty="0">
                <a:latin typeface="Arial" panose="020B0604020202020204" pitchFamily="34" charset="0"/>
                <a:cs typeface="Arial" panose="020B0604020202020204" pitchFamily="34" charset="0"/>
              </a:rPr>
              <a:t> il valore che deve essere trasferito. </a:t>
            </a:r>
          </a:p>
        </p:txBody>
      </p:sp>
      <p:sp>
        <p:nvSpPr>
          <p:cNvPr id="4" name="Rettangolo 3">
            <a:extLst>
              <a:ext uri="{FF2B5EF4-FFF2-40B4-BE49-F238E27FC236}">
                <a16:creationId xmlns:a16="http://schemas.microsoft.com/office/drawing/2014/main" id="{4F24E4EB-69D3-471E-8317-7D71D9AE7FA5}"/>
              </a:ext>
            </a:extLst>
          </p:cNvPr>
          <p:cNvSpPr/>
          <p:nvPr/>
        </p:nvSpPr>
        <p:spPr>
          <a:xfrm>
            <a:off x="490310" y="1312962"/>
            <a:ext cx="11396870" cy="1904496"/>
          </a:xfrm>
          <a:prstGeom prst="rect">
            <a:avLst/>
          </a:prstGeom>
        </p:spPr>
        <p:txBody>
          <a:bodyPr wrap="square">
            <a:spAutoFit/>
          </a:bodyPr>
          <a:lstStyle/>
          <a:p>
            <a:pPr>
              <a:lnSpc>
                <a:spcPct val="142000"/>
              </a:lnSpc>
              <a:spcAft>
                <a:spcPts val="0"/>
              </a:spcAft>
            </a:pPr>
            <a:r>
              <a:rPr lang="en-US" sz="1400" dirty="0">
                <a:solidFill>
                  <a:srgbClr val="D73A49"/>
                </a:solidFill>
                <a:highlight>
                  <a:srgbClr val="FFFFFF"/>
                </a:highlight>
                <a:latin typeface="Courier New" panose="02070309020205020404" pitchFamily="49" charset="0"/>
                <a:ea typeface="Courier New" panose="02070309020205020404" pitchFamily="49" charset="0"/>
              </a:rPr>
              <a:t>function</a:t>
            </a:r>
            <a:r>
              <a:rPr lang="en-US" sz="1400" dirty="0">
                <a:solidFill>
                  <a:srgbClr val="6F42C1"/>
                </a:solidFill>
                <a:highlight>
                  <a:srgbClr val="FFFFFF"/>
                </a:highlight>
                <a:latin typeface="Courier New" panose="02070309020205020404" pitchFamily="49" charset="0"/>
                <a:ea typeface="Courier New" panose="02070309020205020404" pitchFamily="49" charset="0"/>
              </a:rPr>
              <a:t> </a:t>
            </a:r>
            <a:r>
              <a:rPr lang="en-US" sz="1400" dirty="0" err="1">
                <a:solidFill>
                  <a:srgbClr val="6F42C1"/>
                </a:solidFill>
                <a:highlight>
                  <a:srgbClr val="FFFFFF"/>
                </a:highlight>
                <a:latin typeface="Courier New" panose="02070309020205020404" pitchFamily="49" charset="0"/>
                <a:ea typeface="Courier New" panose="02070309020205020404" pitchFamily="49" charset="0"/>
              </a:rPr>
              <a:t>transferFrom</a:t>
            </a:r>
            <a:r>
              <a:rPr lang="en-US" sz="1400" dirty="0">
                <a:solidFill>
                  <a:srgbClr val="24292E"/>
                </a:solidFill>
                <a:highlight>
                  <a:srgbClr val="FFFFFF"/>
                </a:highlight>
                <a:latin typeface="Courier New" panose="02070309020205020404" pitchFamily="49" charset="0"/>
                <a:ea typeface="Courier New" panose="02070309020205020404" pitchFamily="49" charset="0"/>
              </a:rPr>
              <a:t>(</a:t>
            </a:r>
            <a:r>
              <a:rPr lang="en-US" sz="1400" dirty="0">
                <a:solidFill>
                  <a:srgbClr val="005CC5"/>
                </a:solidFill>
                <a:highlight>
                  <a:srgbClr val="FFFFFF"/>
                </a:highlight>
                <a:latin typeface="Courier New" panose="02070309020205020404" pitchFamily="49" charset="0"/>
                <a:ea typeface="Courier New" panose="02070309020205020404" pitchFamily="49" charset="0"/>
              </a:rPr>
              <a:t>address</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E36209"/>
                </a:solidFill>
                <a:highlight>
                  <a:srgbClr val="FFFFFF"/>
                </a:highlight>
                <a:latin typeface="Courier New" panose="02070309020205020404" pitchFamily="49" charset="0"/>
                <a:ea typeface="Courier New" panose="02070309020205020404" pitchFamily="49" charset="0"/>
              </a:rPr>
              <a:t>sender</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005CC5"/>
                </a:solidFill>
                <a:highlight>
                  <a:srgbClr val="FFFFFF"/>
                </a:highlight>
                <a:latin typeface="Courier New" panose="02070309020205020404" pitchFamily="49" charset="0"/>
                <a:ea typeface="Courier New" panose="02070309020205020404" pitchFamily="49" charset="0"/>
              </a:rPr>
              <a:t>address</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E36209"/>
                </a:solidFill>
                <a:highlight>
                  <a:srgbClr val="FFFFFF"/>
                </a:highlight>
                <a:latin typeface="Courier New" panose="02070309020205020404" pitchFamily="49" charset="0"/>
                <a:ea typeface="Courier New" panose="02070309020205020404" pitchFamily="49" charset="0"/>
              </a:rPr>
              <a:t>recipient</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005CC5"/>
                </a:solidFill>
                <a:highlight>
                  <a:srgbClr val="FFFFFF"/>
                </a:highlight>
                <a:latin typeface="Courier New" panose="02070309020205020404" pitchFamily="49" charset="0"/>
                <a:ea typeface="Courier New" panose="02070309020205020404" pitchFamily="49" charset="0"/>
              </a:rPr>
              <a:t>uint256</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E36209"/>
                </a:solidFill>
                <a:highlight>
                  <a:srgbClr val="FFFFFF"/>
                </a:highlight>
                <a:latin typeface="Courier New" panose="02070309020205020404" pitchFamily="49" charset="0"/>
                <a:ea typeface="Courier New" panose="02070309020205020404" pitchFamily="49" charset="0"/>
              </a:rPr>
              <a:t>amount</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public</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virtual</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override</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D73A49"/>
                </a:solidFill>
                <a:highlight>
                  <a:srgbClr val="FFFFFF"/>
                </a:highlight>
                <a:latin typeface="Courier New" panose="02070309020205020404" pitchFamily="49" charset="0"/>
                <a:ea typeface="Courier New" panose="02070309020205020404" pitchFamily="49" charset="0"/>
              </a:rPr>
              <a:t>returns</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005CC5"/>
                </a:solidFill>
                <a:highlight>
                  <a:srgbClr val="FFFFFF"/>
                </a:highlight>
                <a:latin typeface="Courier New" panose="02070309020205020404" pitchFamily="49" charset="0"/>
                <a:ea typeface="Courier New" panose="02070309020205020404" pitchFamily="49" charset="0"/>
              </a:rPr>
              <a:t>bool</a:t>
            </a: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endParaRPr lang="it-IT" sz="1400" dirty="0">
              <a:latin typeface="Arial" panose="020B0604020202020204" pitchFamily="34" charset="0"/>
              <a:ea typeface="Arial" panose="020B0604020202020204" pitchFamily="34" charset="0"/>
            </a:endParaRPr>
          </a:p>
          <a:p>
            <a:pPr>
              <a:lnSpc>
                <a:spcPct val="142000"/>
              </a:lnSpc>
              <a:spcAft>
                <a:spcPts val="0"/>
              </a:spcAft>
            </a:pP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005CC5"/>
                </a:solidFill>
                <a:highlight>
                  <a:srgbClr val="FFFFFF"/>
                </a:highlight>
                <a:latin typeface="Courier New" panose="02070309020205020404" pitchFamily="49" charset="0"/>
                <a:ea typeface="Courier New" panose="02070309020205020404" pitchFamily="49" charset="0"/>
              </a:rPr>
              <a:t>_transfer</a:t>
            </a:r>
            <a:r>
              <a:rPr lang="en-US" sz="1400" dirty="0">
                <a:solidFill>
                  <a:srgbClr val="24292E"/>
                </a:solidFill>
                <a:highlight>
                  <a:srgbClr val="FFFFFF"/>
                </a:highlight>
                <a:latin typeface="Courier New" panose="02070309020205020404" pitchFamily="49" charset="0"/>
                <a:ea typeface="Courier New" panose="02070309020205020404" pitchFamily="49" charset="0"/>
              </a:rPr>
              <a:t>(sender, recipient, amount);</a:t>
            </a:r>
            <a:endParaRPr lang="it-IT" sz="1400" dirty="0">
              <a:latin typeface="Arial" panose="020B0604020202020204" pitchFamily="34" charset="0"/>
              <a:ea typeface="Arial" panose="020B0604020202020204" pitchFamily="34" charset="0"/>
            </a:endParaRPr>
          </a:p>
          <a:p>
            <a:pPr>
              <a:lnSpc>
                <a:spcPct val="142000"/>
              </a:lnSpc>
              <a:spcAft>
                <a:spcPts val="0"/>
              </a:spcAft>
            </a:pP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en-US" sz="1400" dirty="0">
                <a:solidFill>
                  <a:srgbClr val="005CC5"/>
                </a:solidFill>
                <a:highlight>
                  <a:srgbClr val="FFFFFF"/>
                </a:highlight>
                <a:latin typeface="Courier New" panose="02070309020205020404" pitchFamily="49" charset="0"/>
                <a:ea typeface="Courier New" panose="02070309020205020404" pitchFamily="49" charset="0"/>
              </a:rPr>
              <a:t>_approve</a:t>
            </a:r>
            <a:r>
              <a:rPr lang="en-US" sz="1400" dirty="0">
                <a:solidFill>
                  <a:srgbClr val="24292E"/>
                </a:solidFill>
                <a:highlight>
                  <a:srgbClr val="FFFFFF"/>
                </a:highlight>
                <a:latin typeface="Courier New" panose="02070309020205020404" pitchFamily="49" charset="0"/>
                <a:ea typeface="Courier New" panose="02070309020205020404" pitchFamily="49" charset="0"/>
              </a:rPr>
              <a:t>(sender, </a:t>
            </a:r>
            <a:r>
              <a:rPr lang="en-US" sz="1400" dirty="0">
                <a:solidFill>
                  <a:srgbClr val="005CC5"/>
                </a:solidFill>
                <a:highlight>
                  <a:srgbClr val="FFFFFF"/>
                </a:highlight>
                <a:latin typeface="Courier New" panose="02070309020205020404" pitchFamily="49" charset="0"/>
                <a:ea typeface="Courier New" panose="02070309020205020404" pitchFamily="49" charset="0"/>
              </a:rPr>
              <a:t>_</a:t>
            </a:r>
            <a:r>
              <a:rPr lang="en-US" sz="1400" dirty="0" err="1">
                <a:solidFill>
                  <a:srgbClr val="005CC5"/>
                </a:solidFill>
                <a:highlight>
                  <a:srgbClr val="FFFFFF"/>
                </a:highlight>
                <a:latin typeface="Courier New" panose="02070309020205020404" pitchFamily="49" charset="0"/>
                <a:ea typeface="Courier New" panose="02070309020205020404" pitchFamily="49" charset="0"/>
              </a:rPr>
              <a:t>msgSender</a:t>
            </a:r>
            <a:r>
              <a:rPr lang="en-US" sz="1400" dirty="0">
                <a:solidFill>
                  <a:srgbClr val="24292E"/>
                </a:solidFill>
                <a:highlight>
                  <a:srgbClr val="FFFFFF"/>
                </a:highlight>
                <a:latin typeface="Courier New" panose="02070309020205020404" pitchFamily="49" charset="0"/>
                <a:ea typeface="Courier New" panose="02070309020205020404" pitchFamily="49" charset="0"/>
              </a:rPr>
              <a:t>(), _allowances[sender][</a:t>
            </a:r>
            <a:r>
              <a:rPr lang="en-US" sz="1400" dirty="0">
                <a:solidFill>
                  <a:srgbClr val="005CC5"/>
                </a:solidFill>
                <a:highlight>
                  <a:srgbClr val="FFFFFF"/>
                </a:highlight>
                <a:latin typeface="Courier New" panose="02070309020205020404" pitchFamily="49" charset="0"/>
                <a:ea typeface="Courier New" panose="02070309020205020404" pitchFamily="49" charset="0"/>
              </a:rPr>
              <a:t>_</a:t>
            </a:r>
            <a:r>
              <a:rPr lang="en-US" sz="1400" dirty="0" err="1">
                <a:solidFill>
                  <a:srgbClr val="005CC5"/>
                </a:solidFill>
                <a:highlight>
                  <a:srgbClr val="FFFFFF"/>
                </a:highlight>
                <a:latin typeface="Courier New" panose="02070309020205020404" pitchFamily="49" charset="0"/>
                <a:ea typeface="Courier New" panose="02070309020205020404" pitchFamily="49" charset="0"/>
              </a:rPr>
              <a:t>msgSender</a:t>
            </a:r>
            <a:r>
              <a:rPr lang="en-US" sz="1400" dirty="0">
                <a:solidFill>
                  <a:srgbClr val="24292E"/>
                </a:solidFill>
                <a:highlight>
                  <a:srgbClr val="FFFFFF"/>
                </a:highlight>
                <a:latin typeface="Courier New" panose="02070309020205020404" pitchFamily="49" charset="0"/>
                <a:ea typeface="Courier New" panose="02070309020205020404" pitchFamily="49" charset="0"/>
              </a:rPr>
              <a:t>()].</a:t>
            </a:r>
            <a:r>
              <a:rPr lang="en-US" sz="1400" dirty="0">
                <a:solidFill>
                  <a:srgbClr val="005CC5"/>
                </a:solidFill>
                <a:highlight>
                  <a:srgbClr val="FFFFFF"/>
                </a:highlight>
                <a:latin typeface="Courier New" panose="02070309020205020404" pitchFamily="49" charset="0"/>
                <a:ea typeface="Courier New" panose="02070309020205020404" pitchFamily="49" charset="0"/>
              </a:rPr>
              <a:t>sub</a:t>
            </a:r>
            <a:r>
              <a:rPr lang="en-US" sz="1400" dirty="0">
                <a:solidFill>
                  <a:srgbClr val="24292E"/>
                </a:solidFill>
                <a:highlight>
                  <a:srgbClr val="FFFFFF"/>
                </a:highlight>
                <a:latin typeface="Courier New" panose="02070309020205020404" pitchFamily="49" charset="0"/>
                <a:ea typeface="Courier New" panose="02070309020205020404" pitchFamily="49" charset="0"/>
              </a:rPr>
              <a:t>(amount, </a:t>
            </a:r>
            <a:r>
              <a:rPr lang="en-US" sz="1400" dirty="0">
                <a:solidFill>
                  <a:srgbClr val="032F62"/>
                </a:solidFill>
                <a:highlight>
                  <a:srgbClr val="FFFFFF"/>
                </a:highlight>
                <a:latin typeface="Courier New" panose="02070309020205020404" pitchFamily="49" charset="0"/>
                <a:ea typeface="Courier New" panose="02070309020205020404" pitchFamily="49" charset="0"/>
              </a:rPr>
              <a:t>"ERC20: transfer amount exceeds allowance"</a:t>
            </a:r>
            <a:r>
              <a:rPr lang="en-US" sz="1400" dirty="0">
                <a:solidFill>
                  <a:srgbClr val="24292E"/>
                </a:solidFill>
                <a:highlight>
                  <a:srgbClr val="FFFFFF"/>
                </a:highlight>
                <a:latin typeface="Courier New" panose="02070309020205020404" pitchFamily="49" charset="0"/>
                <a:ea typeface="Courier New" panose="02070309020205020404" pitchFamily="49" charset="0"/>
              </a:rPr>
              <a:t>));</a:t>
            </a:r>
            <a:endParaRPr lang="it-IT" sz="1400" dirty="0">
              <a:latin typeface="Arial" panose="020B0604020202020204" pitchFamily="34" charset="0"/>
              <a:ea typeface="Arial" panose="020B0604020202020204" pitchFamily="34" charset="0"/>
            </a:endParaRPr>
          </a:p>
          <a:p>
            <a:pPr>
              <a:lnSpc>
                <a:spcPct val="142000"/>
              </a:lnSpc>
              <a:spcAft>
                <a:spcPts val="0"/>
              </a:spcAft>
            </a:pPr>
            <a:r>
              <a:rPr lang="en-US" sz="1400" dirty="0">
                <a:solidFill>
                  <a:srgbClr val="24292E"/>
                </a:solidFill>
                <a:highlight>
                  <a:srgbClr val="FFFFFF"/>
                </a:highlight>
                <a:latin typeface="Courier New" panose="02070309020205020404" pitchFamily="49" charset="0"/>
                <a:ea typeface="Courier New" panose="02070309020205020404" pitchFamily="49" charset="0"/>
              </a:rPr>
              <a:t>       </a:t>
            </a:r>
            <a:r>
              <a:rPr lang="it-IT" sz="1400" dirty="0">
                <a:solidFill>
                  <a:srgbClr val="D73A49"/>
                </a:solidFill>
                <a:highlight>
                  <a:srgbClr val="FFFFFF"/>
                </a:highlight>
                <a:latin typeface="Courier New" panose="02070309020205020404" pitchFamily="49" charset="0"/>
                <a:ea typeface="Courier New" panose="02070309020205020404" pitchFamily="49" charset="0"/>
              </a:rPr>
              <a:t>return</a:t>
            </a:r>
            <a:r>
              <a:rPr lang="it-IT" sz="1400" dirty="0">
                <a:solidFill>
                  <a:srgbClr val="24292E"/>
                </a:solidFill>
                <a:highlight>
                  <a:srgbClr val="FFFFFF"/>
                </a:highlight>
                <a:latin typeface="Courier New" panose="02070309020205020404" pitchFamily="49" charset="0"/>
                <a:ea typeface="Courier New" panose="02070309020205020404" pitchFamily="49" charset="0"/>
              </a:rPr>
              <a:t> </a:t>
            </a:r>
            <a:r>
              <a:rPr lang="it-IT" sz="1400" dirty="0" err="1">
                <a:solidFill>
                  <a:srgbClr val="005CC5"/>
                </a:solidFill>
                <a:highlight>
                  <a:srgbClr val="FFFFFF"/>
                </a:highlight>
                <a:latin typeface="Courier New" panose="02070309020205020404" pitchFamily="49" charset="0"/>
                <a:ea typeface="Courier New" panose="02070309020205020404" pitchFamily="49" charset="0"/>
              </a:rPr>
              <a:t>true</a:t>
            </a:r>
            <a:r>
              <a:rPr lang="it-IT" sz="1400" dirty="0">
                <a:solidFill>
                  <a:srgbClr val="24292E"/>
                </a:solidFill>
                <a:highlight>
                  <a:srgbClr val="FFFFFF"/>
                </a:highlight>
                <a:latin typeface="Courier New" panose="02070309020205020404" pitchFamily="49" charset="0"/>
                <a:ea typeface="Courier New" panose="02070309020205020404" pitchFamily="49" charset="0"/>
              </a:rPr>
              <a:t>;</a:t>
            </a:r>
            <a:endParaRPr lang="it-IT" sz="1400" dirty="0">
              <a:effectLst/>
              <a:latin typeface="Arial" panose="020B0604020202020204" pitchFamily="34" charset="0"/>
              <a:ea typeface="Arial" panose="020B0604020202020204" pitchFamily="34" charset="0"/>
            </a:endParaRPr>
          </a:p>
        </p:txBody>
      </p:sp>
      <p:grpSp>
        <p:nvGrpSpPr>
          <p:cNvPr id="5" name="Gruppo 4">
            <a:extLst>
              <a:ext uri="{FF2B5EF4-FFF2-40B4-BE49-F238E27FC236}">
                <a16:creationId xmlns:a16="http://schemas.microsoft.com/office/drawing/2014/main" id="{B92CA8A8-9E59-4CEF-B945-531ED830D7BC}"/>
              </a:ext>
            </a:extLst>
          </p:cNvPr>
          <p:cNvGrpSpPr/>
          <p:nvPr/>
        </p:nvGrpSpPr>
        <p:grpSpPr>
          <a:xfrm>
            <a:off x="3043695" y="2618232"/>
            <a:ext cx="5730874" cy="4121150"/>
            <a:chOff x="343163" y="230750"/>
            <a:chExt cx="6759537" cy="4857475"/>
          </a:xfrm>
        </p:grpSpPr>
        <p:sp>
          <p:nvSpPr>
            <p:cNvPr id="6" name="Rettangolo 5">
              <a:extLst>
                <a:ext uri="{FF2B5EF4-FFF2-40B4-BE49-F238E27FC236}">
                  <a16:creationId xmlns:a16="http://schemas.microsoft.com/office/drawing/2014/main" id="{0F5D131D-F6A7-4703-A31E-027C5D381153}"/>
                </a:ext>
              </a:extLst>
            </p:cNvPr>
            <p:cNvSpPr/>
            <p:nvPr/>
          </p:nvSpPr>
          <p:spPr>
            <a:xfrm>
              <a:off x="2980363" y="230750"/>
              <a:ext cx="1320900" cy="2156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ERC20</a:t>
              </a:r>
              <a:endParaRPr lang="it-IT" sz="1100">
                <a:effectLst/>
                <a:latin typeface="Arial" panose="020B0604020202020204" pitchFamily="34" charset="0"/>
                <a:ea typeface="Arial" panose="020B0604020202020204" pitchFamily="34" charset="0"/>
              </a:endParaRPr>
            </a:p>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Contract</a:t>
              </a:r>
              <a:endParaRPr lang="it-IT" sz="1100">
                <a:effectLst/>
                <a:latin typeface="Arial" panose="020B0604020202020204" pitchFamily="34" charset="0"/>
                <a:ea typeface="Arial" panose="020B0604020202020204" pitchFamily="34" charset="0"/>
              </a:endParaRPr>
            </a:p>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Alice:3000</a:t>
              </a:r>
              <a:endParaRPr lang="it-IT" sz="1100">
                <a:effectLst/>
                <a:latin typeface="Arial" panose="020B0604020202020204" pitchFamily="34" charset="0"/>
                <a:ea typeface="Arial" panose="020B0604020202020204" pitchFamily="34" charset="0"/>
              </a:endParaRPr>
            </a:p>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Bob:20</a:t>
              </a:r>
              <a:endParaRPr lang="it-IT" sz="1100">
                <a:effectLst/>
                <a:latin typeface="Arial" panose="020B0604020202020204" pitchFamily="34" charset="0"/>
                <a:ea typeface="Arial" panose="020B0604020202020204" pitchFamily="34" charset="0"/>
              </a:endParaRPr>
            </a:p>
          </p:txBody>
        </p:sp>
        <p:sp>
          <p:nvSpPr>
            <p:cNvPr id="7" name="Rettangolo con angoli arrotondati 6">
              <a:extLst>
                <a:ext uri="{FF2B5EF4-FFF2-40B4-BE49-F238E27FC236}">
                  <a16:creationId xmlns:a16="http://schemas.microsoft.com/office/drawing/2014/main" id="{6256E1EF-3CF6-4BCC-B61B-88A6A1052E63}"/>
                </a:ext>
              </a:extLst>
            </p:cNvPr>
            <p:cNvSpPr/>
            <p:nvPr/>
          </p:nvSpPr>
          <p:spPr>
            <a:xfrm>
              <a:off x="343175" y="1000100"/>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Alice</a:t>
              </a:r>
              <a:endParaRPr lang="it-IT" sz="1100">
                <a:effectLst/>
                <a:latin typeface="Arial" panose="020B0604020202020204" pitchFamily="34" charset="0"/>
                <a:ea typeface="Arial" panose="020B0604020202020204" pitchFamily="34" charset="0"/>
              </a:endParaRPr>
            </a:p>
          </p:txBody>
        </p:sp>
        <p:cxnSp>
          <p:nvCxnSpPr>
            <p:cNvPr id="8" name="Connettore 2 7">
              <a:extLst>
                <a:ext uri="{FF2B5EF4-FFF2-40B4-BE49-F238E27FC236}">
                  <a16:creationId xmlns:a16="http://schemas.microsoft.com/office/drawing/2014/main" id="{38DF9929-D7C0-44FF-AEA4-FBE74034F189}"/>
                </a:ext>
              </a:extLst>
            </p:cNvPr>
            <p:cNvCxnSpPr/>
            <p:nvPr/>
          </p:nvCxnSpPr>
          <p:spPr>
            <a:xfrm>
              <a:off x="1254875" y="1308950"/>
              <a:ext cx="1725600" cy="0"/>
            </a:xfrm>
            <a:prstGeom prst="straightConnector1">
              <a:avLst/>
            </a:prstGeom>
            <a:noFill/>
            <a:ln w="9525" cap="flat" cmpd="sng">
              <a:solidFill>
                <a:srgbClr val="000000"/>
              </a:solidFill>
              <a:prstDash val="solid"/>
              <a:round/>
              <a:headEnd type="none" w="med" len="med"/>
              <a:tailEnd type="none" w="med" len="med"/>
            </a:ln>
          </p:spPr>
        </p:cxnSp>
        <p:sp>
          <p:nvSpPr>
            <p:cNvPr id="9" name="Casella di testo 25">
              <a:extLst>
                <a:ext uri="{FF2B5EF4-FFF2-40B4-BE49-F238E27FC236}">
                  <a16:creationId xmlns:a16="http://schemas.microsoft.com/office/drawing/2014/main" id="{88C1018D-3761-4BEC-97CB-A03FFFA758D9}"/>
                </a:ext>
              </a:extLst>
            </p:cNvPr>
            <p:cNvSpPr txBox="1"/>
            <p:nvPr/>
          </p:nvSpPr>
          <p:spPr>
            <a:xfrm>
              <a:off x="1246344" y="615275"/>
              <a:ext cx="1898269" cy="4608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400" dirty="0" err="1">
                  <a:solidFill>
                    <a:srgbClr val="000000"/>
                  </a:solidFill>
                  <a:effectLst/>
                  <a:latin typeface="Arial" panose="020B0604020202020204" pitchFamily="34" charset="0"/>
                  <a:ea typeface="Arial" panose="020B0604020202020204" pitchFamily="34" charset="0"/>
                </a:rPr>
                <a:t>BalanceOf</a:t>
              </a:r>
              <a:r>
                <a:rPr lang="it-IT" sz="1400" dirty="0">
                  <a:solidFill>
                    <a:srgbClr val="000000"/>
                  </a:solidFill>
                  <a:effectLst/>
                  <a:latin typeface="Arial" panose="020B0604020202020204" pitchFamily="34" charset="0"/>
                  <a:ea typeface="Arial" panose="020B0604020202020204" pitchFamily="34" charset="0"/>
                </a:rPr>
                <a:t>(Alice)</a:t>
              </a:r>
              <a:endParaRPr lang="it-IT" sz="1100" dirty="0">
                <a:effectLst/>
                <a:latin typeface="Arial" panose="020B0604020202020204" pitchFamily="34" charset="0"/>
                <a:ea typeface="Arial" panose="020B0604020202020204" pitchFamily="34" charset="0"/>
              </a:endParaRPr>
            </a:p>
          </p:txBody>
        </p:sp>
        <p:sp>
          <p:nvSpPr>
            <p:cNvPr id="10" name="Casella di testo 26">
              <a:extLst>
                <a:ext uri="{FF2B5EF4-FFF2-40B4-BE49-F238E27FC236}">
                  <a16:creationId xmlns:a16="http://schemas.microsoft.com/office/drawing/2014/main" id="{DB131182-BF76-4EDC-9FB1-0B7A2CB1D410}"/>
                </a:ext>
              </a:extLst>
            </p:cNvPr>
            <p:cNvSpPr txBox="1"/>
            <p:nvPr/>
          </p:nvSpPr>
          <p:spPr>
            <a:xfrm>
              <a:off x="1441100" y="1411875"/>
              <a:ext cx="1058700" cy="4608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3000 LIRA</a:t>
              </a:r>
              <a:endParaRPr lang="it-IT" sz="1100">
                <a:effectLst/>
                <a:latin typeface="Arial" panose="020B0604020202020204" pitchFamily="34" charset="0"/>
                <a:ea typeface="Arial" panose="020B0604020202020204" pitchFamily="34" charset="0"/>
              </a:endParaRPr>
            </a:p>
          </p:txBody>
        </p:sp>
        <p:sp>
          <p:nvSpPr>
            <p:cNvPr id="11" name="Rettangolo con angoli arrotondati 10">
              <a:extLst>
                <a:ext uri="{FF2B5EF4-FFF2-40B4-BE49-F238E27FC236}">
                  <a16:creationId xmlns:a16="http://schemas.microsoft.com/office/drawing/2014/main" id="{6A2498F4-6674-43A2-BA7E-156FB7521404}"/>
                </a:ext>
              </a:extLst>
            </p:cNvPr>
            <p:cNvSpPr/>
            <p:nvPr/>
          </p:nvSpPr>
          <p:spPr>
            <a:xfrm>
              <a:off x="6191000" y="1000100"/>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Bob</a:t>
              </a:r>
              <a:endParaRPr lang="it-IT" sz="1100">
                <a:effectLst/>
                <a:latin typeface="Arial" panose="020B0604020202020204" pitchFamily="34" charset="0"/>
                <a:ea typeface="Arial" panose="020B0604020202020204" pitchFamily="34" charset="0"/>
              </a:endParaRPr>
            </a:p>
          </p:txBody>
        </p:sp>
        <p:cxnSp>
          <p:nvCxnSpPr>
            <p:cNvPr id="12" name="Connettore 2 11">
              <a:extLst>
                <a:ext uri="{FF2B5EF4-FFF2-40B4-BE49-F238E27FC236}">
                  <a16:creationId xmlns:a16="http://schemas.microsoft.com/office/drawing/2014/main" id="{40580836-EBBD-48AD-B959-9947C99282A5}"/>
                </a:ext>
              </a:extLst>
            </p:cNvPr>
            <p:cNvCxnSpPr/>
            <p:nvPr/>
          </p:nvCxnSpPr>
          <p:spPr>
            <a:xfrm>
              <a:off x="4301263" y="1308950"/>
              <a:ext cx="1889700" cy="0"/>
            </a:xfrm>
            <a:prstGeom prst="straightConnector1">
              <a:avLst/>
            </a:prstGeom>
            <a:noFill/>
            <a:ln w="9525" cap="flat" cmpd="sng">
              <a:solidFill>
                <a:srgbClr val="000000"/>
              </a:solidFill>
              <a:prstDash val="solid"/>
              <a:round/>
              <a:headEnd type="none" w="med" len="med"/>
              <a:tailEnd type="none" w="med" len="med"/>
            </a:ln>
          </p:spPr>
        </p:cxnSp>
        <p:sp>
          <p:nvSpPr>
            <p:cNvPr id="13" name="Casella di testo 29">
              <a:extLst>
                <a:ext uri="{FF2B5EF4-FFF2-40B4-BE49-F238E27FC236}">
                  <a16:creationId xmlns:a16="http://schemas.microsoft.com/office/drawing/2014/main" id="{145CDB93-1CEC-43D3-B938-4B28C3BAE239}"/>
                </a:ext>
              </a:extLst>
            </p:cNvPr>
            <p:cNvSpPr txBox="1"/>
            <p:nvPr/>
          </p:nvSpPr>
          <p:spPr>
            <a:xfrm>
              <a:off x="4456962" y="634213"/>
              <a:ext cx="1734000" cy="4608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400" dirty="0" err="1">
                  <a:solidFill>
                    <a:srgbClr val="000000"/>
                  </a:solidFill>
                  <a:effectLst/>
                  <a:latin typeface="Arial" panose="020B0604020202020204" pitchFamily="34" charset="0"/>
                  <a:ea typeface="Arial" panose="020B0604020202020204" pitchFamily="34" charset="0"/>
                </a:rPr>
                <a:t>BalanceOf</a:t>
              </a:r>
              <a:r>
                <a:rPr lang="it-IT" sz="1400" dirty="0">
                  <a:solidFill>
                    <a:srgbClr val="000000"/>
                  </a:solidFill>
                  <a:effectLst/>
                  <a:latin typeface="Arial" panose="020B0604020202020204" pitchFamily="34" charset="0"/>
                  <a:ea typeface="Arial" panose="020B0604020202020204" pitchFamily="34" charset="0"/>
                </a:rPr>
                <a:t>(Bob)</a:t>
              </a:r>
              <a:endParaRPr lang="it-IT" sz="1100" dirty="0">
                <a:effectLst/>
                <a:latin typeface="Arial" panose="020B0604020202020204" pitchFamily="34" charset="0"/>
                <a:ea typeface="Arial" panose="020B0604020202020204" pitchFamily="34" charset="0"/>
              </a:endParaRPr>
            </a:p>
          </p:txBody>
        </p:sp>
        <p:sp>
          <p:nvSpPr>
            <p:cNvPr id="14" name="Casella di testo 30">
              <a:extLst>
                <a:ext uri="{FF2B5EF4-FFF2-40B4-BE49-F238E27FC236}">
                  <a16:creationId xmlns:a16="http://schemas.microsoft.com/office/drawing/2014/main" id="{5606E4DC-9371-475F-B27D-43E1BC5DE427}"/>
                </a:ext>
              </a:extLst>
            </p:cNvPr>
            <p:cNvSpPr txBox="1"/>
            <p:nvPr/>
          </p:nvSpPr>
          <p:spPr>
            <a:xfrm>
              <a:off x="4561075" y="1411875"/>
              <a:ext cx="1058700" cy="4608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400" dirty="0">
                  <a:solidFill>
                    <a:srgbClr val="000000"/>
                  </a:solidFill>
                  <a:effectLst/>
                  <a:latin typeface="Arial" panose="020B0604020202020204" pitchFamily="34" charset="0"/>
                  <a:ea typeface="Arial" panose="020B0604020202020204" pitchFamily="34" charset="0"/>
                </a:rPr>
                <a:t>20 LIRA</a:t>
              </a:r>
              <a:endParaRPr lang="it-IT" sz="1100" dirty="0">
                <a:effectLst/>
                <a:latin typeface="Arial" panose="020B0604020202020204" pitchFamily="34" charset="0"/>
                <a:ea typeface="Arial" panose="020B0604020202020204" pitchFamily="34" charset="0"/>
              </a:endParaRPr>
            </a:p>
          </p:txBody>
        </p:sp>
        <p:sp>
          <p:nvSpPr>
            <p:cNvPr id="15" name="Rettangolo 14">
              <a:extLst>
                <a:ext uri="{FF2B5EF4-FFF2-40B4-BE49-F238E27FC236}">
                  <a16:creationId xmlns:a16="http://schemas.microsoft.com/office/drawing/2014/main" id="{8BAD4377-67C0-4590-8A54-5A81BF832437}"/>
                </a:ext>
              </a:extLst>
            </p:cNvPr>
            <p:cNvSpPr/>
            <p:nvPr/>
          </p:nvSpPr>
          <p:spPr>
            <a:xfrm>
              <a:off x="2980350" y="2931825"/>
              <a:ext cx="1320900" cy="2156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ERC20</a:t>
              </a:r>
              <a:endParaRPr lang="it-IT" sz="1100">
                <a:effectLst/>
                <a:latin typeface="Arial" panose="020B0604020202020204" pitchFamily="34" charset="0"/>
                <a:ea typeface="Arial" panose="020B0604020202020204" pitchFamily="34" charset="0"/>
              </a:endParaRPr>
            </a:p>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Contract</a:t>
              </a:r>
              <a:endParaRPr lang="it-IT" sz="1100">
                <a:effectLst/>
                <a:latin typeface="Arial" panose="020B0604020202020204" pitchFamily="34" charset="0"/>
                <a:ea typeface="Arial" panose="020B0604020202020204" pitchFamily="34" charset="0"/>
              </a:endParaRPr>
            </a:p>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Alice:2990</a:t>
              </a:r>
              <a:endParaRPr lang="it-IT" sz="1100">
                <a:effectLst/>
                <a:latin typeface="Arial" panose="020B0604020202020204" pitchFamily="34" charset="0"/>
                <a:ea typeface="Arial" panose="020B0604020202020204" pitchFamily="34" charset="0"/>
              </a:endParaRPr>
            </a:p>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Bob:30</a:t>
              </a:r>
              <a:endParaRPr lang="it-IT" sz="1100">
                <a:effectLst/>
                <a:latin typeface="Arial" panose="020B0604020202020204" pitchFamily="34" charset="0"/>
                <a:ea typeface="Arial" panose="020B0604020202020204" pitchFamily="34" charset="0"/>
              </a:endParaRPr>
            </a:p>
          </p:txBody>
        </p:sp>
        <p:sp>
          <p:nvSpPr>
            <p:cNvPr id="16" name="Rettangolo con angoli arrotondati 15">
              <a:extLst>
                <a:ext uri="{FF2B5EF4-FFF2-40B4-BE49-F238E27FC236}">
                  <a16:creationId xmlns:a16="http://schemas.microsoft.com/office/drawing/2014/main" id="{E3AF2E3C-56F7-464B-A1D7-F308F3F91503}"/>
                </a:ext>
              </a:extLst>
            </p:cNvPr>
            <p:cNvSpPr/>
            <p:nvPr/>
          </p:nvSpPr>
          <p:spPr>
            <a:xfrm>
              <a:off x="343163" y="3701175"/>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Alice</a:t>
              </a:r>
              <a:endParaRPr lang="it-IT" sz="1100">
                <a:effectLst/>
                <a:latin typeface="Arial" panose="020B0604020202020204" pitchFamily="34" charset="0"/>
                <a:ea typeface="Arial" panose="020B0604020202020204" pitchFamily="34" charset="0"/>
              </a:endParaRPr>
            </a:p>
          </p:txBody>
        </p:sp>
        <p:cxnSp>
          <p:nvCxnSpPr>
            <p:cNvPr id="17" name="Connettore 2 16">
              <a:extLst>
                <a:ext uri="{FF2B5EF4-FFF2-40B4-BE49-F238E27FC236}">
                  <a16:creationId xmlns:a16="http://schemas.microsoft.com/office/drawing/2014/main" id="{07225D57-E40E-4747-8EF9-64A8538A6F52}"/>
                </a:ext>
              </a:extLst>
            </p:cNvPr>
            <p:cNvCxnSpPr/>
            <p:nvPr/>
          </p:nvCxnSpPr>
          <p:spPr>
            <a:xfrm>
              <a:off x="1254863" y="4010025"/>
              <a:ext cx="1725600" cy="0"/>
            </a:xfrm>
            <a:prstGeom prst="straightConnector1">
              <a:avLst/>
            </a:prstGeom>
            <a:noFill/>
            <a:ln w="9525" cap="flat" cmpd="sng">
              <a:solidFill>
                <a:srgbClr val="000000"/>
              </a:solidFill>
              <a:prstDash val="solid"/>
              <a:round/>
              <a:headEnd type="none" w="med" len="med"/>
              <a:tailEnd type="none" w="med" len="med"/>
            </a:ln>
          </p:spPr>
        </p:cxnSp>
        <p:sp>
          <p:nvSpPr>
            <p:cNvPr id="18" name="Casella di testo 34">
              <a:extLst>
                <a:ext uri="{FF2B5EF4-FFF2-40B4-BE49-F238E27FC236}">
                  <a16:creationId xmlns:a16="http://schemas.microsoft.com/office/drawing/2014/main" id="{72501DE4-9F5D-46EE-92A5-845B5DD1C935}"/>
                </a:ext>
              </a:extLst>
            </p:cNvPr>
            <p:cNvSpPr txBox="1"/>
            <p:nvPr/>
          </p:nvSpPr>
          <p:spPr>
            <a:xfrm>
              <a:off x="1202856" y="3265149"/>
              <a:ext cx="1777494" cy="4608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400" dirty="0">
                  <a:solidFill>
                    <a:srgbClr val="000000"/>
                  </a:solidFill>
                  <a:effectLst/>
                  <a:latin typeface="Arial" panose="020B0604020202020204" pitchFamily="34" charset="0"/>
                  <a:ea typeface="Arial" panose="020B0604020202020204" pitchFamily="34" charset="0"/>
                </a:rPr>
                <a:t>transfer(</a:t>
              </a:r>
              <a:r>
                <a:rPr lang="it-IT" sz="1400" dirty="0">
                  <a:solidFill>
                    <a:srgbClr val="000000"/>
                  </a:solidFill>
                  <a:latin typeface="Arial" panose="020B0604020202020204" pitchFamily="34" charset="0"/>
                  <a:ea typeface="Arial" panose="020B0604020202020204" pitchFamily="34" charset="0"/>
                </a:rPr>
                <a:t>B</a:t>
              </a:r>
              <a:r>
                <a:rPr lang="it-IT" sz="1400" dirty="0">
                  <a:solidFill>
                    <a:srgbClr val="000000"/>
                  </a:solidFill>
                  <a:effectLst/>
                  <a:latin typeface="Arial" panose="020B0604020202020204" pitchFamily="34" charset="0"/>
                  <a:ea typeface="Arial" panose="020B0604020202020204" pitchFamily="34" charset="0"/>
                </a:rPr>
                <a:t>ob,10)</a:t>
              </a:r>
              <a:endParaRPr lang="it-IT" sz="1100" dirty="0">
                <a:effectLst/>
                <a:latin typeface="Arial" panose="020B0604020202020204" pitchFamily="34" charset="0"/>
                <a:ea typeface="Arial" panose="020B0604020202020204" pitchFamily="34" charset="0"/>
              </a:endParaRPr>
            </a:p>
          </p:txBody>
        </p:sp>
        <p:sp>
          <p:nvSpPr>
            <p:cNvPr id="19" name="Rettangolo con angoli arrotondati 18">
              <a:extLst>
                <a:ext uri="{FF2B5EF4-FFF2-40B4-BE49-F238E27FC236}">
                  <a16:creationId xmlns:a16="http://schemas.microsoft.com/office/drawing/2014/main" id="{8B7411B3-018D-4491-BDE3-71E3E7923B82}"/>
                </a:ext>
              </a:extLst>
            </p:cNvPr>
            <p:cNvSpPr/>
            <p:nvPr/>
          </p:nvSpPr>
          <p:spPr>
            <a:xfrm>
              <a:off x="6190988" y="3701175"/>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Bob</a:t>
              </a:r>
              <a:endParaRPr lang="it-IT" sz="1100">
                <a:effectLst/>
                <a:latin typeface="Arial" panose="020B0604020202020204" pitchFamily="34" charset="0"/>
                <a:ea typeface="Arial" panose="020B0604020202020204" pitchFamily="34" charset="0"/>
              </a:endParaRPr>
            </a:p>
          </p:txBody>
        </p:sp>
      </p:grpSp>
      <p:sp>
        <p:nvSpPr>
          <p:cNvPr id="20" name="Rettangolo 19">
            <a:extLst>
              <a:ext uri="{FF2B5EF4-FFF2-40B4-BE49-F238E27FC236}">
                <a16:creationId xmlns:a16="http://schemas.microsoft.com/office/drawing/2014/main" id="{69985590-FA9C-4A6E-A994-A3E4F1C9DE97}"/>
              </a:ext>
            </a:extLst>
          </p:cNvPr>
          <p:cNvSpPr/>
          <p:nvPr/>
        </p:nvSpPr>
        <p:spPr>
          <a:xfrm>
            <a:off x="477321" y="3893304"/>
            <a:ext cx="2940112" cy="1571007"/>
          </a:xfrm>
          <a:prstGeom prst="rect">
            <a:avLst/>
          </a:prstGeom>
        </p:spPr>
        <p:txBody>
          <a:bodyPr wrap="square">
            <a:spAutoFit/>
          </a:bodyPr>
          <a:lstStyle/>
          <a:p>
            <a:pPr>
              <a:lnSpc>
                <a:spcPct val="115000"/>
              </a:lnSpc>
              <a:spcAft>
                <a:spcPts val="0"/>
              </a:spcAft>
            </a:pPr>
            <a:r>
              <a:rPr lang="it-IT" sz="1700" dirty="0">
                <a:latin typeface="Arial" panose="020B0604020202020204" pitchFamily="34" charset="0"/>
                <a:ea typeface="Arial" panose="020B0604020202020204" pitchFamily="34" charset="0"/>
              </a:rPr>
              <a:t>Indichiamo con Alice e Bob dei nomi facili da ricordare ma in realtà dovremmo indicare degli indirizzi di account della Blockchain.</a:t>
            </a:r>
          </a:p>
        </p:txBody>
      </p:sp>
      <p:sp>
        <p:nvSpPr>
          <p:cNvPr id="21" name="Rettangolo 20">
            <a:extLst>
              <a:ext uri="{FF2B5EF4-FFF2-40B4-BE49-F238E27FC236}">
                <a16:creationId xmlns:a16="http://schemas.microsoft.com/office/drawing/2014/main" id="{20EC713D-32DA-4919-BC0B-4C074036E103}"/>
              </a:ext>
            </a:extLst>
          </p:cNvPr>
          <p:cNvSpPr/>
          <p:nvPr/>
        </p:nvSpPr>
        <p:spPr>
          <a:xfrm>
            <a:off x="9081710" y="2894152"/>
            <a:ext cx="2590013" cy="3569310"/>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Se Alice e Bob vogliono conoscere il proprio bilancio devono invocare la funzione </a:t>
            </a:r>
            <a:r>
              <a:rPr lang="it-IT" dirty="0" err="1">
                <a:solidFill>
                  <a:schemeClr val="accent1">
                    <a:lumMod val="60000"/>
                    <a:lumOff val="40000"/>
                  </a:schemeClr>
                </a:solidFill>
                <a:latin typeface="Arial" panose="020B0604020202020204" pitchFamily="34" charset="0"/>
                <a:ea typeface="Arial" panose="020B0604020202020204" pitchFamily="34" charset="0"/>
              </a:rPr>
              <a:t>balanceOf</a:t>
            </a:r>
            <a:r>
              <a:rPr lang="it-IT" dirty="0">
                <a:latin typeface="Arial" panose="020B0604020202020204" pitchFamily="34" charset="0"/>
                <a:ea typeface="Arial" panose="020B0604020202020204" pitchFamily="34" charset="0"/>
              </a:rPr>
              <a:t> rispettivamente ed avranno una vista dello stato della Blockchain. Come risultato avranno rispettivamente 3000 LIRA e 20 LIRA.</a:t>
            </a:r>
          </a:p>
        </p:txBody>
      </p:sp>
    </p:spTree>
    <p:extLst>
      <p:ext uri="{BB962C8B-B14F-4D97-AF65-F5344CB8AC3E}">
        <p14:creationId xmlns:p14="http://schemas.microsoft.com/office/powerpoint/2010/main" val="382800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9B44103-A5EC-4DD5-AEF6-B7EEE9AEFDA2}"/>
              </a:ext>
            </a:extLst>
          </p:cNvPr>
          <p:cNvSpPr/>
          <p:nvPr/>
        </p:nvSpPr>
        <p:spPr>
          <a:xfrm>
            <a:off x="3565494" y="236925"/>
            <a:ext cx="6917636" cy="1976567"/>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Se Alice volesse spedire dei token a Bob deve invocare la funzione </a:t>
            </a:r>
            <a:r>
              <a:rPr lang="it-IT" dirty="0">
                <a:solidFill>
                  <a:schemeClr val="accent1">
                    <a:lumMod val="60000"/>
                    <a:lumOff val="40000"/>
                  </a:schemeClr>
                </a:solidFill>
                <a:latin typeface="Arial" panose="020B0604020202020204" pitchFamily="34" charset="0"/>
                <a:ea typeface="Arial" panose="020B0604020202020204" pitchFamily="34" charset="0"/>
              </a:rPr>
              <a:t>transfer </a:t>
            </a:r>
            <a:r>
              <a:rPr lang="it-IT" dirty="0">
                <a:latin typeface="Arial" panose="020B0604020202020204" pitchFamily="34" charset="0"/>
                <a:ea typeface="Arial" panose="020B0604020202020204" pitchFamily="34" charset="0"/>
              </a:rPr>
              <a:t>indicando come destinatario Bob e la quantità di token da trasferire. Questa è una transazione ed avrà come azione un cambiamento dello stato complessivo della Blockchain. L’esecuzione di questa transazione richiede il pagamento di un fee. </a:t>
            </a:r>
          </a:p>
        </p:txBody>
      </p:sp>
      <p:grpSp>
        <p:nvGrpSpPr>
          <p:cNvPr id="3" name="Gruppo 2">
            <a:extLst>
              <a:ext uri="{FF2B5EF4-FFF2-40B4-BE49-F238E27FC236}">
                <a16:creationId xmlns:a16="http://schemas.microsoft.com/office/drawing/2014/main" id="{0D2B67F4-733F-47DD-862C-794747671308}"/>
              </a:ext>
            </a:extLst>
          </p:cNvPr>
          <p:cNvGrpSpPr/>
          <p:nvPr/>
        </p:nvGrpSpPr>
        <p:grpSpPr>
          <a:xfrm>
            <a:off x="209548" y="1583468"/>
            <a:ext cx="5886452" cy="2897505"/>
            <a:chOff x="343175" y="230750"/>
            <a:chExt cx="6942631" cy="3411550"/>
          </a:xfrm>
        </p:grpSpPr>
        <p:sp>
          <p:nvSpPr>
            <p:cNvPr id="4" name="Rettangolo 3">
              <a:extLst>
                <a:ext uri="{FF2B5EF4-FFF2-40B4-BE49-F238E27FC236}">
                  <a16:creationId xmlns:a16="http://schemas.microsoft.com/office/drawing/2014/main" id="{F38D4A45-C5C6-4730-8938-F8D6A773FCAE}"/>
                </a:ext>
              </a:extLst>
            </p:cNvPr>
            <p:cNvSpPr/>
            <p:nvPr/>
          </p:nvSpPr>
          <p:spPr>
            <a:xfrm>
              <a:off x="2980363" y="230750"/>
              <a:ext cx="1320900" cy="2156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dirty="0">
                  <a:solidFill>
                    <a:srgbClr val="000000"/>
                  </a:solidFill>
                  <a:effectLst/>
                  <a:latin typeface="Arial" panose="020B0604020202020204" pitchFamily="34" charset="0"/>
                  <a:ea typeface="Arial" panose="020B0604020202020204" pitchFamily="34" charset="0"/>
                </a:rPr>
                <a:t>ERC20</a:t>
              </a:r>
              <a:endParaRPr lang="it-IT" sz="1100" dirty="0">
                <a:effectLst/>
                <a:latin typeface="Arial" panose="020B0604020202020204" pitchFamily="34" charset="0"/>
                <a:ea typeface="Arial" panose="020B0604020202020204" pitchFamily="34" charset="0"/>
              </a:endParaRPr>
            </a:p>
            <a:p>
              <a:pPr algn="ctr">
                <a:lnSpc>
                  <a:spcPct val="115000"/>
                </a:lnSpc>
                <a:spcAft>
                  <a:spcPts val="0"/>
                </a:spcAft>
              </a:pPr>
              <a:r>
                <a:rPr lang="it-IT" sz="1400" dirty="0">
                  <a:solidFill>
                    <a:srgbClr val="000000"/>
                  </a:solidFill>
                  <a:effectLst/>
                  <a:latin typeface="Arial" panose="020B0604020202020204" pitchFamily="34" charset="0"/>
                  <a:ea typeface="Arial" panose="020B0604020202020204" pitchFamily="34" charset="0"/>
                </a:rPr>
                <a:t>Contract</a:t>
              </a:r>
              <a:endParaRPr lang="it-IT" sz="1100" dirty="0">
                <a:effectLst/>
                <a:latin typeface="Arial" panose="020B0604020202020204" pitchFamily="34" charset="0"/>
                <a:ea typeface="Arial" panose="020B0604020202020204" pitchFamily="34" charset="0"/>
              </a:endParaRPr>
            </a:p>
            <a:p>
              <a:pPr algn="ctr">
                <a:lnSpc>
                  <a:spcPct val="115000"/>
                </a:lnSpc>
                <a:spcAft>
                  <a:spcPts val="0"/>
                </a:spcAft>
              </a:pPr>
              <a:r>
                <a:rPr lang="it-IT" sz="1400" dirty="0">
                  <a:solidFill>
                    <a:srgbClr val="000000"/>
                  </a:solidFill>
                  <a:effectLst/>
                  <a:latin typeface="Arial" panose="020B0604020202020204" pitchFamily="34" charset="0"/>
                  <a:ea typeface="Arial" panose="020B0604020202020204" pitchFamily="34" charset="0"/>
                </a:rPr>
                <a:t>Alice:2990</a:t>
              </a:r>
              <a:endParaRPr lang="it-IT" sz="1100" dirty="0">
                <a:effectLst/>
                <a:latin typeface="Arial" panose="020B0604020202020204" pitchFamily="34" charset="0"/>
                <a:ea typeface="Arial" panose="020B0604020202020204" pitchFamily="34" charset="0"/>
              </a:endParaRPr>
            </a:p>
            <a:p>
              <a:pPr algn="ctr">
                <a:lnSpc>
                  <a:spcPct val="115000"/>
                </a:lnSpc>
                <a:spcAft>
                  <a:spcPts val="0"/>
                </a:spcAft>
              </a:pPr>
              <a:r>
                <a:rPr lang="it-IT" sz="1400" dirty="0">
                  <a:solidFill>
                    <a:srgbClr val="000000"/>
                  </a:solidFill>
                  <a:effectLst/>
                  <a:latin typeface="Arial" panose="020B0604020202020204" pitchFamily="34" charset="0"/>
                  <a:ea typeface="Arial" panose="020B0604020202020204" pitchFamily="34" charset="0"/>
                </a:rPr>
                <a:t>Bob:30</a:t>
              </a:r>
              <a:endParaRPr lang="it-IT" sz="1100" dirty="0">
                <a:effectLst/>
                <a:latin typeface="Arial" panose="020B0604020202020204" pitchFamily="34" charset="0"/>
                <a:ea typeface="Arial" panose="020B0604020202020204" pitchFamily="34" charset="0"/>
              </a:endParaRPr>
            </a:p>
          </p:txBody>
        </p:sp>
        <p:sp>
          <p:nvSpPr>
            <p:cNvPr id="5" name="Rettangolo con angoli arrotondati 4">
              <a:extLst>
                <a:ext uri="{FF2B5EF4-FFF2-40B4-BE49-F238E27FC236}">
                  <a16:creationId xmlns:a16="http://schemas.microsoft.com/office/drawing/2014/main" id="{63B7F68A-219E-423C-B354-31CC44BCD408}"/>
                </a:ext>
              </a:extLst>
            </p:cNvPr>
            <p:cNvSpPr/>
            <p:nvPr/>
          </p:nvSpPr>
          <p:spPr>
            <a:xfrm>
              <a:off x="343175" y="1000100"/>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Alice</a:t>
              </a:r>
              <a:endParaRPr lang="it-IT" sz="1100">
                <a:effectLst/>
                <a:latin typeface="Arial" panose="020B0604020202020204" pitchFamily="34" charset="0"/>
                <a:ea typeface="Arial" panose="020B0604020202020204" pitchFamily="34" charset="0"/>
              </a:endParaRPr>
            </a:p>
          </p:txBody>
        </p:sp>
        <p:cxnSp>
          <p:nvCxnSpPr>
            <p:cNvPr id="6" name="Connettore 2 5">
              <a:extLst>
                <a:ext uri="{FF2B5EF4-FFF2-40B4-BE49-F238E27FC236}">
                  <a16:creationId xmlns:a16="http://schemas.microsoft.com/office/drawing/2014/main" id="{9887101A-E0CE-4FAA-8504-5D3448A7E8C4}"/>
                </a:ext>
              </a:extLst>
            </p:cNvPr>
            <p:cNvCxnSpPr/>
            <p:nvPr/>
          </p:nvCxnSpPr>
          <p:spPr>
            <a:xfrm>
              <a:off x="1254875" y="1308950"/>
              <a:ext cx="1725600" cy="0"/>
            </a:xfrm>
            <a:prstGeom prst="straightConnector1">
              <a:avLst/>
            </a:prstGeom>
            <a:noFill/>
            <a:ln w="9525" cap="flat" cmpd="sng">
              <a:solidFill>
                <a:srgbClr val="000000"/>
              </a:solidFill>
              <a:prstDash val="solid"/>
              <a:round/>
              <a:headEnd type="none" w="med" len="med"/>
              <a:tailEnd type="none" w="med" len="med"/>
            </a:ln>
          </p:spPr>
        </p:cxnSp>
        <p:sp>
          <p:nvSpPr>
            <p:cNvPr id="7" name="Casella di testo 40">
              <a:extLst>
                <a:ext uri="{FF2B5EF4-FFF2-40B4-BE49-F238E27FC236}">
                  <a16:creationId xmlns:a16="http://schemas.microsoft.com/office/drawing/2014/main" id="{9CA3E9C0-6440-42D0-B297-43E51C811C67}"/>
                </a:ext>
              </a:extLst>
            </p:cNvPr>
            <p:cNvSpPr txBox="1"/>
            <p:nvPr/>
          </p:nvSpPr>
          <p:spPr>
            <a:xfrm>
              <a:off x="709705" y="431190"/>
              <a:ext cx="2380452" cy="460800"/>
            </a:xfrm>
            <a:prstGeom prst="rect">
              <a:avLst/>
            </a:prstGeom>
            <a:noFill/>
            <a:ln>
              <a:noFill/>
            </a:ln>
          </p:spPr>
          <p:txBody>
            <a:bodyPr spcFirstLastPara="1" wrap="square" lIns="91425" tIns="91425" rIns="91425" bIns="91425" anchor="t" anchorCtr="0">
              <a:noAutofit/>
            </a:bodyPr>
            <a:lstStyle/>
            <a:p>
              <a:pPr>
                <a:lnSpc>
                  <a:spcPct val="115000"/>
                </a:lnSpc>
                <a:spcAft>
                  <a:spcPts val="0"/>
                </a:spcAft>
              </a:pPr>
              <a:r>
                <a:rPr lang="it-IT" sz="1400" dirty="0" err="1">
                  <a:solidFill>
                    <a:schemeClr val="tx1">
                      <a:lumMod val="85000"/>
                    </a:schemeClr>
                  </a:solidFill>
                  <a:effectLst/>
                  <a:latin typeface="Arial" panose="020B0604020202020204" pitchFamily="34" charset="0"/>
                  <a:ea typeface="Arial" panose="020B0604020202020204" pitchFamily="34" charset="0"/>
                </a:rPr>
                <a:t>Approved</a:t>
              </a:r>
              <a:r>
                <a:rPr lang="it-IT" sz="1400" dirty="0">
                  <a:solidFill>
                    <a:schemeClr val="tx1">
                      <a:lumMod val="85000"/>
                    </a:schemeClr>
                  </a:solidFill>
                  <a:effectLst/>
                  <a:latin typeface="Arial" panose="020B0604020202020204" pitchFamily="34" charset="0"/>
                  <a:ea typeface="Arial" panose="020B0604020202020204" pitchFamily="34" charset="0"/>
                </a:rPr>
                <a:t> (Carlo,100)</a:t>
              </a:r>
              <a:endParaRPr lang="it-IT" sz="1100" dirty="0">
                <a:solidFill>
                  <a:schemeClr val="tx1">
                    <a:lumMod val="85000"/>
                  </a:schemeClr>
                </a:solidFill>
                <a:effectLst/>
                <a:latin typeface="Arial" panose="020B0604020202020204" pitchFamily="34" charset="0"/>
                <a:ea typeface="Arial" panose="020B0604020202020204" pitchFamily="34" charset="0"/>
              </a:endParaRPr>
            </a:p>
          </p:txBody>
        </p:sp>
        <p:sp>
          <p:nvSpPr>
            <p:cNvPr id="8" name="Rettangolo con angoli arrotondati 7">
              <a:extLst>
                <a:ext uri="{FF2B5EF4-FFF2-40B4-BE49-F238E27FC236}">
                  <a16:creationId xmlns:a16="http://schemas.microsoft.com/office/drawing/2014/main" id="{A85E4752-5D6E-4617-8C38-5BD6231C152D}"/>
                </a:ext>
              </a:extLst>
            </p:cNvPr>
            <p:cNvSpPr/>
            <p:nvPr/>
          </p:nvSpPr>
          <p:spPr>
            <a:xfrm>
              <a:off x="6191000" y="1000100"/>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Bob</a:t>
              </a:r>
              <a:endParaRPr lang="it-IT" sz="1100">
                <a:effectLst/>
                <a:latin typeface="Arial" panose="020B0604020202020204" pitchFamily="34" charset="0"/>
                <a:ea typeface="Arial" panose="020B0604020202020204" pitchFamily="34" charset="0"/>
              </a:endParaRPr>
            </a:p>
          </p:txBody>
        </p:sp>
        <p:sp>
          <p:nvSpPr>
            <p:cNvPr id="9" name="Rettangolo con angoli arrotondati 8">
              <a:extLst>
                <a:ext uri="{FF2B5EF4-FFF2-40B4-BE49-F238E27FC236}">
                  <a16:creationId xmlns:a16="http://schemas.microsoft.com/office/drawing/2014/main" id="{3E33A369-0981-4ED8-8462-74873501A9D2}"/>
                </a:ext>
              </a:extLst>
            </p:cNvPr>
            <p:cNvSpPr/>
            <p:nvPr/>
          </p:nvSpPr>
          <p:spPr>
            <a:xfrm>
              <a:off x="3184963" y="3024600"/>
              <a:ext cx="911700" cy="6177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Aft>
                  <a:spcPts val="0"/>
                </a:spcAft>
              </a:pPr>
              <a:r>
                <a:rPr lang="it-IT" sz="1400">
                  <a:solidFill>
                    <a:srgbClr val="000000"/>
                  </a:solidFill>
                  <a:effectLst/>
                  <a:latin typeface="Arial" panose="020B0604020202020204" pitchFamily="34" charset="0"/>
                  <a:ea typeface="Arial" panose="020B0604020202020204" pitchFamily="34" charset="0"/>
                </a:rPr>
                <a:t>Carlo</a:t>
              </a:r>
              <a:endParaRPr lang="it-IT" sz="1100">
                <a:effectLst/>
                <a:latin typeface="Arial" panose="020B0604020202020204" pitchFamily="34" charset="0"/>
                <a:ea typeface="Arial" panose="020B0604020202020204" pitchFamily="34" charset="0"/>
              </a:endParaRPr>
            </a:p>
          </p:txBody>
        </p:sp>
        <p:cxnSp>
          <p:nvCxnSpPr>
            <p:cNvPr id="10" name="Connettore 2 9">
              <a:extLst>
                <a:ext uri="{FF2B5EF4-FFF2-40B4-BE49-F238E27FC236}">
                  <a16:creationId xmlns:a16="http://schemas.microsoft.com/office/drawing/2014/main" id="{C2065A55-98CB-4DBB-A5BA-55E57953968D}"/>
                </a:ext>
              </a:extLst>
            </p:cNvPr>
            <p:cNvCxnSpPr/>
            <p:nvPr/>
          </p:nvCxnSpPr>
          <p:spPr>
            <a:xfrm rot="10800000">
              <a:off x="3640813" y="2387100"/>
              <a:ext cx="0" cy="637500"/>
            </a:xfrm>
            <a:prstGeom prst="straightConnector1">
              <a:avLst/>
            </a:prstGeom>
            <a:noFill/>
            <a:ln w="9525" cap="flat" cmpd="sng">
              <a:solidFill>
                <a:srgbClr val="000000"/>
              </a:solidFill>
              <a:prstDash val="solid"/>
              <a:round/>
              <a:headEnd type="none" w="med" len="med"/>
              <a:tailEnd type="none" w="med" len="med"/>
            </a:ln>
          </p:spPr>
        </p:cxnSp>
        <p:sp>
          <p:nvSpPr>
            <p:cNvPr id="11" name="Casella di testo 44">
              <a:extLst>
                <a:ext uri="{FF2B5EF4-FFF2-40B4-BE49-F238E27FC236}">
                  <a16:creationId xmlns:a16="http://schemas.microsoft.com/office/drawing/2014/main" id="{DB601F15-EB54-4984-ABC4-3B8DE9C62B01}"/>
                </a:ext>
              </a:extLst>
            </p:cNvPr>
            <p:cNvSpPr txBox="1"/>
            <p:nvPr/>
          </p:nvSpPr>
          <p:spPr>
            <a:xfrm>
              <a:off x="4171733" y="2475223"/>
              <a:ext cx="3114073" cy="460800"/>
            </a:xfrm>
            <a:prstGeom prst="rect">
              <a:avLst/>
            </a:prstGeom>
            <a:noFill/>
            <a:ln>
              <a:noFill/>
            </a:ln>
          </p:spPr>
          <p:txBody>
            <a:bodyPr spcFirstLastPara="1" wrap="square" lIns="91425" tIns="91425" rIns="91425" bIns="91425" anchor="t" anchorCtr="0">
              <a:noAutofit/>
            </a:bodyPr>
            <a:lstStyle/>
            <a:p>
              <a:pPr algn="ctr">
                <a:lnSpc>
                  <a:spcPct val="115000"/>
                </a:lnSpc>
                <a:spcAft>
                  <a:spcPts val="0"/>
                </a:spcAft>
              </a:pPr>
              <a:r>
                <a:rPr lang="it-IT" sz="1400" dirty="0" err="1">
                  <a:solidFill>
                    <a:schemeClr val="tx1">
                      <a:lumMod val="85000"/>
                    </a:schemeClr>
                  </a:solidFill>
                  <a:effectLst/>
                  <a:latin typeface="Arial" panose="020B0604020202020204" pitchFamily="34" charset="0"/>
                  <a:ea typeface="Arial" panose="020B0604020202020204" pitchFamily="34" charset="0"/>
                </a:rPr>
                <a:t>transferFrom</a:t>
              </a:r>
              <a:r>
                <a:rPr lang="it-IT" sz="1400" dirty="0">
                  <a:solidFill>
                    <a:schemeClr val="tx1">
                      <a:lumMod val="85000"/>
                    </a:schemeClr>
                  </a:solidFill>
                  <a:effectLst/>
                  <a:latin typeface="Arial" panose="020B0604020202020204" pitchFamily="34" charset="0"/>
                  <a:ea typeface="Arial" panose="020B0604020202020204" pitchFamily="34" charset="0"/>
                </a:rPr>
                <a:t>(Alice, Bob, 100)</a:t>
              </a:r>
              <a:endParaRPr lang="it-IT" sz="1100" dirty="0">
                <a:solidFill>
                  <a:schemeClr val="tx1">
                    <a:lumMod val="85000"/>
                  </a:schemeClr>
                </a:solidFill>
                <a:effectLst/>
                <a:latin typeface="Arial" panose="020B0604020202020204" pitchFamily="34" charset="0"/>
                <a:ea typeface="Arial" panose="020B0604020202020204" pitchFamily="34" charset="0"/>
              </a:endParaRPr>
            </a:p>
          </p:txBody>
        </p:sp>
      </p:grpSp>
      <p:sp>
        <p:nvSpPr>
          <p:cNvPr id="12" name="Rettangolo 11">
            <a:extLst>
              <a:ext uri="{FF2B5EF4-FFF2-40B4-BE49-F238E27FC236}">
                <a16:creationId xmlns:a16="http://schemas.microsoft.com/office/drawing/2014/main" id="{8073C9BF-B586-4017-94E5-8EB90186C921}"/>
              </a:ext>
            </a:extLst>
          </p:cNvPr>
          <p:cNvSpPr/>
          <p:nvPr/>
        </p:nvSpPr>
        <p:spPr>
          <a:xfrm>
            <a:off x="1597311" y="5031154"/>
            <a:ext cx="7989111" cy="1020921"/>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Possiamo anche delegare qualcuno affidando una certa somma. Questa somma, che non viene di fatto trasferita al delegato, può essere però spesa in nostra vece.</a:t>
            </a:r>
          </a:p>
        </p:txBody>
      </p:sp>
    </p:spTree>
    <p:extLst>
      <p:ext uri="{BB962C8B-B14F-4D97-AF65-F5344CB8AC3E}">
        <p14:creationId xmlns:p14="http://schemas.microsoft.com/office/powerpoint/2010/main" val="389921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12A4102-8B3C-4671-97E9-D6834F8BEB0C}"/>
              </a:ext>
            </a:extLst>
          </p:cNvPr>
          <p:cNvSpPr/>
          <p:nvPr/>
        </p:nvSpPr>
        <p:spPr>
          <a:xfrm>
            <a:off x="310242" y="1288278"/>
            <a:ext cx="11881758" cy="3569310"/>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Per ottenere questo risultato la firma elettronica si basa sull’utilizzo di </a:t>
            </a:r>
            <a:r>
              <a:rPr lang="it-IT" b="1" dirty="0">
                <a:latin typeface="Arial" panose="020B0604020202020204" pitchFamily="34" charset="0"/>
                <a:ea typeface="Arial" panose="020B0604020202020204" pitchFamily="34" charset="0"/>
              </a:rPr>
              <a:t>strumenti crittografici</a:t>
            </a:r>
            <a:r>
              <a:rPr lang="it-IT" dirty="0">
                <a:latin typeface="Arial" panose="020B0604020202020204" pitchFamily="34" charset="0"/>
                <a:ea typeface="Arial" panose="020B0604020202020204" pitchFamily="34" charset="0"/>
              </a:rPr>
              <a:t>.</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Quindi nel sistema della firma digitale ciascun titolare ha assegnate una coppia di chiavi da  un soggetto istituzionalmente qualificato (</a:t>
            </a:r>
            <a:r>
              <a:rPr lang="it-IT" b="1" dirty="0">
                <a:latin typeface="Arial" panose="020B0604020202020204" pitchFamily="34" charset="0"/>
                <a:ea typeface="Arial" panose="020B0604020202020204" pitchFamily="34" charset="0"/>
              </a:rPr>
              <a:t>il certificatore</a:t>
            </a:r>
            <a:r>
              <a:rPr lang="it-IT" dirty="0">
                <a:latin typeface="Arial" panose="020B0604020202020204" pitchFamily="34" charset="0"/>
                <a:ea typeface="Arial" panose="020B0604020202020204" pitchFamily="34" charset="0"/>
              </a:rPr>
              <a:t>) che emette a favore del titolare un certificato digitale che associa il numero binario di 2048 bit alla sua identità. </a:t>
            </a:r>
          </a:p>
          <a:p>
            <a:pPr>
              <a:lnSpc>
                <a:spcPct val="115000"/>
              </a:lnSpc>
              <a:spcAft>
                <a:spcPts val="0"/>
              </a:spcAft>
            </a:pPr>
            <a:r>
              <a:rPr lang="it-IT" dirty="0">
                <a:latin typeface="Arial" panose="020B0604020202020204" pitchFamily="34" charset="0"/>
                <a:ea typeface="Arial" panose="020B0604020202020204" pitchFamily="34" charset="0"/>
              </a:rPr>
              <a:t>Questo sistema associa in modo univoco il richiedente alle credenziali di sottoscrizione, così da permetterne l’identificazione in modo certo.</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Contemporaneamente a questa chiave, detta pubblica perché nota a tutti gli interessati, viene generata un’altra chiave di pari lunghezza che è privata ed a controllo esclusivo del titolare.</a:t>
            </a:r>
          </a:p>
          <a:p>
            <a:pPr>
              <a:lnSpc>
                <a:spcPct val="115000"/>
              </a:lnSpc>
              <a:spcAft>
                <a:spcPts val="0"/>
              </a:spcAft>
            </a:pPr>
            <a:r>
              <a:rPr lang="it-IT" dirty="0">
                <a:latin typeface="Arial" panose="020B0604020202020204" pitchFamily="34" charset="0"/>
                <a:ea typeface="Arial" panose="020B0604020202020204" pitchFamily="34" charset="0"/>
              </a:rPr>
              <a:t> </a:t>
            </a:r>
          </a:p>
        </p:txBody>
      </p:sp>
      <p:sp>
        <p:nvSpPr>
          <p:cNvPr id="3" name="Rettangolo 2">
            <a:extLst>
              <a:ext uri="{FF2B5EF4-FFF2-40B4-BE49-F238E27FC236}">
                <a16:creationId xmlns:a16="http://schemas.microsoft.com/office/drawing/2014/main" id="{02E37762-0103-4A59-91E5-DEBA41C1F6B9}"/>
              </a:ext>
            </a:extLst>
          </p:cNvPr>
          <p:cNvSpPr/>
          <p:nvPr/>
        </p:nvSpPr>
        <p:spPr>
          <a:xfrm>
            <a:off x="336156" y="207219"/>
            <a:ext cx="2855269" cy="584775"/>
          </a:xfrm>
          <a:prstGeom prst="rect">
            <a:avLst/>
          </a:prstGeom>
        </p:spPr>
        <p:txBody>
          <a:bodyPr wrap="none">
            <a:spAutoFit/>
          </a:bodyPr>
          <a:lstStyle/>
          <a:p>
            <a:r>
              <a:rPr lang="it-IT" sz="3200" b="1" dirty="0">
                <a:latin typeface="+mj-lt"/>
              </a:rPr>
              <a:t>Firma digitale</a:t>
            </a:r>
          </a:p>
        </p:txBody>
      </p:sp>
      <p:pic>
        <p:nvPicPr>
          <p:cNvPr id="5" name="Immagine 4">
            <a:extLst>
              <a:ext uri="{FF2B5EF4-FFF2-40B4-BE49-F238E27FC236}">
                <a16:creationId xmlns:a16="http://schemas.microsoft.com/office/drawing/2014/main" id="{B33909BD-6225-4791-81A3-B423781EF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860" y="4314056"/>
            <a:ext cx="3113315" cy="2325798"/>
          </a:xfrm>
          <a:prstGeom prst="rect">
            <a:avLst/>
          </a:prstGeom>
          <a:ln>
            <a:noFill/>
          </a:ln>
          <a:effectLst>
            <a:softEdge rad="112500"/>
          </a:effectLst>
        </p:spPr>
      </p:pic>
      <p:sp>
        <p:nvSpPr>
          <p:cNvPr id="6" name="CasellaDiTesto 5">
            <a:extLst>
              <a:ext uri="{FF2B5EF4-FFF2-40B4-BE49-F238E27FC236}">
                <a16:creationId xmlns:a16="http://schemas.microsoft.com/office/drawing/2014/main" id="{03AFBD94-AF86-447C-AC17-05CBA403826F}"/>
              </a:ext>
            </a:extLst>
          </p:cNvPr>
          <p:cNvSpPr txBox="1"/>
          <p:nvPr/>
        </p:nvSpPr>
        <p:spPr>
          <a:xfrm>
            <a:off x="369092" y="4740712"/>
            <a:ext cx="7321944" cy="1658018"/>
          </a:xfrm>
          <a:prstGeom prst="rect">
            <a:avLst/>
          </a:prstGeom>
          <a:noFill/>
        </p:spPr>
        <p:txBody>
          <a:bodyPr wrap="square" rtlCol="0">
            <a:spAutoFit/>
          </a:bodyPr>
          <a:lstStyle/>
          <a:p>
            <a:pPr lvl="0" algn="just">
              <a:lnSpc>
                <a:spcPct val="115000"/>
              </a:lnSpc>
            </a:pPr>
            <a:r>
              <a:rPr lang="it-IT" dirty="0">
                <a:solidFill>
                  <a:prstClr val="white"/>
                </a:solidFill>
                <a:latin typeface="Arial" panose="020B0604020202020204" pitchFamily="34" charset="0"/>
                <a:ea typeface="Arial" panose="020B0604020202020204" pitchFamily="34" charset="0"/>
              </a:rPr>
              <a:t>Per firmare, il soggetto che possiede un documento da inviare deve applicare al documento una funzione di </a:t>
            </a:r>
            <a:r>
              <a:rPr lang="it-IT" dirty="0" err="1">
                <a:solidFill>
                  <a:prstClr val="white"/>
                </a:solidFill>
                <a:latin typeface="Arial" panose="020B0604020202020204" pitchFamily="34" charset="0"/>
                <a:ea typeface="Arial" panose="020B0604020202020204" pitchFamily="34" charset="0"/>
              </a:rPr>
              <a:t>hash</a:t>
            </a:r>
            <a:r>
              <a:rPr lang="it-IT" dirty="0">
                <a:solidFill>
                  <a:prstClr val="white"/>
                </a:solidFill>
                <a:latin typeface="Arial" panose="020B0604020202020204" pitchFamily="34" charset="0"/>
                <a:ea typeface="Arial" panose="020B0604020202020204" pitchFamily="34" charset="0"/>
              </a:rPr>
              <a:t> così da ottenere un output di lunghezza fissa. A questo punto il soggetto deve applicare la sua chiave privata sul output ottenuto in precedenza, così da ottenere un contenuto cifrato</a:t>
            </a:r>
            <a:r>
              <a:rPr lang="it-IT" dirty="0">
                <a:solidFill>
                  <a:prstClr val="white"/>
                </a:solidFill>
                <a:latin typeface="Arial" panose="020B0604020202020204" pitchFamily="34" charset="0"/>
              </a:rPr>
              <a:t>. Il </a:t>
            </a:r>
            <a:r>
              <a:rPr lang="it-IT" u="sng" dirty="0">
                <a:solidFill>
                  <a:prstClr val="white"/>
                </a:solidFill>
                <a:latin typeface="Arial" panose="020B0604020202020204" pitchFamily="34" charset="0"/>
              </a:rPr>
              <a:t>contenuto cifrato è per la firma digitale</a:t>
            </a:r>
            <a:r>
              <a:rPr lang="it-IT" dirty="0">
                <a:solidFill>
                  <a:prstClr val="white"/>
                </a:solidFill>
                <a:latin typeface="Arial" panose="020B0604020202020204" pitchFamily="34" charset="0"/>
              </a:rPr>
              <a:t>.</a:t>
            </a:r>
          </a:p>
        </p:txBody>
      </p:sp>
    </p:spTree>
    <p:extLst>
      <p:ext uri="{BB962C8B-B14F-4D97-AF65-F5344CB8AC3E}">
        <p14:creationId xmlns:p14="http://schemas.microsoft.com/office/powerpoint/2010/main" val="38380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71A38F0-25FB-4AB2-86A4-6795E788033E}"/>
              </a:ext>
            </a:extLst>
          </p:cNvPr>
          <p:cNvSpPr txBox="1"/>
          <p:nvPr/>
        </p:nvSpPr>
        <p:spPr>
          <a:xfrm>
            <a:off x="92766" y="1058848"/>
            <a:ext cx="12099234" cy="5799152"/>
          </a:xfrm>
          <a:prstGeom prst="rect">
            <a:avLst/>
          </a:prstGeom>
          <a:noFill/>
        </p:spPr>
        <p:txBody>
          <a:bodyPr wrap="square" rtlCol="0">
            <a:spAutoFit/>
          </a:bodyPr>
          <a:lstStyle/>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La firma elettronica viene utilizzata nelle fatture elettroniche verso la P.A. infatti chiunque emette delle fatture elettroniche in relazione a servizi nei confronti della P.A. è tenuto a dotarsi di un certificato di firma qualificata.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Un esempio ottenuto applicando una firma digitale è il file di tipo p7m. Grazie ad appositi software, infatti, è possibile firmare digitalmente qualunque tipologia di file (sia esso un documento di testo, un foglio di lavoro, un'immagine o una foto) e creare file p7m in poco tempo.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I file con estensione p7m possono dunque essere paragonati a degli archivi di documenti certificati e autenticati tramite firma elettronica. Insomma, un file p7m è un documento su cui è stata apposta la firma elettronica per i motivi più svariati (ad esempio, per autenticare il proprio curriculum vitae e partecipare così a un concorso pubblico).</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Per verificare la firma, si separa il documento dalla firma, si applica al documento la stessa funzione di </a:t>
            </a:r>
            <a:r>
              <a:rPr lang="it-IT" dirty="0" err="1">
                <a:latin typeface="Arial" panose="020B0604020202020204" pitchFamily="34" charset="0"/>
                <a:ea typeface="Arial" panose="020B0604020202020204" pitchFamily="34" charset="0"/>
              </a:rPr>
              <a:t>hash</a:t>
            </a:r>
            <a:r>
              <a:rPr lang="it-IT" dirty="0">
                <a:latin typeface="Arial" panose="020B0604020202020204" pitchFamily="34" charset="0"/>
                <a:ea typeface="Arial" panose="020B0604020202020204" pitchFamily="34" charset="0"/>
              </a:rPr>
              <a:t> che ha usato il soggetto che ha firmato, così da ottenere un output di lunghezza fissa. Il secondo passo consiste nel decifrare la firma digitale utilizzando la chiave pubblica del soggetto che ha firmato. La verifica risulta positiva quando </a:t>
            </a:r>
            <a:r>
              <a:rPr lang="it-IT" dirty="0" err="1">
                <a:latin typeface="Arial" panose="020B0604020202020204" pitchFamily="34" charset="0"/>
                <a:ea typeface="Arial" panose="020B0604020202020204" pitchFamily="34" charset="0"/>
              </a:rPr>
              <a:t>hashing</a:t>
            </a:r>
            <a:r>
              <a:rPr lang="it-IT" dirty="0">
                <a:latin typeface="Arial" panose="020B0604020202020204" pitchFamily="34" charset="0"/>
                <a:ea typeface="Arial" panose="020B0604020202020204" pitchFamily="34" charset="0"/>
              </a:rPr>
              <a:t> ottenuto dal documento risulta uguale </a:t>
            </a:r>
            <a:r>
              <a:rPr lang="it-IT" dirty="0" err="1">
                <a:latin typeface="Arial" panose="020B0604020202020204" pitchFamily="34" charset="0"/>
                <a:ea typeface="Arial" panose="020B0604020202020204" pitchFamily="34" charset="0"/>
              </a:rPr>
              <a:t>all</a:t>
            </a:r>
            <a:r>
              <a:rPr lang="it-IT" dirty="0">
                <a:latin typeface="Arial" panose="020B0604020202020204" pitchFamily="34" charset="0"/>
                <a:ea typeface="Arial" panose="020B0604020202020204" pitchFamily="34" charset="0"/>
              </a:rPr>
              <a:t> </a:t>
            </a:r>
            <a:r>
              <a:rPr lang="it-IT" dirty="0" err="1">
                <a:latin typeface="Arial" panose="020B0604020202020204" pitchFamily="34" charset="0"/>
                <a:ea typeface="Arial" panose="020B0604020202020204" pitchFamily="34" charset="0"/>
              </a:rPr>
              <a:t>hashing</a:t>
            </a:r>
            <a:r>
              <a:rPr lang="it-IT" dirty="0">
                <a:latin typeface="Arial" panose="020B0604020202020204" pitchFamily="34" charset="0"/>
                <a:ea typeface="Arial" panose="020B0604020202020204" pitchFamily="34" charset="0"/>
              </a:rPr>
              <a:t> ottenuto dalla de-cifratura della firma.    </a:t>
            </a:r>
          </a:p>
          <a:p>
            <a:pPr>
              <a:lnSpc>
                <a:spcPct val="115000"/>
              </a:lnSpc>
              <a:spcAft>
                <a:spcPts val="0"/>
              </a:spcAft>
            </a:pPr>
            <a:r>
              <a:rPr lang="it-IT" dirty="0">
                <a:latin typeface="Arial" panose="020B0604020202020204" pitchFamily="34" charset="0"/>
                <a:ea typeface="Arial" panose="020B0604020202020204" pitchFamily="34" charset="0"/>
              </a:rPr>
              <a:t>questo processo permette di verificare che i dati sono corretti e non vi è stata una perdita di informazioni. Se qualcuno cerca di modificarlo il codice di </a:t>
            </a:r>
            <a:r>
              <a:rPr lang="it-IT" dirty="0" err="1">
                <a:latin typeface="Arial" panose="020B0604020202020204" pitchFamily="34" charset="0"/>
                <a:ea typeface="Arial" panose="020B0604020202020204" pitchFamily="34" charset="0"/>
              </a:rPr>
              <a:t>hash</a:t>
            </a:r>
            <a:r>
              <a:rPr lang="it-IT" dirty="0">
                <a:latin typeface="Arial" panose="020B0604020202020204" pitchFamily="34" charset="0"/>
                <a:ea typeface="Arial" panose="020B0604020202020204" pitchFamily="34" charset="0"/>
              </a:rPr>
              <a:t> risulta diverso e quindi posso sapere se qualcuno lo ha manomesso.</a:t>
            </a:r>
          </a:p>
        </p:txBody>
      </p:sp>
      <p:sp>
        <p:nvSpPr>
          <p:cNvPr id="4" name="CasellaDiTesto 3">
            <a:extLst>
              <a:ext uri="{FF2B5EF4-FFF2-40B4-BE49-F238E27FC236}">
                <a16:creationId xmlns:a16="http://schemas.microsoft.com/office/drawing/2014/main" id="{D26232D1-3019-415E-A944-32B3EAC47EAE}"/>
              </a:ext>
            </a:extLst>
          </p:cNvPr>
          <p:cNvSpPr txBox="1"/>
          <p:nvPr/>
        </p:nvSpPr>
        <p:spPr>
          <a:xfrm>
            <a:off x="92766" y="821634"/>
            <a:ext cx="10204174" cy="923330"/>
          </a:xfrm>
          <a:prstGeom prst="rect">
            <a:avLst/>
          </a:prstGeom>
          <a:noFill/>
        </p:spPr>
        <p:txBody>
          <a:bodyPr wrap="square" rtlCol="0">
            <a:spAutoFit/>
          </a:bodyPr>
          <a:lstStyle/>
          <a:p>
            <a:r>
              <a:rPr lang="it-IT" dirty="0">
                <a:latin typeface="Arial" panose="020B0604020202020204" pitchFamily="34" charset="0"/>
                <a:ea typeface="Arial" panose="020B0604020202020204" pitchFamily="34" charset="0"/>
              </a:rPr>
              <a:t>E’ indispensabile associare la firma al documento e questo avviene attraverso specifici formati. Se, ad esempio, utilizziamo il PDF il formato è denominato </a:t>
            </a:r>
            <a:r>
              <a:rPr lang="it-IT" dirty="0" err="1">
                <a:latin typeface="Arial" panose="020B0604020202020204" pitchFamily="34" charset="0"/>
                <a:ea typeface="Arial" panose="020B0604020202020204" pitchFamily="34" charset="0"/>
              </a:rPr>
              <a:t>PAdES</a:t>
            </a:r>
            <a:r>
              <a:rPr lang="it-IT" dirty="0">
                <a:latin typeface="Arial" panose="020B0604020202020204" pitchFamily="34" charset="0"/>
                <a:ea typeface="Arial" panose="020B0604020202020204" pitchFamily="34" charset="0"/>
              </a:rPr>
              <a:t>.</a:t>
            </a:r>
          </a:p>
          <a:p>
            <a:endParaRPr lang="it-IT" dirty="0"/>
          </a:p>
        </p:txBody>
      </p:sp>
      <p:sp>
        <p:nvSpPr>
          <p:cNvPr id="5" name="Rettangolo 4">
            <a:extLst>
              <a:ext uri="{FF2B5EF4-FFF2-40B4-BE49-F238E27FC236}">
                <a16:creationId xmlns:a16="http://schemas.microsoft.com/office/drawing/2014/main" id="{74325AB5-78C6-424A-8102-8E1F5D139C86}"/>
              </a:ext>
            </a:extLst>
          </p:cNvPr>
          <p:cNvSpPr/>
          <p:nvPr/>
        </p:nvSpPr>
        <p:spPr>
          <a:xfrm>
            <a:off x="336156" y="207219"/>
            <a:ext cx="2855269" cy="584775"/>
          </a:xfrm>
          <a:prstGeom prst="rect">
            <a:avLst/>
          </a:prstGeom>
        </p:spPr>
        <p:txBody>
          <a:bodyPr wrap="none">
            <a:spAutoFit/>
          </a:bodyPr>
          <a:lstStyle/>
          <a:p>
            <a:r>
              <a:rPr lang="it-IT" sz="3200" b="1" dirty="0">
                <a:latin typeface="+mj-lt"/>
              </a:rPr>
              <a:t>Firma digitale</a:t>
            </a:r>
          </a:p>
        </p:txBody>
      </p:sp>
    </p:spTree>
    <p:extLst>
      <p:ext uri="{BB962C8B-B14F-4D97-AF65-F5344CB8AC3E}">
        <p14:creationId xmlns:p14="http://schemas.microsoft.com/office/powerpoint/2010/main" val="141094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41CB8BB-632D-4F0A-A546-177258BCCEA4}"/>
              </a:ext>
            </a:extLst>
          </p:cNvPr>
          <p:cNvSpPr/>
          <p:nvPr/>
        </p:nvSpPr>
        <p:spPr>
          <a:xfrm>
            <a:off x="225287" y="744778"/>
            <a:ext cx="10177670" cy="646331"/>
          </a:xfrm>
          <a:prstGeom prst="rect">
            <a:avLst/>
          </a:prstGeom>
        </p:spPr>
        <p:txBody>
          <a:bodyPr wrap="square">
            <a:spAutoFit/>
          </a:bodyPr>
          <a:lstStyle/>
          <a:p>
            <a:r>
              <a:rPr lang="it-IT" dirty="0"/>
              <a:t>L’ insieme degli algoritmi utilizzati per le firme digitali prendono il nome di </a:t>
            </a:r>
            <a:r>
              <a:rPr lang="it-IT" dirty="0" err="1"/>
              <a:t>Elliptic</a:t>
            </a:r>
            <a:r>
              <a:rPr lang="it-IT" dirty="0"/>
              <a:t> Curve Digital Signature </a:t>
            </a:r>
            <a:r>
              <a:rPr lang="it-IT" dirty="0" err="1"/>
              <a:t>Algorithm</a:t>
            </a:r>
            <a:r>
              <a:rPr lang="it-IT" dirty="0"/>
              <a:t> - ECDSA. </a:t>
            </a:r>
          </a:p>
        </p:txBody>
      </p:sp>
      <p:pic>
        <p:nvPicPr>
          <p:cNvPr id="4" name="image4.png">
            <a:extLst>
              <a:ext uri="{FF2B5EF4-FFF2-40B4-BE49-F238E27FC236}">
                <a16:creationId xmlns:a16="http://schemas.microsoft.com/office/drawing/2014/main" id="{1D6E4AC0-0A5E-4744-9C02-9D298616FA4C}"/>
              </a:ext>
            </a:extLst>
          </p:cNvPr>
          <p:cNvPicPr/>
          <p:nvPr/>
        </p:nvPicPr>
        <p:blipFill>
          <a:blip r:embed="rId2"/>
          <a:srcRect/>
          <a:stretch>
            <a:fillRect/>
          </a:stretch>
        </p:blipFill>
        <p:spPr>
          <a:xfrm>
            <a:off x="419617" y="1591133"/>
            <a:ext cx="5730875" cy="2184400"/>
          </a:xfrm>
          <a:prstGeom prst="rect">
            <a:avLst/>
          </a:prstGeom>
          <a:ln/>
        </p:spPr>
      </p:pic>
      <p:pic>
        <p:nvPicPr>
          <p:cNvPr id="5" name="image8.png">
            <a:extLst>
              <a:ext uri="{FF2B5EF4-FFF2-40B4-BE49-F238E27FC236}">
                <a16:creationId xmlns:a16="http://schemas.microsoft.com/office/drawing/2014/main" id="{4523BB81-24A1-4917-AF84-E760957440C4}"/>
              </a:ext>
            </a:extLst>
          </p:cNvPr>
          <p:cNvPicPr/>
          <p:nvPr/>
        </p:nvPicPr>
        <p:blipFill>
          <a:blip r:embed="rId3"/>
          <a:srcRect/>
          <a:stretch>
            <a:fillRect/>
          </a:stretch>
        </p:blipFill>
        <p:spPr>
          <a:xfrm>
            <a:off x="474109" y="3765731"/>
            <a:ext cx="5730875" cy="2362200"/>
          </a:xfrm>
          <a:prstGeom prst="rect">
            <a:avLst/>
          </a:prstGeom>
          <a:ln/>
        </p:spPr>
      </p:pic>
      <p:pic>
        <p:nvPicPr>
          <p:cNvPr id="6" name="image2.png">
            <a:extLst>
              <a:ext uri="{FF2B5EF4-FFF2-40B4-BE49-F238E27FC236}">
                <a16:creationId xmlns:a16="http://schemas.microsoft.com/office/drawing/2014/main" id="{1B5A42F1-777D-4EBE-833B-884D2ECABF43}"/>
              </a:ext>
            </a:extLst>
          </p:cNvPr>
          <p:cNvPicPr/>
          <p:nvPr/>
        </p:nvPicPr>
        <p:blipFill>
          <a:blip r:embed="rId4"/>
          <a:srcRect/>
          <a:stretch>
            <a:fillRect/>
          </a:stretch>
        </p:blipFill>
        <p:spPr>
          <a:xfrm>
            <a:off x="6204984" y="2413000"/>
            <a:ext cx="5730875" cy="4445000"/>
          </a:xfrm>
          <a:prstGeom prst="rect">
            <a:avLst/>
          </a:prstGeom>
          <a:ln/>
        </p:spPr>
      </p:pic>
      <p:sp>
        <p:nvSpPr>
          <p:cNvPr id="7" name="Rettangolo 6">
            <a:extLst>
              <a:ext uri="{FF2B5EF4-FFF2-40B4-BE49-F238E27FC236}">
                <a16:creationId xmlns:a16="http://schemas.microsoft.com/office/drawing/2014/main" id="{A07EF330-BBA8-4813-8244-9DAEA8744B80}"/>
              </a:ext>
            </a:extLst>
          </p:cNvPr>
          <p:cNvSpPr/>
          <p:nvPr/>
        </p:nvSpPr>
        <p:spPr>
          <a:xfrm>
            <a:off x="336156" y="207219"/>
            <a:ext cx="2855269" cy="584775"/>
          </a:xfrm>
          <a:prstGeom prst="rect">
            <a:avLst/>
          </a:prstGeom>
        </p:spPr>
        <p:txBody>
          <a:bodyPr wrap="none">
            <a:spAutoFit/>
          </a:bodyPr>
          <a:lstStyle/>
          <a:p>
            <a:r>
              <a:rPr lang="it-IT" sz="3200" b="1" dirty="0">
                <a:latin typeface="+mj-lt"/>
              </a:rPr>
              <a:t>Firma digitale</a:t>
            </a:r>
          </a:p>
        </p:txBody>
      </p:sp>
    </p:spTree>
    <p:extLst>
      <p:ext uri="{BB962C8B-B14F-4D97-AF65-F5344CB8AC3E}">
        <p14:creationId xmlns:p14="http://schemas.microsoft.com/office/powerpoint/2010/main" val="345502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CD087B5-3E3A-46FD-8FFB-554E7CBE3436}"/>
              </a:ext>
            </a:extLst>
          </p:cNvPr>
          <p:cNvSpPr/>
          <p:nvPr/>
        </p:nvSpPr>
        <p:spPr>
          <a:xfrm>
            <a:off x="336156" y="207219"/>
            <a:ext cx="3110147" cy="584775"/>
          </a:xfrm>
          <a:prstGeom prst="rect">
            <a:avLst/>
          </a:prstGeom>
        </p:spPr>
        <p:txBody>
          <a:bodyPr wrap="none">
            <a:spAutoFit/>
          </a:bodyPr>
          <a:lstStyle/>
          <a:p>
            <a:r>
              <a:rPr lang="it-IT" sz="3200" b="1" dirty="0">
                <a:latin typeface="+mj-lt"/>
              </a:rPr>
              <a:t>Smart contract</a:t>
            </a:r>
          </a:p>
        </p:txBody>
      </p:sp>
      <p:sp>
        <p:nvSpPr>
          <p:cNvPr id="3" name="Rettangolo 2">
            <a:extLst>
              <a:ext uri="{FF2B5EF4-FFF2-40B4-BE49-F238E27FC236}">
                <a16:creationId xmlns:a16="http://schemas.microsoft.com/office/drawing/2014/main" id="{F4FF8C35-C912-4404-9765-3971193198DB}"/>
              </a:ext>
            </a:extLst>
          </p:cNvPr>
          <p:cNvSpPr/>
          <p:nvPr/>
        </p:nvSpPr>
        <p:spPr>
          <a:xfrm>
            <a:off x="336156" y="735849"/>
            <a:ext cx="10031896" cy="4206408"/>
          </a:xfrm>
          <a:prstGeom prst="rect">
            <a:avLst/>
          </a:prstGeom>
        </p:spPr>
        <p:txBody>
          <a:bodyPr wrap="square">
            <a:spAutoFit/>
          </a:bodyPr>
          <a:lstStyle/>
          <a:p>
            <a:pPr algn="just">
              <a:lnSpc>
                <a:spcPct val="115000"/>
              </a:lnSpc>
              <a:spcAft>
                <a:spcPts val="0"/>
              </a:spcAft>
            </a:pPr>
            <a:r>
              <a:rPr lang="it-IT" dirty="0">
                <a:latin typeface="Arial" panose="020B0604020202020204" pitchFamily="34" charset="0"/>
                <a:ea typeface="Arial" panose="020B0604020202020204" pitchFamily="34" charset="0"/>
              </a:rPr>
              <a:t>Oggi la blockchain può essere utilizzata in infinite altre applicazioni, dove siano fondamentali uno di questi due aspetti:</a:t>
            </a:r>
            <a:r>
              <a:rPr lang="it-IT" b="1" dirty="0">
                <a:latin typeface="Arial" panose="020B0604020202020204" pitchFamily="34" charset="0"/>
                <a:ea typeface="Arial" panose="020B0604020202020204" pitchFamily="34" charset="0"/>
              </a:rPr>
              <a:t> la certezza dei dati</a:t>
            </a:r>
            <a:r>
              <a:rPr lang="it-IT" dirty="0">
                <a:latin typeface="Arial" panose="020B0604020202020204" pitchFamily="34" charset="0"/>
                <a:ea typeface="Arial" panose="020B0604020202020204" pitchFamily="34" charset="0"/>
              </a:rPr>
              <a:t> o la </a:t>
            </a:r>
            <a:r>
              <a:rPr lang="it-IT" b="1" dirty="0">
                <a:latin typeface="Arial" panose="020B0604020202020204" pitchFamily="34" charset="0"/>
                <a:ea typeface="Arial" panose="020B0604020202020204" pitchFamily="34" charset="0"/>
              </a:rPr>
              <a:t>necessità di un intermediario</a:t>
            </a:r>
            <a:r>
              <a:rPr lang="it-IT" dirty="0">
                <a:latin typeface="Arial" panose="020B0604020202020204" pitchFamily="34" charset="0"/>
                <a:ea typeface="Arial" panose="020B0604020202020204" pitchFamily="34" charset="0"/>
              </a:rPr>
              <a:t> (o di un garante). Si pensi al caso degli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software che danno esecuzione a un contratto, in automatico, al verificarsi di certi presupposti, senza che le parti coinvolte possano in nessun modo influenzarli. Questa è la tipica attività che fino adesso hanno svolto gli intermediari o i garanti, con tempi e costi molto significativi: le banche per i pagamenti, i notai o le borse per i passaggi di proprietà, gli albi per i professionisti, l’ufficio brevetti per le idee, i periti per i rimborsi, i casinò per le scommesse e così via. Tutte attività che, grazie alla tecnologia, ora potranno essere automatizzate. Come si vede, le applicazioni degli </a:t>
            </a:r>
            <a:r>
              <a:rPr lang="it-IT" dirty="0" err="1">
                <a:latin typeface="Arial" panose="020B0604020202020204" pitchFamily="34" charset="0"/>
                <a:ea typeface="Arial" panose="020B0604020202020204" pitchFamily="34" charset="0"/>
              </a:rPr>
              <a:t>smart</a:t>
            </a:r>
            <a:r>
              <a:rPr lang="it-IT" dirty="0">
                <a:latin typeface="Arial" panose="020B0604020202020204" pitchFamily="34" charset="0"/>
                <a:ea typeface="Arial" panose="020B0604020202020204" pitchFamily="34" charset="0"/>
              </a:rPr>
              <a:t> contract su blockchain sono infinite.</a:t>
            </a:r>
          </a:p>
          <a:p>
            <a:pPr>
              <a:lnSpc>
                <a:spcPct val="115000"/>
              </a:lnSpc>
              <a:spcAft>
                <a:spcPts val="0"/>
              </a:spcAft>
            </a:pPr>
            <a:r>
              <a:rPr lang="it-IT" dirty="0">
                <a:latin typeface="Arial" panose="020B0604020202020204" pitchFamily="34" charset="0"/>
                <a:ea typeface="Arial" panose="020B0604020202020204" pitchFamily="34" charset="0"/>
              </a:rPr>
              <a:t>Entrando</a:t>
            </a:r>
            <a:r>
              <a:rPr lang="it-IT" dirty="0">
                <a:solidFill>
                  <a:srgbClr val="0000FF"/>
                </a:solidFill>
                <a:latin typeface="Arial" panose="020B0604020202020204" pitchFamily="34" charset="0"/>
                <a:ea typeface="Arial" panose="020B0604020202020204" pitchFamily="34" charset="0"/>
              </a:rPr>
              <a:t> </a:t>
            </a:r>
            <a:r>
              <a:rPr lang="it-IT" dirty="0">
                <a:latin typeface="Arial" panose="020B0604020202020204" pitchFamily="34" charset="0"/>
                <a:ea typeface="Arial" panose="020B0604020202020204" pitchFamily="34" charset="0"/>
              </a:rPr>
              <a:t>più nel dettaglio, uno Smart Contract è un codice di programmazione che viene distribuito ed eseguito all’interno del network di </a:t>
            </a:r>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grazie ai nodi </a:t>
            </a:r>
            <a:r>
              <a:rPr lang="it-IT" dirty="0" err="1">
                <a:latin typeface="Arial" panose="020B0604020202020204" pitchFamily="34" charset="0"/>
                <a:ea typeface="Arial" panose="020B0604020202020204" pitchFamily="34" charset="0"/>
              </a:rPr>
              <a:t>Ethereum</a:t>
            </a:r>
            <a:r>
              <a:rPr lang="it-IT" dirty="0">
                <a:latin typeface="Arial" panose="020B0604020202020204" pitchFamily="34" charset="0"/>
                <a:ea typeface="Arial" panose="020B0604020202020204" pitchFamily="34" charset="0"/>
              </a:rPr>
              <a:t> Virtual Machine (EVM). Esso regola lo scambio di transazioni sulla base di criteri definiti al suo interno.</a:t>
            </a:r>
          </a:p>
        </p:txBody>
      </p:sp>
      <p:pic>
        <p:nvPicPr>
          <p:cNvPr id="5" name="Immagine 4">
            <a:extLst>
              <a:ext uri="{FF2B5EF4-FFF2-40B4-BE49-F238E27FC236}">
                <a16:creationId xmlns:a16="http://schemas.microsoft.com/office/drawing/2014/main" id="{FE3E7BD2-2D8A-477F-AB0E-B2C7F8B56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227" y="4942257"/>
            <a:ext cx="3884738" cy="1910968"/>
          </a:xfrm>
          <a:prstGeom prst="rect">
            <a:avLst/>
          </a:prstGeom>
        </p:spPr>
      </p:pic>
    </p:spTree>
    <p:extLst>
      <p:ext uri="{BB962C8B-B14F-4D97-AF65-F5344CB8AC3E}">
        <p14:creationId xmlns:p14="http://schemas.microsoft.com/office/powerpoint/2010/main" val="111053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F99650B-D9B7-41C3-9B80-C3E8B3FEC171}"/>
              </a:ext>
            </a:extLst>
          </p:cNvPr>
          <p:cNvSpPr/>
          <p:nvPr/>
        </p:nvSpPr>
        <p:spPr>
          <a:xfrm>
            <a:off x="437320" y="0"/>
            <a:ext cx="10800523" cy="6984861"/>
          </a:xfrm>
          <a:prstGeom prst="rect">
            <a:avLst/>
          </a:prstGeom>
        </p:spPr>
        <p:txBody>
          <a:bodyPr wrap="square">
            <a:spAutoFit/>
          </a:bodyPr>
          <a:lstStyle/>
          <a:p>
            <a:pPr>
              <a:lnSpc>
                <a:spcPct val="115000"/>
              </a:lnSpc>
              <a:spcAft>
                <a:spcPts val="0"/>
              </a:spcAft>
            </a:pPr>
            <a:r>
              <a:rPr lang="it-IT" dirty="0">
                <a:latin typeface="Arial" panose="020B0604020202020204" pitchFamily="34" charset="0"/>
                <a:ea typeface="Arial" panose="020B0604020202020204" pitchFamily="34" charset="0"/>
              </a:rPr>
              <a:t>lo Smart Contract più semplice che può essere rappresentato è il contratto in cui una persona ad esempio: </a:t>
            </a:r>
          </a:p>
          <a:p>
            <a:pPr>
              <a:lnSpc>
                <a:spcPct val="115000"/>
              </a:lnSpc>
              <a:spcAft>
                <a:spcPts val="0"/>
              </a:spcAft>
            </a:pPr>
            <a:r>
              <a:rPr lang="it-IT" dirty="0">
                <a:latin typeface="Arial" panose="020B0604020202020204" pitchFamily="34" charset="0"/>
                <a:ea typeface="Arial" panose="020B0604020202020204" pitchFamily="34" charset="0"/>
              </a:rPr>
              <a:t> </a:t>
            </a:r>
          </a:p>
          <a:p>
            <a:pPr algn="ctr">
              <a:lnSpc>
                <a:spcPct val="115000"/>
              </a:lnSpc>
              <a:spcAft>
                <a:spcPts val="0"/>
              </a:spcAft>
            </a:pPr>
            <a:r>
              <a:rPr lang="it-IT" sz="1700" dirty="0">
                <a:solidFill>
                  <a:srgbClr val="FF9900"/>
                </a:solidFill>
                <a:latin typeface="Arial" panose="020B0604020202020204" pitchFamily="34" charset="0"/>
                <a:ea typeface="Arial" panose="020B0604020202020204" pitchFamily="34" charset="0"/>
              </a:rPr>
              <a:t>Alice</a:t>
            </a:r>
            <a:r>
              <a:rPr lang="it-IT" sz="1700" dirty="0">
                <a:latin typeface="Arial" panose="020B0604020202020204" pitchFamily="34" charset="0"/>
                <a:ea typeface="Arial" panose="020B0604020202020204" pitchFamily="34" charset="0"/>
              </a:rPr>
              <a:t> paga 1 </a:t>
            </a:r>
            <a:r>
              <a:rPr lang="it-IT" sz="1700" dirty="0" err="1">
                <a:latin typeface="Arial" panose="020B0604020202020204" pitchFamily="34" charset="0"/>
                <a:ea typeface="Arial" panose="020B0604020202020204" pitchFamily="34" charset="0"/>
              </a:rPr>
              <a:t>coin</a:t>
            </a:r>
            <a:r>
              <a:rPr lang="it-IT" sz="1700" dirty="0">
                <a:latin typeface="Arial" panose="020B0604020202020204" pitchFamily="34" charset="0"/>
                <a:ea typeface="Arial" panose="020B0604020202020204" pitchFamily="34" charset="0"/>
              </a:rPr>
              <a:t> a </a:t>
            </a:r>
            <a:r>
              <a:rPr lang="it-IT" sz="1700" dirty="0">
                <a:solidFill>
                  <a:srgbClr val="FF0000"/>
                </a:solidFill>
                <a:latin typeface="Arial" panose="020B0604020202020204" pitchFamily="34" charset="0"/>
                <a:ea typeface="Arial" panose="020B0604020202020204" pitchFamily="34" charset="0"/>
              </a:rPr>
              <a:t>Bob</a:t>
            </a:r>
            <a:r>
              <a:rPr lang="it-IT" sz="1700"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Questo è un contratto unilaterale, infatti da parte di Bob non c’è nessuna condizione, ma potremmo implementare una logica per cui Bob rifiuta il pagamento sotto determinate condizioni:</a:t>
            </a:r>
          </a:p>
          <a:p>
            <a:pPr>
              <a:lnSpc>
                <a:spcPct val="115000"/>
              </a:lnSpc>
              <a:spcAft>
                <a:spcPts val="0"/>
              </a:spcAft>
            </a:pPr>
            <a:r>
              <a:rPr lang="it-IT" dirty="0">
                <a:latin typeface="Arial" panose="020B0604020202020204" pitchFamily="34" charset="0"/>
                <a:ea typeface="Arial" panose="020B0604020202020204" pitchFamily="34" charset="0"/>
              </a:rPr>
              <a:t> </a:t>
            </a:r>
          </a:p>
          <a:p>
            <a:pPr algn="ctr">
              <a:lnSpc>
                <a:spcPct val="115000"/>
              </a:lnSpc>
              <a:spcAft>
                <a:spcPts val="0"/>
              </a:spcAft>
            </a:pPr>
            <a:r>
              <a:rPr lang="it-IT" sz="1700" dirty="0">
                <a:solidFill>
                  <a:srgbClr val="FF9900"/>
                </a:solidFill>
                <a:latin typeface="Arial" panose="020B0604020202020204" pitchFamily="34" charset="0"/>
                <a:ea typeface="Arial" panose="020B0604020202020204" pitchFamily="34" charset="0"/>
              </a:rPr>
              <a:t>Alice</a:t>
            </a:r>
            <a:r>
              <a:rPr lang="it-IT" sz="1700" dirty="0">
                <a:latin typeface="Arial" panose="020B0604020202020204" pitchFamily="34" charset="0"/>
                <a:ea typeface="Arial" panose="020B0604020202020204" pitchFamily="34" charset="0"/>
              </a:rPr>
              <a:t> paga 1 </a:t>
            </a:r>
            <a:r>
              <a:rPr lang="it-IT" sz="1700" dirty="0" err="1">
                <a:latin typeface="Arial" panose="020B0604020202020204" pitchFamily="34" charset="0"/>
                <a:ea typeface="Arial" panose="020B0604020202020204" pitchFamily="34" charset="0"/>
              </a:rPr>
              <a:t>coin</a:t>
            </a:r>
            <a:r>
              <a:rPr lang="it-IT" sz="1700" dirty="0">
                <a:latin typeface="Arial" panose="020B0604020202020204" pitchFamily="34" charset="0"/>
                <a:ea typeface="Arial" panose="020B0604020202020204" pitchFamily="34" charset="0"/>
              </a:rPr>
              <a:t> a </a:t>
            </a:r>
            <a:r>
              <a:rPr lang="it-IT" sz="1700" dirty="0">
                <a:solidFill>
                  <a:srgbClr val="FF0000"/>
                </a:solidFill>
                <a:latin typeface="Arial" panose="020B0604020202020204" pitchFamily="34" charset="0"/>
                <a:ea typeface="Arial" panose="020B0604020202020204" pitchFamily="34" charset="0"/>
              </a:rPr>
              <a:t>Bob</a:t>
            </a:r>
            <a:r>
              <a:rPr lang="it-IT" sz="1700" dirty="0">
                <a:latin typeface="Arial" panose="020B0604020202020204" pitchFamily="34" charset="0"/>
                <a:ea typeface="Arial" panose="020B0604020202020204" pitchFamily="34" charset="0"/>
              </a:rPr>
              <a:t>.</a:t>
            </a:r>
          </a:p>
          <a:p>
            <a:pPr algn="ctr">
              <a:lnSpc>
                <a:spcPct val="115000"/>
              </a:lnSpc>
              <a:spcAft>
                <a:spcPts val="0"/>
              </a:spcAft>
            </a:pPr>
            <a:r>
              <a:rPr lang="it-IT" sz="1700" dirty="0">
                <a:latin typeface="Arial" panose="020B0604020202020204" pitchFamily="34" charset="0"/>
                <a:ea typeface="Arial" panose="020B0604020202020204" pitchFamily="34" charset="0"/>
              </a:rPr>
              <a:t>ma il pagamento è rifiutato dal destinatario</a:t>
            </a:r>
          </a:p>
          <a:p>
            <a:pPr algn="ct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Un caso più complesso di Smart Contract sono quelli dei </a:t>
            </a:r>
            <a:r>
              <a:rPr lang="it-IT" dirty="0" err="1">
                <a:latin typeface="Arial" panose="020B0604020202020204" pitchFamily="34" charset="0"/>
                <a:ea typeface="Arial" panose="020B0604020202020204" pitchFamily="34" charset="0"/>
              </a:rPr>
              <a:t>Wallets</a:t>
            </a:r>
            <a:r>
              <a:rPr lang="it-IT" dirty="0">
                <a:latin typeface="Arial" panose="020B0604020202020204" pitchFamily="34" charset="0"/>
                <a:ea typeface="Arial" panose="020B0604020202020204" pitchFamily="34" charset="0"/>
              </a:rPr>
              <a:t> multi firma:</a:t>
            </a:r>
          </a:p>
          <a:p>
            <a:pPr>
              <a:lnSpc>
                <a:spcPct val="115000"/>
              </a:lnSpc>
              <a:spcAft>
                <a:spcPts val="0"/>
              </a:spcAft>
            </a:pPr>
            <a:r>
              <a:rPr lang="it-IT" dirty="0">
                <a:latin typeface="Arial" panose="020B0604020202020204" pitchFamily="34" charset="0"/>
                <a:ea typeface="Arial" panose="020B0604020202020204" pitchFamily="34" charset="0"/>
              </a:rPr>
              <a:t> </a:t>
            </a:r>
          </a:p>
          <a:p>
            <a:pPr algn="ctr">
              <a:lnSpc>
                <a:spcPct val="115000"/>
              </a:lnSpc>
              <a:spcAft>
                <a:spcPts val="0"/>
              </a:spcAft>
            </a:pPr>
            <a:r>
              <a:rPr lang="it-IT" sz="1700" dirty="0">
                <a:solidFill>
                  <a:srgbClr val="FF9900"/>
                </a:solidFill>
                <a:latin typeface="Arial" panose="020B0604020202020204" pitchFamily="34" charset="0"/>
                <a:ea typeface="Arial" panose="020B0604020202020204" pitchFamily="34" charset="0"/>
              </a:rPr>
              <a:t>Alice</a:t>
            </a:r>
            <a:r>
              <a:rPr lang="it-IT" sz="1700" dirty="0">
                <a:latin typeface="Arial" panose="020B0604020202020204" pitchFamily="34" charset="0"/>
                <a:ea typeface="Arial" panose="020B0604020202020204" pitchFamily="34" charset="0"/>
              </a:rPr>
              <a:t> paga 1 </a:t>
            </a:r>
            <a:r>
              <a:rPr lang="it-IT" sz="1700" dirty="0" err="1">
                <a:latin typeface="Arial" panose="020B0604020202020204" pitchFamily="34" charset="0"/>
                <a:ea typeface="Arial" panose="020B0604020202020204" pitchFamily="34" charset="0"/>
              </a:rPr>
              <a:t>coin</a:t>
            </a:r>
            <a:r>
              <a:rPr lang="it-IT" sz="1700" dirty="0">
                <a:latin typeface="Arial" panose="020B0604020202020204" pitchFamily="34" charset="0"/>
                <a:ea typeface="Arial" panose="020B0604020202020204" pitchFamily="34" charset="0"/>
              </a:rPr>
              <a:t> a </a:t>
            </a:r>
            <a:r>
              <a:rPr lang="it-IT" sz="1700" dirty="0">
                <a:solidFill>
                  <a:srgbClr val="ACD433"/>
                </a:solidFill>
                <a:latin typeface="Arial" panose="020B0604020202020204" pitchFamily="34" charset="0"/>
                <a:ea typeface="Arial" panose="020B0604020202020204" pitchFamily="34" charset="0"/>
              </a:rPr>
              <a:t>Marco </a:t>
            </a:r>
            <a:r>
              <a:rPr lang="it-IT" sz="1700" dirty="0">
                <a:latin typeface="Arial" panose="020B0604020202020204" pitchFamily="34" charset="0"/>
                <a:ea typeface="Arial" panose="020B0604020202020204" pitchFamily="34" charset="0"/>
              </a:rPr>
              <a:t>che potrà ottenerla solo se </a:t>
            </a:r>
            <a:r>
              <a:rPr lang="it-IT" sz="1700" dirty="0">
                <a:solidFill>
                  <a:srgbClr val="FF0000"/>
                </a:solidFill>
                <a:latin typeface="Arial" panose="020B0604020202020204" pitchFamily="34" charset="0"/>
                <a:ea typeface="Arial" panose="020B0604020202020204" pitchFamily="34" charset="0"/>
              </a:rPr>
              <a:t>Bob</a:t>
            </a:r>
            <a:r>
              <a:rPr lang="it-IT" sz="1700" dirty="0">
                <a:latin typeface="Arial" panose="020B0604020202020204" pitchFamily="34" charset="0"/>
                <a:ea typeface="Arial" panose="020B0604020202020204" pitchFamily="34" charset="0"/>
              </a:rPr>
              <a:t> approva</a:t>
            </a:r>
          </a:p>
          <a:p>
            <a:pPr algn="ct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In questo caso Alice e Bob condividono il potere di spesa, dato che Alice inizia il pagamento e Bob lo deve approvare. nel comando successivo la situazione è ribaltata:</a:t>
            </a:r>
          </a:p>
          <a:p>
            <a:pPr>
              <a:lnSpc>
                <a:spcPct val="115000"/>
              </a:lnSpc>
              <a:spcAft>
                <a:spcPts val="0"/>
              </a:spcAft>
            </a:pPr>
            <a:r>
              <a:rPr lang="it-IT" dirty="0">
                <a:latin typeface="Arial" panose="020B0604020202020204" pitchFamily="34" charset="0"/>
                <a:ea typeface="Arial" panose="020B0604020202020204" pitchFamily="34" charset="0"/>
              </a:rPr>
              <a:t> </a:t>
            </a:r>
          </a:p>
          <a:p>
            <a:pPr algn="ctr">
              <a:lnSpc>
                <a:spcPct val="115000"/>
              </a:lnSpc>
              <a:spcAft>
                <a:spcPts val="0"/>
              </a:spcAft>
            </a:pPr>
            <a:r>
              <a:rPr lang="it-IT" sz="1700" dirty="0">
                <a:solidFill>
                  <a:srgbClr val="980000"/>
                </a:solidFill>
                <a:latin typeface="Arial" panose="020B0604020202020204" pitchFamily="34" charset="0"/>
                <a:ea typeface="Arial" panose="020B0604020202020204" pitchFamily="34" charset="0"/>
              </a:rPr>
              <a:t>Bob</a:t>
            </a:r>
            <a:r>
              <a:rPr lang="it-IT" sz="1700" dirty="0">
                <a:latin typeface="Arial" panose="020B0604020202020204" pitchFamily="34" charset="0"/>
                <a:ea typeface="Arial" panose="020B0604020202020204" pitchFamily="34" charset="0"/>
              </a:rPr>
              <a:t> paga 1 </a:t>
            </a:r>
            <a:r>
              <a:rPr lang="it-IT" sz="1700" dirty="0" err="1">
                <a:latin typeface="Arial" panose="020B0604020202020204" pitchFamily="34" charset="0"/>
                <a:ea typeface="Arial" panose="020B0604020202020204" pitchFamily="34" charset="0"/>
              </a:rPr>
              <a:t>coin</a:t>
            </a:r>
            <a:r>
              <a:rPr lang="it-IT" sz="1700" dirty="0">
                <a:latin typeface="Arial" panose="020B0604020202020204" pitchFamily="34" charset="0"/>
                <a:ea typeface="Arial" panose="020B0604020202020204" pitchFamily="34" charset="0"/>
              </a:rPr>
              <a:t> a </a:t>
            </a:r>
            <a:r>
              <a:rPr lang="it-IT" sz="1700" dirty="0">
                <a:solidFill>
                  <a:srgbClr val="ACD433"/>
                </a:solidFill>
                <a:latin typeface="Arial" panose="020B0604020202020204" pitchFamily="34" charset="0"/>
                <a:ea typeface="Arial" panose="020B0604020202020204" pitchFamily="34" charset="0"/>
              </a:rPr>
              <a:t>Antonio </a:t>
            </a:r>
            <a:r>
              <a:rPr lang="it-IT" sz="1700" dirty="0">
                <a:latin typeface="Arial" panose="020B0604020202020204" pitchFamily="34" charset="0"/>
                <a:ea typeface="Arial" panose="020B0604020202020204" pitchFamily="34" charset="0"/>
              </a:rPr>
              <a:t>che potrà ottenerla solo se </a:t>
            </a:r>
            <a:r>
              <a:rPr lang="it-IT" sz="1700" dirty="0">
                <a:solidFill>
                  <a:srgbClr val="FF9900"/>
                </a:solidFill>
                <a:latin typeface="Arial" panose="020B0604020202020204" pitchFamily="34" charset="0"/>
                <a:ea typeface="Arial" panose="020B0604020202020204" pitchFamily="34" charset="0"/>
              </a:rPr>
              <a:t>Alice </a:t>
            </a:r>
            <a:r>
              <a:rPr lang="it-IT" sz="1700" dirty="0">
                <a:latin typeface="Arial" panose="020B0604020202020204" pitchFamily="34" charset="0"/>
                <a:ea typeface="Arial" panose="020B0604020202020204" pitchFamily="34" charset="0"/>
              </a:rPr>
              <a:t>approva </a:t>
            </a:r>
          </a:p>
          <a:p>
            <a:pPr>
              <a:lnSpc>
                <a:spcPct val="115000"/>
              </a:lnSpc>
              <a:spcAft>
                <a:spcPts val="0"/>
              </a:spcAft>
            </a:pPr>
            <a:r>
              <a:rPr lang="it-IT" dirty="0">
                <a:latin typeface="Arial" panose="020B0604020202020204" pitchFamily="34" charset="0"/>
                <a:ea typeface="Arial" panose="020B0604020202020204" pitchFamily="34" charset="0"/>
              </a:rPr>
              <a:t> </a:t>
            </a:r>
          </a:p>
          <a:p>
            <a:pPr>
              <a:lnSpc>
                <a:spcPct val="115000"/>
              </a:lnSpc>
              <a:spcAft>
                <a:spcPts val="0"/>
              </a:spcAft>
            </a:pPr>
            <a:r>
              <a:rPr lang="it-IT" dirty="0">
                <a:latin typeface="Arial" panose="020B0604020202020204" pitchFamily="34" charset="0"/>
                <a:ea typeface="Arial" panose="020B0604020202020204" pitchFamily="34" charset="0"/>
              </a:rPr>
              <a:t>Quindi Alice e Bob condividono un Wallet e le spese devono essere iniziate da uno dei due intestatari ed approvate dall’altro.</a:t>
            </a:r>
          </a:p>
        </p:txBody>
      </p:sp>
    </p:spTree>
    <p:extLst>
      <p:ext uri="{BB962C8B-B14F-4D97-AF65-F5344CB8AC3E}">
        <p14:creationId xmlns:p14="http://schemas.microsoft.com/office/powerpoint/2010/main" val="118645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F9CA2D9-1CDF-4AF4-8439-937320C25294}"/>
              </a:ext>
            </a:extLst>
          </p:cNvPr>
          <p:cNvSpPr/>
          <p:nvPr/>
        </p:nvSpPr>
        <p:spPr>
          <a:xfrm>
            <a:off x="336156" y="207219"/>
            <a:ext cx="5121915" cy="584775"/>
          </a:xfrm>
          <a:prstGeom prst="rect">
            <a:avLst/>
          </a:prstGeom>
        </p:spPr>
        <p:txBody>
          <a:bodyPr wrap="none">
            <a:spAutoFit/>
          </a:bodyPr>
          <a:lstStyle/>
          <a:p>
            <a:r>
              <a:rPr lang="it-IT" sz="3200" b="1" dirty="0">
                <a:latin typeface="+mj-lt"/>
              </a:rPr>
              <a:t>Esempi di Smart contract</a:t>
            </a:r>
          </a:p>
        </p:txBody>
      </p:sp>
      <p:sp>
        <p:nvSpPr>
          <p:cNvPr id="3" name="Rettangolo 2">
            <a:extLst>
              <a:ext uri="{FF2B5EF4-FFF2-40B4-BE49-F238E27FC236}">
                <a16:creationId xmlns:a16="http://schemas.microsoft.com/office/drawing/2014/main" id="{11414F09-0C8C-48A3-8A52-7701D64DC35A}"/>
              </a:ext>
            </a:extLst>
          </p:cNvPr>
          <p:cNvSpPr/>
          <p:nvPr/>
        </p:nvSpPr>
        <p:spPr>
          <a:xfrm>
            <a:off x="159026" y="759355"/>
            <a:ext cx="10363200" cy="5865324"/>
          </a:xfrm>
          <a:prstGeom prst="rect">
            <a:avLst/>
          </a:prstGeom>
        </p:spPr>
        <p:txBody>
          <a:bodyPr wrap="square">
            <a:spAutoFit/>
          </a:bodyPr>
          <a:lstStyle/>
          <a:p>
            <a:pPr algn="just">
              <a:lnSpc>
                <a:spcPct val="115000"/>
              </a:lnSpc>
              <a:spcAft>
                <a:spcPts val="1500"/>
              </a:spcAft>
            </a:pPr>
            <a:r>
              <a:rPr lang="it-IT" dirty="0">
                <a:latin typeface="Arial" panose="020B0604020202020204" pitchFamily="34" charset="0"/>
              </a:rPr>
              <a:t>Ipotizziamo l’acquisto di un telefono a rate da parte di un utente. La persona in oggetto decide di stipulare un “contratto intelligente” con il negozio di elettronica presso il quale ha completato l’acquisto dello </a:t>
            </a:r>
            <a:r>
              <a:rPr lang="it-IT" dirty="0" err="1">
                <a:latin typeface="Arial" panose="020B0604020202020204" pitchFamily="34" charset="0"/>
              </a:rPr>
              <a:t>smartphone.Tra</a:t>
            </a:r>
            <a:r>
              <a:rPr lang="it-IT" dirty="0">
                <a:latin typeface="Arial" panose="020B0604020202020204" pitchFamily="34" charset="0"/>
              </a:rPr>
              <a:t> le clausole dello </a:t>
            </a:r>
            <a:r>
              <a:rPr lang="it-IT" dirty="0" err="1">
                <a:latin typeface="Arial" panose="020B0604020202020204" pitchFamily="34" charset="0"/>
              </a:rPr>
              <a:t>smart</a:t>
            </a:r>
            <a:r>
              <a:rPr lang="it-IT" dirty="0">
                <a:latin typeface="Arial" panose="020B0604020202020204" pitchFamily="34" charset="0"/>
              </a:rPr>
              <a:t> contract le due parti decidono di inserirne una relativa al mancato pagamento di una rata. Da contratto, l’utente non potrà usare il cellulare qualora dovesse rendersi inadempiente dal punto di vista del saldo delle rate. Caso vuole che l’acquirente del telefono dopo un paio di mesi non riesca a liquidare un acconto mensile. Al verificarsi di tale condizione, la blockchain esegue in automatico la clausola. Il blocco dello smartphone avviene a livello software.</a:t>
            </a:r>
          </a:p>
          <a:p>
            <a:pPr algn="just">
              <a:lnSpc>
                <a:spcPct val="115000"/>
              </a:lnSpc>
              <a:spcAft>
                <a:spcPts val="1500"/>
              </a:spcAft>
            </a:pPr>
            <a:endParaRPr lang="it-IT" dirty="0">
              <a:latin typeface="Arial" panose="020B0604020202020204" pitchFamily="34" charset="0"/>
            </a:endParaRPr>
          </a:p>
          <a:p>
            <a:pPr algn="just">
              <a:lnSpc>
                <a:spcPct val="115000"/>
              </a:lnSpc>
              <a:spcAft>
                <a:spcPts val="1500"/>
              </a:spcAft>
            </a:pPr>
            <a:r>
              <a:rPr lang="it-IT" dirty="0">
                <a:latin typeface="Arial" panose="020B0604020202020204" pitchFamily="34" charset="0"/>
              </a:rPr>
              <a:t>Spedizione in contrassegno. Poniamo il caso che in occasione del Black Friday un utente acquisti un nuovo televisore rivolgendosi a un e-commerce, decidendo di pagare alla consegna. Sarà poi responsabilità del vettore consegnare il denaro al venditore. Quest’ultimo passaggio nasconde però delle criticità. Il vettore potrebbe essere derubato oppure tenersi il denaro. Se, invece, i due attori principali della compravendita scelgono di redigere uno </a:t>
            </a:r>
            <a:r>
              <a:rPr lang="it-IT" dirty="0" err="1">
                <a:latin typeface="Arial" panose="020B0604020202020204" pitchFamily="34" charset="0"/>
              </a:rPr>
              <a:t>smart</a:t>
            </a:r>
            <a:r>
              <a:rPr lang="it-IT" dirty="0">
                <a:latin typeface="Arial" panose="020B0604020202020204" pitchFamily="34" charset="0"/>
              </a:rPr>
              <a:t> contract si andrebbe a escludere l’ultima parte. Nel caso specifico, si pensi a un contratto che includa la somma complessiva del televisore e, contemporaneamente, verifichi lo stato della spedizione. Quando lo status passa a consegnato, la blockchain esegue in automatico il trasferimento del denaro al venditore.</a:t>
            </a:r>
          </a:p>
        </p:txBody>
      </p:sp>
      <p:cxnSp>
        <p:nvCxnSpPr>
          <p:cNvPr id="5" name="Connettore 2 4">
            <a:extLst>
              <a:ext uri="{FF2B5EF4-FFF2-40B4-BE49-F238E27FC236}">
                <a16:creationId xmlns:a16="http://schemas.microsoft.com/office/drawing/2014/main" id="{C03CD119-FDA4-410F-B256-18428CAE8A97}"/>
              </a:ext>
            </a:extLst>
          </p:cNvPr>
          <p:cNvCxnSpPr/>
          <p:nvPr/>
        </p:nvCxnSpPr>
        <p:spPr>
          <a:xfrm>
            <a:off x="3472070" y="3564835"/>
            <a:ext cx="283596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Elemento grafico 6" descr="Carrello portapacchi">
            <a:extLst>
              <a:ext uri="{FF2B5EF4-FFF2-40B4-BE49-F238E27FC236}">
                <a16:creationId xmlns:a16="http://schemas.microsoft.com/office/drawing/2014/main" id="{C3CD9D2B-EDC0-4E23-BE0C-8F43442866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74824" y="4254689"/>
            <a:ext cx="914400" cy="914400"/>
          </a:xfrm>
          <a:prstGeom prst="rect">
            <a:avLst/>
          </a:prstGeom>
        </p:spPr>
      </p:pic>
      <p:pic>
        <p:nvPicPr>
          <p:cNvPr id="9" name="Elemento grafico 8" descr="Smartphone">
            <a:extLst>
              <a:ext uri="{FF2B5EF4-FFF2-40B4-BE49-F238E27FC236}">
                <a16:creationId xmlns:a16="http://schemas.microsoft.com/office/drawing/2014/main" id="{BD31AEA3-46A1-4340-955C-FAFBFF1A7F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4824" y="1665670"/>
            <a:ext cx="734704" cy="734704"/>
          </a:xfrm>
          <a:prstGeom prst="rect">
            <a:avLst/>
          </a:prstGeom>
        </p:spPr>
      </p:pic>
    </p:spTree>
    <p:extLst>
      <p:ext uri="{BB962C8B-B14F-4D97-AF65-F5344CB8AC3E}">
        <p14:creationId xmlns:p14="http://schemas.microsoft.com/office/powerpoint/2010/main" val="102348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554</TotalTime>
  <Words>5447</Words>
  <Application>Microsoft Office PowerPoint</Application>
  <PresentationFormat>Widescreen</PresentationFormat>
  <Paragraphs>306</Paragraphs>
  <Slides>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Agency FB</vt:lpstr>
      <vt:lpstr>Arial</vt:lpstr>
      <vt:lpstr>Century Gothic</vt:lpstr>
      <vt:lpstr>Courier New</vt:lpstr>
      <vt:lpstr>Wingdings 3</vt:lpstr>
      <vt:lpstr>Ione</vt:lpstr>
      <vt:lpstr>Firma digitale e smart contract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Firma digitale e smart contract</dc:title>
  <dc:creator>Beatrice Carbonaro</dc:creator>
  <cp:lastModifiedBy>Beatrice Carbonaro</cp:lastModifiedBy>
  <cp:revision>27</cp:revision>
  <dcterms:created xsi:type="dcterms:W3CDTF">2021-05-28T08:51:25Z</dcterms:created>
  <dcterms:modified xsi:type="dcterms:W3CDTF">2021-06-01T13:09:45Z</dcterms:modified>
</cp:coreProperties>
</file>