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7" r:id="rId5"/>
    <p:sldId id="278" r:id="rId6"/>
    <p:sldId id="271" r:id="rId7"/>
    <p:sldId id="272" r:id="rId8"/>
    <p:sldId id="279" r:id="rId9"/>
    <p:sldId id="262" r:id="rId10"/>
    <p:sldId id="287" r:id="rId11"/>
    <p:sldId id="280" r:id="rId12"/>
    <p:sldId id="307" r:id="rId13"/>
    <p:sldId id="282" r:id="rId14"/>
    <p:sldId id="284" r:id="rId15"/>
    <p:sldId id="302" r:id="rId16"/>
    <p:sldId id="285" r:id="rId17"/>
    <p:sldId id="263" r:id="rId18"/>
    <p:sldId id="286" r:id="rId19"/>
    <p:sldId id="303" r:id="rId20"/>
    <p:sldId id="289" r:id="rId21"/>
    <p:sldId id="304" r:id="rId22"/>
    <p:sldId id="291" r:id="rId23"/>
    <p:sldId id="292" r:id="rId24"/>
    <p:sldId id="294" r:id="rId25"/>
    <p:sldId id="293" r:id="rId26"/>
    <p:sldId id="308" r:id="rId27"/>
    <p:sldId id="296" r:id="rId28"/>
    <p:sldId id="310" r:id="rId29"/>
    <p:sldId id="305" r:id="rId30"/>
    <p:sldId id="299" r:id="rId31"/>
    <p:sldId id="301" r:id="rId32"/>
    <p:sldId id="3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5CCC"/>
    <a:srgbClr val="643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6" autoAdjust="0"/>
    <p:restoredTop sz="74640" autoAdjust="0"/>
  </p:normalViewPr>
  <p:slideViewPr>
    <p:cSldViewPr snapToGrid="0">
      <p:cViewPr varScale="1">
        <p:scale>
          <a:sx n="43" d="100"/>
          <a:sy n="43" d="100"/>
        </p:scale>
        <p:origin x="132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0EE7E-D03E-40EE-B76A-BF34669A74C1}"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lv-LV"/>
        </a:p>
      </dgm:t>
    </dgm:pt>
    <dgm:pt modelId="{2EA75486-18DA-4528-8DCF-53D279D06D06}">
      <dgm:prSet phldrT="[Text]"/>
      <dgm:spPr/>
      <dgm:t>
        <a:bodyPr/>
        <a:lstStyle/>
        <a:p>
          <a:r>
            <a:rPr lang="lv-LV" dirty="0"/>
            <a:t>Decentralizēti sakari</a:t>
          </a:r>
        </a:p>
      </dgm:t>
    </dgm:pt>
    <dgm:pt modelId="{9631A292-6C31-4309-B668-B3B03766CBB4}" type="parTrans" cxnId="{ADDC7B7B-B09B-45BD-9155-F8BED3876B5D}">
      <dgm:prSet/>
      <dgm:spPr/>
      <dgm:t>
        <a:bodyPr/>
        <a:lstStyle/>
        <a:p>
          <a:endParaRPr lang="lv-LV"/>
        </a:p>
      </dgm:t>
    </dgm:pt>
    <dgm:pt modelId="{17280A2A-B3DD-432D-B5DA-D287C55BB80C}" type="sibTrans" cxnId="{ADDC7B7B-B09B-45BD-9155-F8BED3876B5D}">
      <dgm:prSet/>
      <dgm:spPr/>
      <dgm:t>
        <a:bodyPr/>
        <a:lstStyle/>
        <a:p>
          <a:endParaRPr lang="lv-LV"/>
        </a:p>
      </dgm:t>
    </dgm:pt>
    <dgm:pt modelId="{DCDB9D7D-B1D9-4BF2-9267-4586A0B5ABCA}">
      <dgm:prSet phldrT="[Text]"/>
      <dgm:spPr/>
      <dgm:t>
        <a:bodyPr/>
        <a:lstStyle/>
        <a:p>
          <a:r>
            <a:rPr lang="lv-LV" dirty="0"/>
            <a:t>Decentralizēti likumi</a:t>
          </a:r>
        </a:p>
      </dgm:t>
    </dgm:pt>
    <dgm:pt modelId="{80CFD4B8-89DF-4931-9B09-420A27EED818}" type="parTrans" cxnId="{9864DDED-4EDD-4779-ADAF-FEFED8D43A4B}">
      <dgm:prSet/>
      <dgm:spPr/>
      <dgm:t>
        <a:bodyPr/>
        <a:lstStyle/>
        <a:p>
          <a:endParaRPr lang="lv-LV"/>
        </a:p>
      </dgm:t>
    </dgm:pt>
    <dgm:pt modelId="{80A15DE9-5C58-46EA-965A-0732598CCA82}" type="sibTrans" cxnId="{9864DDED-4EDD-4779-ADAF-FEFED8D43A4B}">
      <dgm:prSet/>
      <dgm:spPr/>
      <dgm:t>
        <a:bodyPr/>
        <a:lstStyle/>
        <a:p>
          <a:endParaRPr lang="lv-LV"/>
        </a:p>
      </dgm:t>
    </dgm:pt>
    <dgm:pt modelId="{1F170B8F-E82B-425F-A544-266475CCA2DB}">
      <dgm:prSet phldrT="[Text]"/>
      <dgm:spPr/>
      <dgm:t>
        <a:bodyPr/>
        <a:lstStyle/>
        <a:p>
          <a:r>
            <a:rPr lang="lv-LV" dirty="0"/>
            <a:t>Decentralizēta ražošana</a:t>
          </a:r>
        </a:p>
      </dgm:t>
    </dgm:pt>
    <dgm:pt modelId="{1549F333-F5BB-47AB-9BE0-F96E1E726BBB}" type="parTrans" cxnId="{D1A93552-2C24-414C-9302-3BA5B3823CBC}">
      <dgm:prSet/>
      <dgm:spPr/>
      <dgm:t>
        <a:bodyPr/>
        <a:lstStyle/>
        <a:p>
          <a:endParaRPr lang="lv-LV"/>
        </a:p>
      </dgm:t>
    </dgm:pt>
    <dgm:pt modelId="{BC3174AE-D522-485D-9623-0AFA2289FB7A}" type="sibTrans" cxnId="{D1A93552-2C24-414C-9302-3BA5B3823CBC}">
      <dgm:prSet/>
      <dgm:spPr/>
      <dgm:t>
        <a:bodyPr/>
        <a:lstStyle/>
        <a:p>
          <a:endParaRPr lang="lv-LV"/>
        </a:p>
      </dgm:t>
    </dgm:pt>
    <dgm:pt modelId="{3EF1DC3F-664C-4A98-B491-875C20C2BD1B}">
      <dgm:prSet phldrT="[Text]"/>
      <dgm:spPr/>
      <dgm:t>
        <a:bodyPr/>
        <a:lstStyle/>
        <a:p>
          <a:r>
            <a:rPr lang="lv-LV" dirty="0"/>
            <a:t>Decentralizētas finanses</a:t>
          </a:r>
        </a:p>
      </dgm:t>
    </dgm:pt>
    <dgm:pt modelId="{51A00A37-87A6-4393-9D04-F4D56FDCA961}" type="parTrans" cxnId="{D9BC0166-49F7-4ADF-8579-D605B4A94D92}">
      <dgm:prSet/>
      <dgm:spPr/>
      <dgm:t>
        <a:bodyPr/>
        <a:lstStyle/>
        <a:p>
          <a:endParaRPr lang="lv-LV"/>
        </a:p>
      </dgm:t>
    </dgm:pt>
    <dgm:pt modelId="{D87A62D7-D3EF-48D1-8C51-FBC121F58421}" type="sibTrans" cxnId="{D9BC0166-49F7-4ADF-8579-D605B4A94D92}">
      <dgm:prSet/>
      <dgm:spPr/>
      <dgm:t>
        <a:bodyPr/>
        <a:lstStyle/>
        <a:p>
          <a:endParaRPr lang="lv-LV"/>
        </a:p>
      </dgm:t>
    </dgm:pt>
    <dgm:pt modelId="{3EC3A019-95DA-4405-B226-E787F92C659D}" type="pres">
      <dgm:prSet presAssocID="{5F60EE7E-D03E-40EE-B76A-BF34669A74C1}" presName="matrix" presStyleCnt="0">
        <dgm:presLayoutVars>
          <dgm:chMax val="1"/>
          <dgm:dir/>
          <dgm:resizeHandles val="exact"/>
        </dgm:presLayoutVars>
      </dgm:prSet>
      <dgm:spPr/>
    </dgm:pt>
    <dgm:pt modelId="{A764BDEA-8EAA-4636-A9AA-8F7FAAC7803A}" type="pres">
      <dgm:prSet presAssocID="{5F60EE7E-D03E-40EE-B76A-BF34669A74C1}" presName="axisShape" presStyleLbl="bgShp" presStyleIdx="0" presStyleCnt="1"/>
      <dgm:spPr/>
    </dgm:pt>
    <dgm:pt modelId="{DD682C6C-6283-4DCE-8BC7-F2499BFC89FF}" type="pres">
      <dgm:prSet presAssocID="{5F60EE7E-D03E-40EE-B76A-BF34669A74C1}" presName="rect1" presStyleLbl="node1" presStyleIdx="0" presStyleCnt="4">
        <dgm:presLayoutVars>
          <dgm:chMax val="0"/>
          <dgm:chPref val="0"/>
          <dgm:bulletEnabled val="1"/>
        </dgm:presLayoutVars>
      </dgm:prSet>
      <dgm:spPr/>
    </dgm:pt>
    <dgm:pt modelId="{577D8659-F129-4FD0-A54B-69EB4C58C9EF}" type="pres">
      <dgm:prSet presAssocID="{5F60EE7E-D03E-40EE-B76A-BF34669A74C1}" presName="rect2" presStyleLbl="node1" presStyleIdx="1" presStyleCnt="4">
        <dgm:presLayoutVars>
          <dgm:chMax val="0"/>
          <dgm:chPref val="0"/>
          <dgm:bulletEnabled val="1"/>
        </dgm:presLayoutVars>
      </dgm:prSet>
      <dgm:spPr/>
    </dgm:pt>
    <dgm:pt modelId="{6E3FC08D-5342-4AF9-A925-6BE58EC4B07A}" type="pres">
      <dgm:prSet presAssocID="{5F60EE7E-D03E-40EE-B76A-BF34669A74C1}" presName="rect3" presStyleLbl="node1" presStyleIdx="2" presStyleCnt="4">
        <dgm:presLayoutVars>
          <dgm:chMax val="0"/>
          <dgm:chPref val="0"/>
          <dgm:bulletEnabled val="1"/>
        </dgm:presLayoutVars>
      </dgm:prSet>
      <dgm:spPr/>
    </dgm:pt>
    <dgm:pt modelId="{8471A4AD-5E3B-4055-B6E0-9FEF0ACC1A9C}" type="pres">
      <dgm:prSet presAssocID="{5F60EE7E-D03E-40EE-B76A-BF34669A74C1}" presName="rect4" presStyleLbl="node1" presStyleIdx="3" presStyleCnt="4">
        <dgm:presLayoutVars>
          <dgm:chMax val="0"/>
          <dgm:chPref val="0"/>
          <dgm:bulletEnabled val="1"/>
        </dgm:presLayoutVars>
      </dgm:prSet>
      <dgm:spPr/>
    </dgm:pt>
  </dgm:ptLst>
  <dgm:cxnLst>
    <dgm:cxn modelId="{632FF209-D623-4B55-97F0-EF796B4C6603}" type="presOf" srcId="{2EA75486-18DA-4528-8DCF-53D279D06D06}" destId="{DD682C6C-6283-4DCE-8BC7-F2499BFC89FF}" srcOrd="0" destOrd="0" presId="urn:microsoft.com/office/officeart/2005/8/layout/matrix2"/>
    <dgm:cxn modelId="{92630066-305C-4627-A5AD-6E1EFF58013D}" type="presOf" srcId="{5F60EE7E-D03E-40EE-B76A-BF34669A74C1}" destId="{3EC3A019-95DA-4405-B226-E787F92C659D}" srcOrd="0" destOrd="0" presId="urn:microsoft.com/office/officeart/2005/8/layout/matrix2"/>
    <dgm:cxn modelId="{D9BC0166-49F7-4ADF-8579-D605B4A94D92}" srcId="{5F60EE7E-D03E-40EE-B76A-BF34669A74C1}" destId="{3EF1DC3F-664C-4A98-B491-875C20C2BD1B}" srcOrd="3" destOrd="0" parTransId="{51A00A37-87A6-4393-9D04-F4D56FDCA961}" sibTransId="{D87A62D7-D3EF-48D1-8C51-FBC121F58421}"/>
    <dgm:cxn modelId="{D1A93552-2C24-414C-9302-3BA5B3823CBC}" srcId="{5F60EE7E-D03E-40EE-B76A-BF34669A74C1}" destId="{1F170B8F-E82B-425F-A544-266475CCA2DB}" srcOrd="2" destOrd="0" parTransId="{1549F333-F5BB-47AB-9BE0-F96E1E726BBB}" sibTransId="{BC3174AE-D522-485D-9623-0AFA2289FB7A}"/>
    <dgm:cxn modelId="{CABCE158-3756-4113-875B-4F9D5254988F}" type="presOf" srcId="{3EF1DC3F-664C-4A98-B491-875C20C2BD1B}" destId="{8471A4AD-5E3B-4055-B6E0-9FEF0ACC1A9C}" srcOrd="0" destOrd="0" presId="urn:microsoft.com/office/officeart/2005/8/layout/matrix2"/>
    <dgm:cxn modelId="{ADDC7B7B-B09B-45BD-9155-F8BED3876B5D}" srcId="{5F60EE7E-D03E-40EE-B76A-BF34669A74C1}" destId="{2EA75486-18DA-4528-8DCF-53D279D06D06}" srcOrd="0" destOrd="0" parTransId="{9631A292-6C31-4309-B668-B3B03766CBB4}" sibTransId="{17280A2A-B3DD-432D-B5DA-D287C55BB80C}"/>
    <dgm:cxn modelId="{8A42F6C6-3CFB-49A0-9443-0B6C35AC512A}" type="presOf" srcId="{1F170B8F-E82B-425F-A544-266475CCA2DB}" destId="{6E3FC08D-5342-4AF9-A925-6BE58EC4B07A}" srcOrd="0" destOrd="0" presId="urn:microsoft.com/office/officeart/2005/8/layout/matrix2"/>
    <dgm:cxn modelId="{307428C9-06A3-474C-BF66-2CAB6E8508E7}" type="presOf" srcId="{DCDB9D7D-B1D9-4BF2-9267-4586A0B5ABCA}" destId="{577D8659-F129-4FD0-A54B-69EB4C58C9EF}" srcOrd="0" destOrd="0" presId="urn:microsoft.com/office/officeart/2005/8/layout/matrix2"/>
    <dgm:cxn modelId="{9864DDED-4EDD-4779-ADAF-FEFED8D43A4B}" srcId="{5F60EE7E-D03E-40EE-B76A-BF34669A74C1}" destId="{DCDB9D7D-B1D9-4BF2-9267-4586A0B5ABCA}" srcOrd="1" destOrd="0" parTransId="{80CFD4B8-89DF-4931-9B09-420A27EED818}" sibTransId="{80A15DE9-5C58-46EA-965A-0732598CCA82}"/>
    <dgm:cxn modelId="{D6891881-91B1-4EF5-87E4-33798FE6234F}" type="presParOf" srcId="{3EC3A019-95DA-4405-B226-E787F92C659D}" destId="{A764BDEA-8EAA-4636-A9AA-8F7FAAC7803A}" srcOrd="0" destOrd="0" presId="urn:microsoft.com/office/officeart/2005/8/layout/matrix2"/>
    <dgm:cxn modelId="{4CEAF6D3-8C6F-48AD-A8F7-850A7BE78845}" type="presParOf" srcId="{3EC3A019-95DA-4405-B226-E787F92C659D}" destId="{DD682C6C-6283-4DCE-8BC7-F2499BFC89FF}" srcOrd="1" destOrd="0" presId="urn:microsoft.com/office/officeart/2005/8/layout/matrix2"/>
    <dgm:cxn modelId="{030917B3-E631-4138-A987-8734D45E90DE}" type="presParOf" srcId="{3EC3A019-95DA-4405-B226-E787F92C659D}" destId="{577D8659-F129-4FD0-A54B-69EB4C58C9EF}" srcOrd="2" destOrd="0" presId="urn:microsoft.com/office/officeart/2005/8/layout/matrix2"/>
    <dgm:cxn modelId="{0DD415D5-810D-412F-9C3A-BEBFB8E5923C}" type="presParOf" srcId="{3EC3A019-95DA-4405-B226-E787F92C659D}" destId="{6E3FC08D-5342-4AF9-A925-6BE58EC4B07A}" srcOrd="3" destOrd="0" presId="urn:microsoft.com/office/officeart/2005/8/layout/matrix2"/>
    <dgm:cxn modelId="{78AFAF88-7A19-404D-8576-415151D055F6}" type="presParOf" srcId="{3EC3A019-95DA-4405-B226-E787F92C659D}" destId="{8471A4AD-5E3B-4055-B6E0-9FEF0ACC1A9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4BDEA-8EAA-4636-A9AA-8F7FAAC7803A}">
      <dsp:nvSpPr>
        <dsp:cNvPr id="0" name=""/>
        <dsp:cNvSpPr/>
      </dsp:nvSpPr>
      <dsp:spPr>
        <a:xfrm>
          <a:off x="1354666"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82C6C-6283-4DCE-8BC7-F2499BFC89FF}">
      <dsp:nvSpPr>
        <dsp:cNvPr id="0" name=""/>
        <dsp:cNvSpPr/>
      </dsp:nvSpPr>
      <dsp:spPr>
        <a:xfrm>
          <a:off x="1706879" y="352213"/>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kern="1200" dirty="0"/>
            <a:t>Decentralizēti sakari</a:t>
          </a:r>
        </a:p>
      </dsp:txBody>
      <dsp:txXfrm>
        <a:off x="1812686" y="458020"/>
        <a:ext cx="1955852" cy="1955852"/>
      </dsp:txXfrm>
    </dsp:sp>
    <dsp:sp modelId="{577D8659-F129-4FD0-A54B-69EB4C58C9EF}">
      <dsp:nvSpPr>
        <dsp:cNvPr id="0" name=""/>
        <dsp:cNvSpPr/>
      </dsp:nvSpPr>
      <dsp:spPr>
        <a:xfrm>
          <a:off x="4253653" y="352213"/>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kern="1200" dirty="0"/>
            <a:t>Decentralizēti likumi</a:t>
          </a:r>
        </a:p>
      </dsp:txBody>
      <dsp:txXfrm>
        <a:off x="4359460" y="458020"/>
        <a:ext cx="1955852" cy="1955852"/>
      </dsp:txXfrm>
    </dsp:sp>
    <dsp:sp modelId="{6E3FC08D-5342-4AF9-A925-6BE58EC4B07A}">
      <dsp:nvSpPr>
        <dsp:cNvPr id="0" name=""/>
        <dsp:cNvSpPr/>
      </dsp:nvSpPr>
      <dsp:spPr>
        <a:xfrm>
          <a:off x="1706879" y="2898986"/>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kern="1200" dirty="0"/>
            <a:t>Decentralizēta ražošana</a:t>
          </a:r>
        </a:p>
      </dsp:txBody>
      <dsp:txXfrm>
        <a:off x="1812686" y="3004793"/>
        <a:ext cx="1955852" cy="1955852"/>
      </dsp:txXfrm>
    </dsp:sp>
    <dsp:sp modelId="{8471A4AD-5E3B-4055-B6E0-9FEF0ACC1A9C}">
      <dsp:nvSpPr>
        <dsp:cNvPr id="0" name=""/>
        <dsp:cNvSpPr/>
      </dsp:nvSpPr>
      <dsp:spPr>
        <a:xfrm>
          <a:off x="4253653" y="2898986"/>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kern="1200" dirty="0"/>
            <a:t>Decentralizētas finanses</a:t>
          </a:r>
        </a:p>
      </dsp:txBody>
      <dsp:txXfrm>
        <a:off x="4359460" y="3004793"/>
        <a:ext cx="1955852"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0FD32-311A-4462-9569-FC6EC8AF197C}" type="datetimeFigureOut">
              <a:rPr lang="lv-LV" smtClean="0"/>
              <a:t>16.06.2021</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8A98-8692-43FC-9495-FDC415CABE55}" type="slidenum">
              <a:rPr lang="lv-LV" smtClean="0"/>
              <a:t>‹#›</a:t>
            </a:fld>
            <a:endParaRPr lang="lv-LV"/>
          </a:p>
        </p:txBody>
      </p:sp>
    </p:spTree>
    <p:extLst>
      <p:ext uri="{BB962C8B-B14F-4D97-AF65-F5344CB8AC3E}">
        <p14:creationId xmlns:p14="http://schemas.microsoft.com/office/powerpoint/2010/main" val="28514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crypt.co/resources/merkle-trees-guide-explainer-blockcha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tivism.net/cypherpunk/manifesto.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ckchain.org.l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the-mission/a-simple-explanation-on-how-blockchain-works-e52f75da6e9a%3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ernardmarr.com/default.asp?contentID=1353%3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src.nist.gov/publications/fips/fips46-3/fips46-3.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ee.stanford.edu/~hellman/publications/24.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haum.com/publications/Security_Wthout_Identificatio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1min</a:t>
            </a:r>
          </a:p>
          <a:p>
            <a:r>
              <a:rPr lang="lv-LV" dirty="0"/>
              <a:t>Iepazīstina ar šīs nodaļas mērķi.</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3</a:t>
            </a:fld>
            <a:endParaRPr lang="lv-LV"/>
          </a:p>
        </p:txBody>
      </p:sp>
    </p:spTree>
    <p:extLst>
      <p:ext uri="{BB962C8B-B14F-4D97-AF65-F5344CB8AC3E}">
        <p14:creationId xmlns:p14="http://schemas.microsoft.com/office/powerpoint/2010/main" val="4283138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0" i="0" dirty="0">
                <a:solidFill>
                  <a:srgbClr val="333333"/>
                </a:solidFill>
                <a:effectLst/>
                <a:latin typeface="Georgia" panose="02040502050405020303" pitchFamily="18" charset="0"/>
              </a:rPr>
              <a:t>„</a:t>
            </a:r>
            <a:r>
              <a:rPr lang="lv-LV" b="0" i="0" dirty="0" err="1">
                <a:solidFill>
                  <a:srgbClr val="333333"/>
                </a:solidFill>
                <a:effectLst/>
                <a:latin typeface="Georgia" panose="02040502050405020303" pitchFamily="18" charset="0"/>
              </a:rPr>
              <a:t>Neiromants</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ang</a:t>
            </a:r>
            <a:r>
              <a:rPr lang="lv-LV" b="0" i="0" dirty="0">
                <a:solidFill>
                  <a:srgbClr val="333333"/>
                </a:solidFill>
                <a:effectLst/>
                <a:latin typeface="Georgia" panose="02040502050405020303" pitchFamily="18" charset="0"/>
              </a:rPr>
              <a:t>."</a:t>
            </a:r>
            <a:r>
              <a:rPr lang="lv-LV" b="0" i="0" dirty="0" err="1">
                <a:solidFill>
                  <a:srgbClr val="333333"/>
                </a:solidFill>
                <a:effectLst/>
                <a:latin typeface="Georgia" panose="02040502050405020303" pitchFamily="18" charset="0"/>
              </a:rPr>
              <a:t>Neuromancer</a:t>
            </a:r>
            <a:r>
              <a:rPr lang="lv-LV" b="0" i="0" dirty="0">
                <a:solidFill>
                  <a:srgbClr val="333333"/>
                </a:solidFill>
                <a:effectLst/>
                <a:latin typeface="Georgia" panose="02040502050405020303" pitchFamily="18" charset="0"/>
              </a:rPr>
              <a:t> ) ir Viljama Gibsona (</a:t>
            </a:r>
            <a:r>
              <a:rPr lang="lv-LV" b="0" i="0" dirty="0" err="1">
                <a:solidFill>
                  <a:srgbClr val="333333"/>
                </a:solidFill>
                <a:effectLst/>
                <a:latin typeface="Georgia" panose="02040502050405020303" pitchFamily="18" charset="0"/>
              </a:rPr>
              <a:t>William</a:t>
            </a:r>
            <a:r>
              <a:rPr lang="lv-LV" b="0" i="0" dirty="0">
                <a:solidFill>
                  <a:srgbClr val="333333"/>
                </a:solidFill>
                <a:effectLst/>
                <a:latin typeface="Georgia" panose="02040502050405020303" pitchFamily="18" charset="0"/>
              </a:rPr>
              <a:t> Gibson) 1984. gada romāns, kas pazīstams kā slavenākais agrīnais </a:t>
            </a:r>
            <a:r>
              <a:rPr lang="lv-LV" b="0" i="0" dirty="0" err="1">
                <a:solidFill>
                  <a:srgbClr val="333333"/>
                </a:solidFill>
                <a:effectLst/>
                <a:latin typeface="Georgia" panose="02040502050405020303" pitchFamily="18" charset="0"/>
              </a:rPr>
              <a:t>kiberpanka</a:t>
            </a:r>
            <a:r>
              <a:rPr lang="lv-LV" b="0" i="0" dirty="0">
                <a:solidFill>
                  <a:srgbClr val="333333"/>
                </a:solidFill>
                <a:effectLst/>
                <a:latin typeface="Georgia" panose="02040502050405020303" pitchFamily="18" charset="0"/>
              </a:rPr>
              <a:t> romāns un zinātniskās fantastikas „trīskāršā kroņa” ieguvējs – </a:t>
            </a:r>
            <a:r>
              <a:rPr lang="lv-LV" b="0" i="0" dirty="0" err="1">
                <a:solidFill>
                  <a:srgbClr val="333333"/>
                </a:solidFill>
                <a:effectLst/>
                <a:latin typeface="Georgia" panose="02040502050405020303" pitchFamily="18" charset="0"/>
              </a:rPr>
              <a:t>Nebula</a:t>
            </a:r>
            <a:r>
              <a:rPr lang="lv-LV" b="0" i="0" dirty="0">
                <a:solidFill>
                  <a:srgbClr val="333333"/>
                </a:solidFill>
                <a:effectLst/>
                <a:latin typeface="Georgia" panose="02040502050405020303" pitchFamily="18" charset="0"/>
              </a:rPr>
              <a:t> balva, Filipa K. </a:t>
            </a:r>
            <a:r>
              <a:rPr lang="lv-LV" b="0" i="0" dirty="0" err="1">
                <a:solidFill>
                  <a:srgbClr val="333333"/>
                </a:solidFill>
                <a:effectLst/>
                <a:latin typeface="Georgia" panose="02040502050405020303" pitchFamily="18" charset="0"/>
              </a:rPr>
              <a:t>Dika</a:t>
            </a:r>
            <a:r>
              <a:rPr lang="lv-LV" b="0" i="0" dirty="0">
                <a:solidFill>
                  <a:srgbClr val="333333"/>
                </a:solidFill>
                <a:effectLst/>
                <a:latin typeface="Georgia" panose="02040502050405020303" pitchFamily="18" charset="0"/>
              </a:rPr>
              <a:t> balva un Hugo balva. Tas bija Gibsona pirmais romāns un „</a:t>
            </a:r>
            <a:r>
              <a:rPr lang="lv-LV" b="0" i="0" dirty="0" err="1">
                <a:solidFill>
                  <a:srgbClr val="333333"/>
                </a:solidFill>
                <a:effectLst/>
                <a:latin typeface="Georgia" panose="02040502050405020303" pitchFamily="18" charset="0"/>
              </a:rPr>
              <a:t>Sprawl</a:t>
            </a:r>
            <a:r>
              <a:rPr lang="lv-LV" b="0" i="0" dirty="0">
                <a:solidFill>
                  <a:srgbClr val="333333"/>
                </a:solidFill>
                <a:effectLst/>
                <a:latin typeface="Georgia" panose="02040502050405020303" pitchFamily="18" charset="0"/>
              </a:rPr>
              <a:t>” triloģijas sākums. Romāns ir par neveiksmīgu datoru hakeri, ko nolīgst noslēpumains darba devējs, lai veiktu vienreizēju uzlaušanu.</a:t>
            </a:r>
            <a:endParaRPr lang="lv-LV" dirty="0"/>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12</a:t>
            </a:fld>
            <a:endParaRPr lang="lv-LV"/>
          </a:p>
        </p:txBody>
      </p:sp>
    </p:spTree>
    <p:extLst>
      <p:ext uri="{BB962C8B-B14F-4D97-AF65-F5344CB8AC3E}">
        <p14:creationId xmlns:p14="http://schemas.microsoft.com/office/powerpoint/2010/main" val="2706532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b="0" i="0" dirty="0" err="1">
                <a:solidFill>
                  <a:srgbClr val="333333"/>
                </a:solidFill>
                <a:effectLst/>
                <a:latin typeface="Georgia" panose="02040502050405020303" pitchFamily="18" charset="0"/>
              </a:rPr>
              <a:t>Blokķēdes</a:t>
            </a:r>
            <a:r>
              <a:rPr lang="lv-LV" b="0" i="0" dirty="0">
                <a:solidFill>
                  <a:srgbClr val="333333"/>
                </a:solidFill>
                <a:effectLst/>
                <a:latin typeface="Georgia" panose="02040502050405020303" pitchFamily="18" charset="0"/>
              </a:rPr>
              <a:t> tehnoloģijas ideja tika aprakstīta jau 1991. gadā, kad pētniecības zinātnieki Stjuarts Habers (</a:t>
            </a:r>
            <a:r>
              <a:rPr lang="lv-LV" b="0" i="0" dirty="0" err="1">
                <a:solidFill>
                  <a:srgbClr val="333333"/>
                </a:solidFill>
                <a:effectLst/>
                <a:latin typeface="Georgia" panose="02040502050405020303" pitchFamily="18" charset="0"/>
              </a:rPr>
              <a:t>Stuart</a:t>
            </a:r>
            <a:r>
              <a:rPr lang="lv-LV" b="0" i="0" dirty="0">
                <a:solidFill>
                  <a:srgbClr val="333333"/>
                </a:solidFill>
                <a:effectLst/>
                <a:latin typeface="Georgia" panose="02040502050405020303" pitchFamily="18" charset="0"/>
              </a:rPr>
              <a:t> Haber) un V. Skots </a:t>
            </a:r>
            <a:r>
              <a:rPr lang="lv-LV" b="0" i="0" dirty="0" err="1">
                <a:solidFill>
                  <a:srgbClr val="333333"/>
                </a:solidFill>
                <a:effectLst/>
                <a:latin typeface="Georgia" panose="02040502050405020303" pitchFamily="18" charset="0"/>
              </a:rPr>
              <a:t>Stornets</a:t>
            </a:r>
            <a:r>
              <a:rPr lang="lv-LV" b="0" i="0" dirty="0">
                <a:solidFill>
                  <a:srgbClr val="333333"/>
                </a:solidFill>
                <a:effectLst/>
                <a:latin typeface="Georgia" panose="02040502050405020303" pitchFamily="18" charset="0"/>
              </a:rPr>
              <a:t> (W. </a:t>
            </a:r>
            <a:r>
              <a:rPr lang="lv-LV" b="0" i="0" dirty="0" err="1">
                <a:solidFill>
                  <a:srgbClr val="333333"/>
                </a:solidFill>
                <a:effectLst/>
                <a:latin typeface="Georgia" panose="02040502050405020303" pitchFamily="18" charset="0"/>
              </a:rPr>
              <a:t>Scott</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Stornetta</a:t>
            </a:r>
            <a:r>
              <a:rPr lang="lv-LV" b="0" i="0" dirty="0">
                <a:solidFill>
                  <a:srgbClr val="333333"/>
                </a:solidFill>
                <a:effectLst/>
                <a:latin typeface="Georgia" panose="02040502050405020303" pitchFamily="18" charset="0"/>
              </a:rPr>
              <a:t>) ieviesa praktiskus skaitļošanas risinājumus digitālu dokumentu laika zīmogošanai, lai tos nevarētu viltot ar iepriekšēju datumu vai mainīt. </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13</a:t>
            </a:fld>
            <a:endParaRPr lang="lv-LV"/>
          </a:p>
        </p:txBody>
      </p:sp>
    </p:spTree>
    <p:extLst>
      <p:ext uri="{BB962C8B-B14F-4D97-AF65-F5344CB8AC3E}">
        <p14:creationId xmlns:p14="http://schemas.microsoft.com/office/powerpoint/2010/main" val="890455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b="0" i="0" dirty="0">
                <a:solidFill>
                  <a:srgbClr val="333333"/>
                </a:solidFill>
                <a:effectLst/>
                <a:latin typeface="Georgia" panose="02040502050405020303" pitchFamily="18" charset="0"/>
              </a:rPr>
              <a:t>Sistēma izmantoja kriptogrāfiski drošu bloku ķēdi, lai glabātu ar laiku apzīmogotos dokumentus, un 1992. gadā sistēmā tika iekļauti </a:t>
            </a:r>
            <a:r>
              <a:rPr lang="lv-LV" b="0" i="0" u="none" strike="noStrike" dirty="0" err="1">
                <a:solidFill>
                  <a:srgbClr val="0088CC"/>
                </a:solidFill>
                <a:effectLst/>
                <a:latin typeface="Georgia" panose="02040502050405020303" pitchFamily="18" charset="0"/>
                <a:hlinkClick r:id="rId3"/>
              </a:rPr>
              <a:t>Merkles</a:t>
            </a:r>
            <a:r>
              <a:rPr lang="lv-LV" b="0" i="0" u="none" strike="noStrike" dirty="0">
                <a:solidFill>
                  <a:srgbClr val="0088CC"/>
                </a:solidFill>
                <a:effectLst/>
                <a:latin typeface="Georgia" panose="02040502050405020303" pitchFamily="18" charset="0"/>
                <a:hlinkClick r:id="rId3"/>
              </a:rPr>
              <a:t> koki</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ang</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Merkle</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trees</a:t>
            </a:r>
            <a:r>
              <a:rPr lang="lv-LV" b="0" i="0" dirty="0">
                <a:solidFill>
                  <a:srgbClr val="333333"/>
                </a:solidFill>
                <a:effectLst/>
                <a:latin typeface="Georgia" panose="02040502050405020303" pitchFamily="18" charset="0"/>
              </a:rPr>
              <a:t>"), palīdzot sistēmai strādāt daudz efektīvāk, ļaujot vienā blokā uzglabāt vairākus dokumentus. </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14</a:t>
            </a:fld>
            <a:endParaRPr lang="lv-LV"/>
          </a:p>
        </p:txBody>
      </p:sp>
    </p:spTree>
    <p:extLst>
      <p:ext uri="{BB962C8B-B14F-4D97-AF65-F5344CB8AC3E}">
        <p14:creationId xmlns:p14="http://schemas.microsoft.com/office/powerpoint/2010/main" val="77210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33333"/>
                </a:solidFill>
                <a:effectLst/>
                <a:latin typeface="Georgia" panose="02040502050405020303" pitchFamily="18" charset="0"/>
              </a:rPr>
              <a:t>1992. gada nogalē Ēriks Hjūzs (</a:t>
            </a:r>
            <a:r>
              <a:rPr lang="lv-LV" b="0" i="0" dirty="0" err="1">
                <a:solidFill>
                  <a:srgbClr val="333333"/>
                </a:solidFill>
                <a:effectLst/>
                <a:latin typeface="Georgia" panose="02040502050405020303" pitchFamily="18" charset="0"/>
              </a:rPr>
              <a:t>Eric</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Hughes</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Timotijs</a:t>
            </a:r>
            <a:r>
              <a:rPr lang="lv-LV" b="0" i="0" dirty="0">
                <a:solidFill>
                  <a:srgbClr val="333333"/>
                </a:solidFill>
                <a:effectLst/>
                <a:latin typeface="Georgia" panose="02040502050405020303" pitchFamily="18" charset="0"/>
              </a:rPr>
              <a:t> C </a:t>
            </a:r>
            <a:r>
              <a:rPr lang="lv-LV" b="0" i="0" dirty="0" err="1">
                <a:solidFill>
                  <a:srgbClr val="333333"/>
                </a:solidFill>
                <a:effectLst/>
                <a:latin typeface="Georgia" panose="02040502050405020303" pitchFamily="18" charset="0"/>
              </a:rPr>
              <a:t>Mejs</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Timothy</a:t>
            </a:r>
            <a:r>
              <a:rPr lang="lv-LV" b="0" i="0" dirty="0">
                <a:solidFill>
                  <a:srgbClr val="333333"/>
                </a:solidFill>
                <a:effectLst/>
                <a:latin typeface="Georgia" panose="02040502050405020303" pitchFamily="18" charset="0"/>
              </a:rPr>
              <a:t> C </a:t>
            </a:r>
            <a:r>
              <a:rPr lang="lv-LV" b="0" i="0" dirty="0" err="1">
                <a:solidFill>
                  <a:srgbClr val="333333"/>
                </a:solidFill>
                <a:effectLst/>
                <a:latin typeface="Georgia" panose="02040502050405020303" pitchFamily="18" charset="0"/>
              </a:rPr>
              <a:t>May</a:t>
            </a:r>
            <a:r>
              <a:rPr lang="lv-LV" b="0" i="0" dirty="0">
                <a:solidFill>
                  <a:srgbClr val="333333"/>
                </a:solidFill>
                <a:effectLst/>
                <a:latin typeface="Georgia" panose="02040502050405020303" pitchFamily="18" charset="0"/>
              </a:rPr>
              <a:t>) un Džons </a:t>
            </a:r>
            <a:r>
              <a:rPr lang="lv-LV" b="0" i="0" dirty="0" err="1">
                <a:solidFill>
                  <a:srgbClr val="333333"/>
                </a:solidFill>
                <a:effectLst/>
                <a:latin typeface="Georgia" panose="02040502050405020303" pitchFamily="18" charset="0"/>
              </a:rPr>
              <a:t>Gilmors</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John</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Gilmore</a:t>
            </a:r>
            <a:r>
              <a:rPr lang="lv-LV" b="0" i="0" dirty="0">
                <a:solidFill>
                  <a:srgbClr val="333333"/>
                </a:solidFill>
                <a:effectLst/>
                <a:latin typeface="Georgia" panose="02040502050405020303" pitchFamily="18" charset="0"/>
              </a:rPr>
              <a:t>) nodibināja nelielu grupu, kas katru mēnesi tikās </a:t>
            </a:r>
            <a:r>
              <a:rPr lang="lv-LV" b="0" i="0" dirty="0" err="1">
                <a:solidFill>
                  <a:srgbClr val="333333"/>
                </a:solidFill>
                <a:effectLst/>
                <a:latin typeface="Georgia" panose="02040502050405020303" pitchFamily="18" charset="0"/>
              </a:rPr>
              <a:t>Gilmora</a:t>
            </a:r>
            <a:r>
              <a:rPr lang="lv-LV" b="0" i="0" dirty="0">
                <a:solidFill>
                  <a:srgbClr val="333333"/>
                </a:solidFill>
                <a:effectLst/>
                <a:latin typeface="Georgia" panose="02040502050405020303" pitchFamily="18" charset="0"/>
              </a:rPr>
              <a:t> uzņēmumā „</a:t>
            </a:r>
            <a:r>
              <a:rPr lang="lv-LV" b="0" i="0" dirty="0" err="1">
                <a:solidFill>
                  <a:srgbClr val="333333"/>
                </a:solidFill>
                <a:effectLst/>
                <a:latin typeface="Georgia" panose="02040502050405020303" pitchFamily="18" charset="0"/>
              </a:rPr>
              <a:t>Cygnus</a:t>
            </a:r>
            <a:r>
              <a:rPr lang="lv-LV" b="0" i="0" dirty="0">
                <a:solidFill>
                  <a:srgbClr val="333333"/>
                </a:solidFill>
                <a:effectLst/>
                <a:latin typeface="Georgia" panose="02040502050405020303" pitchFamily="18" charset="0"/>
              </a:rPr>
              <a:t> Solutions” Sanfrancisko līča rajonā. Grupu humoristiski sauca par „</a:t>
            </a:r>
            <a:r>
              <a:rPr lang="lv-LV" b="0" i="0" dirty="0" err="1">
                <a:solidFill>
                  <a:srgbClr val="333333"/>
                </a:solidFill>
                <a:effectLst/>
                <a:latin typeface="Georgia" panose="02040502050405020303" pitchFamily="18" charset="0"/>
              </a:rPr>
              <a:t>šifrpankiem</a:t>
            </a:r>
            <a:r>
              <a:rPr lang="lv-LV" b="0" i="0" dirty="0">
                <a:solidFill>
                  <a:srgbClr val="333333"/>
                </a:solidFill>
                <a:effectLst/>
                <a:latin typeface="Georgia" panose="02040502050405020303" pitchFamily="18" charset="0"/>
              </a:rPr>
              <a:t>”, kas ir ”šifra” un „</a:t>
            </a:r>
            <a:r>
              <a:rPr lang="lv-LV" b="0" i="0" dirty="0" err="1">
                <a:solidFill>
                  <a:srgbClr val="333333"/>
                </a:solidFill>
                <a:effectLst/>
                <a:latin typeface="Georgia" panose="02040502050405020303" pitchFamily="18" charset="0"/>
              </a:rPr>
              <a:t>kiberpanka</a:t>
            </a:r>
            <a:r>
              <a:rPr lang="lv-LV" b="0" i="0" dirty="0">
                <a:solidFill>
                  <a:srgbClr val="333333"/>
                </a:solidFill>
                <a:effectLst/>
                <a:latin typeface="Georgia" panose="02040502050405020303" pitchFamily="18" charset="0"/>
              </a:rPr>
              <a:t>” atvasinājums.</a:t>
            </a:r>
          </a:p>
          <a:p>
            <a:pPr algn="l"/>
            <a:r>
              <a:rPr lang="lv-LV" b="0" i="0" dirty="0">
                <a:solidFill>
                  <a:srgbClr val="333333"/>
                </a:solidFill>
                <a:effectLst/>
                <a:latin typeface="Georgia" panose="02040502050405020303" pitchFamily="18" charset="0"/>
              </a:rPr>
              <a:t>”</a:t>
            </a:r>
            <a:r>
              <a:rPr lang="lv-LV" b="0" i="0" dirty="0" err="1">
                <a:solidFill>
                  <a:srgbClr val="333333"/>
                </a:solidFill>
                <a:effectLst/>
                <a:latin typeface="Georgia" panose="02040502050405020303" pitchFamily="18" charset="0"/>
              </a:rPr>
              <a:t>Šifrpanku</a:t>
            </a:r>
            <a:r>
              <a:rPr lang="lv-LV" b="0" i="0" dirty="0">
                <a:solidFill>
                  <a:srgbClr val="333333"/>
                </a:solidFill>
                <a:effectLst/>
                <a:latin typeface="Georgia" panose="02040502050405020303" pitchFamily="18" charset="0"/>
              </a:rPr>
              <a:t>” adresātu saraksts tika izveidots aptuveni tajā pašā laikā, un tikai pēc dažiem mēnešiem Ēriks Hjūzs publicēja eseju „</a:t>
            </a:r>
            <a:r>
              <a:rPr lang="lv-LV" b="0" i="0" u="none" strike="noStrike" dirty="0" err="1">
                <a:solidFill>
                  <a:srgbClr val="0088CC"/>
                </a:solidFill>
                <a:effectLst/>
                <a:latin typeface="inherit"/>
                <a:hlinkClick r:id="rId3"/>
              </a:rPr>
              <a:t>Cypherpunk's</a:t>
            </a:r>
            <a:r>
              <a:rPr lang="lv-LV" b="0" i="0" u="none" strike="noStrike" dirty="0">
                <a:solidFill>
                  <a:srgbClr val="0088CC"/>
                </a:solidFill>
                <a:effectLst/>
                <a:latin typeface="inherit"/>
                <a:hlinkClick r:id="rId3"/>
              </a:rPr>
              <a:t> </a:t>
            </a:r>
            <a:r>
              <a:rPr lang="lv-LV" b="0" i="0" u="none" strike="noStrike" dirty="0" err="1">
                <a:solidFill>
                  <a:srgbClr val="0088CC"/>
                </a:solidFill>
                <a:effectLst/>
                <a:latin typeface="inherit"/>
                <a:hlinkClick r:id="rId3"/>
              </a:rPr>
              <a:t>Manifesto</a:t>
            </a:r>
            <a:r>
              <a:rPr lang="lv-LV" b="0" i="0" dirty="0">
                <a:solidFill>
                  <a:srgbClr val="333333"/>
                </a:solidFill>
                <a:effectLst/>
                <a:latin typeface="Georgia" panose="02040502050405020303" pitchFamily="18" charset="0"/>
              </a:rPr>
              <a:t>”.</a:t>
            </a:r>
          </a:p>
          <a:p>
            <a:pPr algn="l"/>
            <a:r>
              <a:rPr lang="lv-LV" b="0" i="0" dirty="0">
                <a:solidFill>
                  <a:srgbClr val="333333"/>
                </a:solidFill>
                <a:effectLst/>
                <a:latin typeface="Georgia" panose="02040502050405020303" pitchFamily="18" charset="0"/>
              </a:rPr>
              <a:t>Saistībā ar privātumu „</a:t>
            </a:r>
            <a:r>
              <a:rPr lang="lv-LV" b="0" i="0" dirty="0" err="1">
                <a:solidFill>
                  <a:srgbClr val="333333"/>
                </a:solidFill>
                <a:effectLst/>
                <a:latin typeface="Georgia" panose="02040502050405020303" pitchFamily="18" charset="0"/>
              </a:rPr>
              <a:t>Cypherpunk's</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Manifesto</a:t>
            </a:r>
            <a:r>
              <a:rPr lang="lv-LV" b="0" i="0" dirty="0">
                <a:solidFill>
                  <a:srgbClr val="333333"/>
                </a:solidFill>
                <a:effectLst/>
                <a:latin typeface="Georgia" panose="02040502050405020303" pitchFamily="18" charset="0"/>
              </a:rPr>
              <a:t>” teikts:</a:t>
            </a:r>
          </a:p>
          <a:p>
            <a:pPr algn="l"/>
            <a:r>
              <a:rPr lang="lv-LV" b="0" i="1" dirty="0">
                <a:solidFill>
                  <a:srgbClr val="333333"/>
                </a:solidFill>
                <a:effectLst/>
                <a:latin typeface="inherit"/>
              </a:rPr>
              <a:t>„Elektroniskajā laikmetā atvērtai sabiedrībai ir nepieciešams privātums. Privātums nav slepenība. Privāta lieta ir kas tāds, ko kāds negribētu, lai zina visa pasaule, bet slepena lieta ir kas tāds, ko kāds grib, lai neviens nezinātu. Privātums ir iespēja selektīvi atklāt sevi pasaulei.”</a:t>
            </a:r>
            <a:endParaRPr lang="lv-LV" b="0" i="0" dirty="0">
              <a:solidFill>
                <a:srgbClr val="333333"/>
              </a:solidFill>
              <a:effectLst/>
              <a:latin typeface="Georgia" panose="02040502050405020303" pitchFamily="18" charset="0"/>
            </a:endParaRP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15</a:t>
            </a:fld>
            <a:endParaRPr lang="lv-LV"/>
          </a:p>
        </p:txBody>
      </p:sp>
    </p:spTree>
    <p:extLst>
      <p:ext uri="{BB962C8B-B14F-4D97-AF65-F5344CB8AC3E}">
        <p14:creationId xmlns:p14="http://schemas.microsoft.com/office/powerpoint/2010/main" val="372654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dirty="0">
                <a:solidFill>
                  <a:srgbClr val="643CBE"/>
                </a:solidFill>
              </a:rPr>
              <a:t>2009. </a:t>
            </a:r>
            <a:r>
              <a:rPr lang="lv-LV" sz="1200" dirty="0">
                <a:solidFill>
                  <a:srgbClr val="643CBE"/>
                </a:solidFill>
              </a:rPr>
              <a:t>gada 3. janvārī radās "</a:t>
            </a:r>
            <a:r>
              <a:rPr lang="lv-LV" sz="1200" dirty="0" err="1">
                <a:solidFill>
                  <a:srgbClr val="643CBE"/>
                </a:solidFill>
              </a:rPr>
              <a:t>Bitcoin</a:t>
            </a:r>
            <a:r>
              <a:rPr lang="lv-LV" sz="1200" dirty="0">
                <a:solidFill>
                  <a:srgbClr val="643CBE"/>
                </a:solidFill>
              </a:rPr>
              <a:t>", kad šīs </a:t>
            </a:r>
            <a:r>
              <a:rPr lang="lv-LV" sz="1200" dirty="0" err="1">
                <a:solidFill>
                  <a:srgbClr val="643CBE"/>
                </a:solidFill>
              </a:rPr>
              <a:t>kriptovalūtas</a:t>
            </a:r>
            <a:r>
              <a:rPr lang="lv-LV" sz="1200" dirty="0">
                <a:solidFill>
                  <a:srgbClr val="643CBE"/>
                </a:solidFill>
              </a:rPr>
              <a:t> pirmo bloku ieguva </a:t>
            </a:r>
            <a:r>
              <a:rPr lang="lv-LV" sz="1200" dirty="0" err="1">
                <a:solidFill>
                  <a:srgbClr val="643CBE"/>
                </a:solidFill>
              </a:rPr>
              <a:t>Satoši</a:t>
            </a:r>
            <a:r>
              <a:rPr lang="lv-LV" sz="1200" dirty="0">
                <a:solidFill>
                  <a:srgbClr val="643CBE"/>
                </a:solidFill>
              </a:rPr>
              <a:t> </a:t>
            </a:r>
            <a:r>
              <a:rPr lang="lv-LV" sz="1200" dirty="0" err="1">
                <a:solidFill>
                  <a:srgbClr val="643CBE"/>
                </a:solidFill>
              </a:rPr>
              <a:t>Nakomoto</a:t>
            </a:r>
            <a:r>
              <a:rPr lang="lv-LV" sz="1200" dirty="0">
                <a:solidFill>
                  <a:srgbClr val="643CBE"/>
                </a:solidFill>
              </a:rPr>
              <a:t>, un tā atlīdzība bija 50 </a:t>
            </a:r>
            <a:r>
              <a:rPr lang="lv-LV" sz="1200" dirty="0" err="1">
                <a:solidFill>
                  <a:srgbClr val="643CBE"/>
                </a:solidFill>
              </a:rPr>
              <a:t>bitmonētas</a:t>
            </a:r>
            <a:r>
              <a:rPr lang="lv-LV" sz="1200" dirty="0">
                <a:solidFill>
                  <a:srgbClr val="643CBE"/>
                </a:solidFill>
              </a:rPr>
              <a:t> (</a:t>
            </a:r>
            <a:r>
              <a:rPr lang="lv-LV" sz="1200" dirty="0" err="1">
                <a:solidFill>
                  <a:srgbClr val="643CBE"/>
                </a:solidFill>
              </a:rPr>
              <a:t>ang</a:t>
            </a:r>
            <a:r>
              <a:rPr lang="lv-LV" sz="1200" dirty="0">
                <a:solidFill>
                  <a:srgbClr val="643CBE"/>
                </a:solidFill>
              </a:rPr>
              <a:t>. "</a:t>
            </a:r>
            <a:r>
              <a:rPr lang="lv-LV" sz="1200" dirty="0" err="1">
                <a:solidFill>
                  <a:srgbClr val="643CBE"/>
                </a:solidFill>
              </a:rPr>
              <a:t>bitcoin</a:t>
            </a:r>
            <a:r>
              <a:rPr lang="lv-LV" sz="1200" dirty="0">
                <a:solidFill>
                  <a:srgbClr val="643CBE"/>
                </a:solidFill>
              </a:rPr>
              <a:t>"). Pirmais „</a:t>
            </a:r>
            <a:r>
              <a:rPr lang="lv-LV" sz="1200" dirty="0" err="1">
                <a:solidFill>
                  <a:srgbClr val="643CBE"/>
                </a:solidFill>
              </a:rPr>
              <a:t>Bitcoin</a:t>
            </a:r>
            <a:r>
              <a:rPr lang="lv-LV" sz="1200" dirty="0">
                <a:solidFill>
                  <a:srgbClr val="643CBE"/>
                </a:solidFill>
              </a:rPr>
              <a:t>” darījums notika tā paša gada 12. janvārī, kad </a:t>
            </a:r>
            <a:r>
              <a:rPr lang="lv-LV" sz="1200" dirty="0" err="1">
                <a:solidFill>
                  <a:srgbClr val="643CBE"/>
                </a:solidFill>
              </a:rPr>
              <a:t>Satoši</a:t>
            </a:r>
            <a:r>
              <a:rPr lang="lv-LV" sz="1200" dirty="0">
                <a:solidFill>
                  <a:srgbClr val="643CBE"/>
                </a:solidFill>
              </a:rPr>
              <a:t> </a:t>
            </a:r>
            <a:r>
              <a:rPr lang="lv-LV" sz="1200" dirty="0" err="1">
                <a:solidFill>
                  <a:srgbClr val="643CBE"/>
                </a:solidFill>
              </a:rPr>
              <a:t>Nakamoto</a:t>
            </a:r>
            <a:r>
              <a:rPr lang="lv-LV" sz="1200" dirty="0">
                <a:solidFill>
                  <a:srgbClr val="643CBE"/>
                </a:solidFill>
              </a:rPr>
              <a:t> nosūtīja Halam </a:t>
            </a:r>
            <a:r>
              <a:rPr lang="lv-LV" sz="1200" dirty="0" err="1">
                <a:solidFill>
                  <a:srgbClr val="643CBE"/>
                </a:solidFill>
              </a:rPr>
              <a:t>Finejam</a:t>
            </a:r>
            <a:r>
              <a:rPr lang="lv-LV" sz="1200" dirty="0">
                <a:solidFill>
                  <a:srgbClr val="643CBE"/>
                </a:solidFill>
              </a:rPr>
              <a:t> (Hal </a:t>
            </a:r>
            <a:r>
              <a:rPr lang="lv-LV" sz="1200" dirty="0" err="1">
                <a:solidFill>
                  <a:srgbClr val="643CBE"/>
                </a:solidFill>
              </a:rPr>
              <a:t>Finney</a:t>
            </a:r>
            <a:r>
              <a:rPr lang="lv-LV" sz="1200" dirty="0">
                <a:solidFill>
                  <a:srgbClr val="643CBE"/>
                </a:solidFill>
              </a:rPr>
              <a:t>) 10 </a:t>
            </a:r>
            <a:r>
              <a:rPr lang="lv-LV" sz="1200" dirty="0" err="1">
                <a:solidFill>
                  <a:srgbClr val="643CBE"/>
                </a:solidFill>
              </a:rPr>
              <a:t>bitmonētas</a:t>
            </a:r>
            <a:r>
              <a:rPr lang="lv-LV" sz="1200" dirty="0">
                <a:solidFill>
                  <a:srgbClr val="643CBE"/>
                </a:solidFill>
              </a:rPr>
              <a:t> (</a:t>
            </a:r>
            <a:r>
              <a:rPr lang="lv-LV" sz="1200" dirty="0" err="1">
                <a:solidFill>
                  <a:srgbClr val="643CBE"/>
                </a:solidFill>
              </a:rPr>
              <a:t>ang</a:t>
            </a:r>
            <a:r>
              <a:rPr lang="lv-LV" sz="1200" dirty="0">
                <a:solidFill>
                  <a:srgbClr val="643CBE"/>
                </a:solidFill>
              </a:rPr>
              <a:t>. "</a:t>
            </a:r>
            <a:r>
              <a:rPr lang="lv-LV" sz="1200" dirty="0" err="1">
                <a:solidFill>
                  <a:srgbClr val="643CBE"/>
                </a:solidFill>
              </a:rPr>
              <a:t>bitcoin</a:t>
            </a:r>
            <a:r>
              <a:rPr lang="lv-LV" sz="1200" dirty="0">
                <a:solidFill>
                  <a:srgbClr val="643CBE"/>
                </a:solidFill>
              </a:rPr>
              <a:t>").</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17</a:t>
            </a:fld>
            <a:endParaRPr lang="lv-LV"/>
          </a:p>
        </p:txBody>
      </p:sp>
    </p:spTree>
    <p:extLst>
      <p:ext uri="{BB962C8B-B14F-4D97-AF65-F5344CB8AC3E}">
        <p14:creationId xmlns:p14="http://schemas.microsoft.com/office/powerpoint/2010/main" val="3244220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t>
            </a:r>
            <a:r>
              <a:rPr lang="lv-LV" dirty="0" err="1"/>
              <a:t>Ethereum</a:t>
            </a:r>
            <a:r>
              <a:rPr lang="lv-LV" dirty="0"/>
              <a:t>” </a:t>
            </a:r>
            <a:r>
              <a:rPr lang="lv-LV" dirty="0" err="1"/>
              <a:t>kriptovalūtu</a:t>
            </a:r>
            <a:r>
              <a:rPr lang="lv-LV" dirty="0"/>
              <a:t> sauc „</a:t>
            </a:r>
            <a:r>
              <a:rPr lang="lv-LV" dirty="0" err="1"/>
              <a:t>Ether</a:t>
            </a:r>
            <a:r>
              <a:rPr lang="lv-LV" dirty="0"/>
              <a:t>”, to var pārskaitīt starp kontiem un izmantot, lai samaksātu par skaitļošanas jaudu, ko izmanto, izpildot viedos līgumus.</a:t>
            </a:r>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18</a:t>
            </a:fld>
            <a:endParaRPr lang="lv-LV"/>
          </a:p>
        </p:txBody>
      </p:sp>
    </p:spTree>
    <p:extLst>
      <p:ext uri="{BB962C8B-B14F-4D97-AF65-F5344CB8AC3E}">
        <p14:creationId xmlns:p14="http://schemas.microsoft.com/office/powerpoint/2010/main" val="246859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19</a:t>
            </a:fld>
            <a:endParaRPr lang="lv-LV"/>
          </a:p>
        </p:txBody>
      </p:sp>
    </p:spTree>
    <p:extLst>
      <p:ext uri="{BB962C8B-B14F-4D97-AF65-F5344CB8AC3E}">
        <p14:creationId xmlns:p14="http://schemas.microsoft.com/office/powerpoint/2010/main" val="2471623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5 min</a:t>
            </a:r>
          </a:p>
          <a:p>
            <a:r>
              <a:rPr lang="lv-LV" dirty="0"/>
              <a:t>Aicina izteikt galvenās atziņas. </a:t>
            </a:r>
          </a:p>
          <a:p>
            <a:r>
              <a:rPr lang="lv-LV" dirty="0"/>
              <a:t>Var izmantot padlet.com sienu, lai iegūtu kursantu viedokļu apkopojumu.</a:t>
            </a:r>
          </a:p>
          <a:p>
            <a:r>
              <a:rPr lang="lv-LV" dirty="0"/>
              <a:t>Uzsver, ka attīstība notikusi strauji. Pamatprincipi ir palikuši nemainīgi, bet </a:t>
            </a:r>
            <a:r>
              <a:rPr lang="lv-LV" dirty="0" err="1"/>
              <a:t>pielietojamības</a:t>
            </a:r>
            <a:r>
              <a:rPr lang="lv-LV" dirty="0"/>
              <a:t> iespējas neizsakāmi augušas.</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20</a:t>
            </a:fld>
            <a:endParaRPr lang="lv-LV"/>
          </a:p>
        </p:txBody>
      </p:sp>
    </p:spTree>
    <p:extLst>
      <p:ext uri="{BB962C8B-B14F-4D97-AF65-F5344CB8AC3E}">
        <p14:creationId xmlns:p14="http://schemas.microsoft.com/office/powerpoint/2010/main" val="1298757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Font typeface="Arial" panose="020B0604020202020204" pitchFamily="34" charset="0"/>
              <a:buNone/>
            </a:pPr>
            <a:r>
              <a:rPr lang="lv-LV" sz="1200" dirty="0"/>
              <a:t>5 min</a:t>
            </a:r>
          </a:p>
          <a:p>
            <a:pPr marL="0" indent="0">
              <a:buFont typeface="Arial" panose="020B0604020202020204" pitchFamily="34" charset="0"/>
              <a:buNone/>
            </a:pPr>
            <a:r>
              <a:rPr lang="lv-LV" sz="1200" dirty="0"/>
              <a:t>Izskaidro, kādas ir galvenās </a:t>
            </a:r>
            <a:r>
              <a:rPr lang="lv-LV" sz="1200" dirty="0" err="1"/>
              <a:t>blokķēdes</a:t>
            </a:r>
            <a:r>
              <a:rPr lang="lv-LV" sz="1200" dirty="0"/>
              <a:t> tehnoloģijas priekšrocības.</a:t>
            </a:r>
          </a:p>
          <a:p>
            <a:pPr marL="0" indent="0">
              <a:buFont typeface="Arial" panose="020B0604020202020204" pitchFamily="34" charset="0"/>
              <a:buNone/>
            </a:pPr>
            <a:r>
              <a:rPr lang="lv-LV" sz="1200" dirty="0"/>
              <a:t>Jautā auditorijai «Kura no priekšrocībām jums liekas vissaistošākā, kas uzrunā?»</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21</a:t>
            </a:fld>
            <a:endParaRPr lang="lv-LV"/>
          </a:p>
        </p:txBody>
      </p:sp>
    </p:spTree>
    <p:extLst>
      <p:ext uri="{BB962C8B-B14F-4D97-AF65-F5344CB8AC3E}">
        <p14:creationId xmlns:p14="http://schemas.microsoft.com/office/powerpoint/2010/main" val="398368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5 min</a:t>
            </a:r>
          </a:p>
          <a:p>
            <a:r>
              <a:rPr lang="lv-LV" dirty="0"/>
              <a:t>Iepazīstina ar </a:t>
            </a:r>
            <a:r>
              <a:rPr lang="lv-LV" dirty="0" err="1"/>
              <a:t>blokķēdes</a:t>
            </a:r>
            <a:r>
              <a:rPr lang="lv-LV" dirty="0"/>
              <a:t> trūkumiem attēlā. Informācija par trūkumiem atrodama platform.blocks.ase.ro kursā «LV_IEVADS BLOKĶĒDES TEHNOLOĢIJĀ». Saite uz kursu: https://platform.blocks.ase.ro/course/view.php?id=22 </a:t>
            </a:r>
          </a:p>
          <a:p>
            <a:endParaRPr lang="lv-LV" dirty="0"/>
          </a:p>
          <a:p>
            <a:r>
              <a:rPr lang="lv-LV" dirty="0"/>
              <a:t>Jautā auditorijai: «Kurš no trūkumiem liek domāt, ka ir riskanti iesaistīties </a:t>
            </a:r>
            <a:r>
              <a:rPr lang="lv-LV" dirty="0" err="1"/>
              <a:t>blokķēdes</a:t>
            </a:r>
            <a:r>
              <a:rPr lang="lv-LV" dirty="0"/>
              <a:t> tehnoloģijas izmantošanā? Kāpēc?»</a:t>
            </a:r>
          </a:p>
          <a:p>
            <a:r>
              <a:rPr lang="lv-LV" dirty="0"/>
              <a:t>Uzsver, ka pietiekamas zināšanas jebkurā jomā, rada drošības sajūtu un palīdz virzīties uz priekšu.</a:t>
            </a:r>
          </a:p>
        </p:txBody>
      </p:sp>
      <p:sp>
        <p:nvSpPr>
          <p:cNvPr id="4" name="Slaida numura vietturis 3"/>
          <p:cNvSpPr>
            <a:spLocks noGrp="1"/>
          </p:cNvSpPr>
          <p:nvPr>
            <p:ph type="sldNum" sz="quarter" idx="5"/>
          </p:nvPr>
        </p:nvSpPr>
        <p:spPr/>
        <p:txBody>
          <a:bodyPr/>
          <a:lstStyle/>
          <a:p>
            <a:fld id="{37888A98-8692-43FC-9495-FDC415CABE55}" type="slidenum">
              <a:rPr lang="lv-LV" smtClean="0"/>
              <a:t>22</a:t>
            </a:fld>
            <a:endParaRPr lang="lv-LV"/>
          </a:p>
        </p:txBody>
      </p:sp>
    </p:spTree>
    <p:extLst>
      <p:ext uri="{BB962C8B-B14F-4D97-AF65-F5344CB8AC3E}">
        <p14:creationId xmlns:p14="http://schemas.microsoft.com/office/powerpoint/2010/main" val="412331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5 min</a:t>
            </a:r>
          </a:p>
          <a:p>
            <a:pPr algn="l"/>
            <a:r>
              <a:rPr lang="lv-LV" b="0" i="0" dirty="0">
                <a:solidFill>
                  <a:srgbClr val="373A3C"/>
                </a:solidFill>
                <a:effectLst/>
                <a:latin typeface="Helvetica" panose="020B0604020202020204" pitchFamily="34" charset="0"/>
              </a:rPr>
              <a:t>Jautā auditorijai, vai ir dzirdējuši par šiem decentralizētas sabiedrības četriem pamatiem. Izskaidro katru no tiem.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0" i="0" dirty="0">
                <a:solidFill>
                  <a:srgbClr val="373A3C"/>
                </a:solidFill>
                <a:effectLst/>
                <a:latin typeface="Helvetica" panose="020B0604020202020204" pitchFamily="34" charset="0"/>
              </a:rPr>
              <a:t>Izstāsta, ka šī ideja nav jauna un gadsimtiem ejot, ir vairāki piemēri, ko var saukt par decentralizāciju.</a:t>
            </a:r>
          </a:p>
          <a:p>
            <a:pPr algn="l"/>
            <a:r>
              <a:rPr lang="lv-LV" b="0" i="0" dirty="0">
                <a:solidFill>
                  <a:srgbClr val="373A3C"/>
                </a:solidFill>
                <a:effectLst/>
                <a:latin typeface="Helvetica" panose="020B0604020202020204" pitchFamily="34" charset="0"/>
              </a:rPr>
              <a:t>Aicina kursantus atrast vārda «decentralizācija» skaidrojumu. Dalās atrastajā.</a:t>
            </a: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Video, kurā vairāk informācijas par decentralizētas sabiedrības četriem </a:t>
            </a:r>
            <a:r>
              <a:rPr lang="lv-LV" b="0" i="0" dirty="0" err="1">
                <a:solidFill>
                  <a:srgbClr val="373A3C"/>
                </a:solidFill>
                <a:effectLst/>
                <a:latin typeface="Helvetica" panose="020B0604020202020204" pitchFamily="34" charset="0"/>
              </a:rPr>
              <a:t>pamatie</a:t>
            </a:r>
            <a:r>
              <a:rPr lang="lv-LV" b="0" i="0" dirty="0">
                <a:solidFill>
                  <a:srgbClr val="373A3C"/>
                </a:solidFill>
                <a:effectLst/>
                <a:latin typeface="Helvetica" panose="020B0604020202020204" pitchFamily="34" charset="0"/>
              </a:rPr>
              <a:t>:</a:t>
            </a:r>
          </a:p>
          <a:p>
            <a:pPr algn="l"/>
            <a:r>
              <a:rPr lang="lv-LV" b="0" i="0" dirty="0">
                <a:solidFill>
                  <a:srgbClr val="373A3C"/>
                </a:solidFill>
                <a:effectLst/>
                <a:latin typeface="Helvetica" panose="020B0604020202020204" pitchFamily="34" charset="0"/>
              </a:rPr>
              <a:t>https://youtu.be/8oeiOeDq_Nc </a:t>
            </a:r>
          </a:p>
        </p:txBody>
      </p:sp>
      <p:sp>
        <p:nvSpPr>
          <p:cNvPr id="4" name="Slaida numura vietturis 3"/>
          <p:cNvSpPr>
            <a:spLocks noGrp="1"/>
          </p:cNvSpPr>
          <p:nvPr>
            <p:ph type="sldNum" sz="quarter" idx="5"/>
          </p:nvPr>
        </p:nvSpPr>
        <p:spPr/>
        <p:txBody>
          <a:bodyPr/>
          <a:lstStyle/>
          <a:p>
            <a:fld id="{37888A98-8692-43FC-9495-FDC415CABE55}" type="slidenum">
              <a:rPr lang="lv-LV" smtClean="0"/>
              <a:t>4</a:t>
            </a:fld>
            <a:endParaRPr lang="lv-LV"/>
          </a:p>
        </p:txBody>
      </p:sp>
    </p:spTree>
    <p:extLst>
      <p:ext uri="{BB962C8B-B14F-4D97-AF65-F5344CB8AC3E}">
        <p14:creationId xmlns:p14="http://schemas.microsoft.com/office/powerpoint/2010/main" val="322955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3 min</a:t>
            </a:r>
          </a:p>
          <a:p>
            <a:pPr algn="l"/>
            <a:r>
              <a:rPr lang="lv-LV" b="0" i="0" dirty="0">
                <a:solidFill>
                  <a:srgbClr val="373A3C"/>
                </a:solidFill>
                <a:effectLst/>
                <a:latin typeface="Helvetica" panose="020B0604020202020204" pitchFamily="34" charset="0"/>
              </a:rPr>
              <a:t>Kas notiek Latvijā ar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tehnoloģiju attīstību?</a:t>
            </a:r>
          </a:p>
          <a:p>
            <a:pPr algn="l"/>
            <a:r>
              <a:rPr lang="lv-LV" b="0" i="0" dirty="0">
                <a:solidFill>
                  <a:srgbClr val="373A3C"/>
                </a:solidFill>
                <a:effectLst/>
                <a:latin typeface="Helvetica" panose="020B0604020202020204" pitchFamily="34" charset="0"/>
              </a:rPr>
              <a:t>Akcentē, ka Latvijā par šāda jēdziena izmantošanu mēs sākām dzirdēt samērā nesen.</a:t>
            </a:r>
          </a:p>
          <a:p>
            <a:pPr algn="l"/>
            <a:r>
              <a:rPr lang="lv-LV" b="0" i="0" dirty="0">
                <a:solidFill>
                  <a:srgbClr val="373A3C"/>
                </a:solidFill>
                <a:effectLst/>
                <a:latin typeface="Helvetica" panose="020B0604020202020204" pitchFamily="34" charset="0"/>
              </a:rPr>
              <a:t>Iepazīstina ar aktuālāko informāciju par attīstību Latvijā:</a:t>
            </a: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Latvija 2017. gadā ir parakstījusi nodomu protokolu ar Lietuvu un Igauniju, vienojoties atbalstīt </a:t>
            </a:r>
            <a:r>
              <a:rPr lang="lv-LV" b="0" i="0" dirty="0" err="1">
                <a:solidFill>
                  <a:srgbClr val="373A3C"/>
                </a:solidFill>
                <a:effectLst/>
                <a:latin typeface="Helvetica" panose="020B0604020202020204" pitchFamily="34" charset="0"/>
              </a:rPr>
              <a:t>blokķēžu</a:t>
            </a:r>
            <a:r>
              <a:rPr lang="lv-LV" b="0" i="0" dirty="0">
                <a:solidFill>
                  <a:srgbClr val="373A3C"/>
                </a:solidFill>
                <a:effectLst/>
                <a:latin typeface="Helvetica" panose="020B0604020202020204" pitchFamily="34" charset="0"/>
              </a:rPr>
              <a:t> iniciatīvas. Tostarp Finanšu un kapitāla tirgus komisija izteikusi gatavību konsultēt </a:t>
            </a:r>
            <a:r>
              <a:rPr lang="lv-LV" b="0" i="0" dirty="0" err="1">
                <a:solidFill>
                  <a:srgbClr val="373A3C"/>
                </a:solidFill>
                <a:effectLst/>
                <a:latin typeface="Helvetica" panose="020B0604020202020204" pitchFamily="34" charset="0"/>
              </a:rPr>
              <a:t>blokķēžu</a:t>
            </a:r>
            <a:r>
              <a:rPr lang="lv-LV" b="0" i="0" dirty="0">
                <a:solidFill>
                  <a:srgbClr val="373A3C"/>
                </a:solidFill>
                <a:effectLst/>
                <a:latin typeface="Helvetica" panose="020B0604020202020204" pitchFamily="34" charset="0"/>
              </a:rPr>
              <a:t> iniciatīvas par dažādām atļaujām, kas var būt nepieciešamas.</a:t>
            </a: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Saskaņā ar 2019. gada Ekonomikas ministrijas izdoto informatīvo ziņojumu “Par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izmantošanas piemēriem, perspektīvām un tālāko rīcību jomas attīstības veicināšanai” Latvijā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jomā darbojas vairāk kā 25 </a:t>
            </a:r>
            <a:r>
              <a:rPr lang="lv-LV" b="0" i="0" dirty="0" err="1">
                <a:solidFill>
                  <a:srgbClr val="373A3C"/>
                </a:solidFill>
                <a:effectLst/>
                <a:latin typeface="Helvetica" panose="020B0604020202020204" pitchFamily="34" charset="0"/>
              </a:rPr>
              <a:t>jaunuzņēmumi</a:t>
            </a:r>
            <a:r>
              <a:rPr lang="lv-LV" b="0" i="0" dirty="0">
                <a:solidFill>
                  <a:srgbClr val="373A3C"/>
                </a:solidFill>
                <a:effectLst/>
                <a:latin typeface="Helvetica" panose="020B0604020202020204" pitchFamily="34" charset="0"/>
              </a:rPr>
              <a:t>, kas guvuši panākumus globālā tirgū, darbojoties datorspēļu, autentifikācijas un </a:t>
            </a:r>
            <a:r>
              <a:rPr lang="lv-LV" b="0" i="0" dirty="0" err="1">
                <a:solidFill>
                  <a:srgbClr val="373A3C"/>
                </a:solidFill>
                <a:effectLst/>
                <a:latin typeface="Helvetica" panose="020B0604020202020204" pitchFamily="34" charset="0"/>
              </a:rPr>
              <a:t>kripto</a:t>
            </a:r>
            <a:r>
              <a:rPr lang="lv-LV" b="0" i="0" dirty="0">
                <a:solidFill>
                  <a:srgbClr val="373A3C"/>
                </a:solidFill>
                <a:effectLst/>
                <a:latin typeface="Helvetica" panose="020B0604020202020204" pitchFamily="34" charset="0"/>
              </a:rPr>
              <a:t> aktīvu jomās (piemēram, “</a:t>
            </a:r>
            <a:r>
              <a:rPr lang="lv-LV" b="0" i="0" dirty="0" err="1">
                <a:solidFill>
                  <a:srgbClr val="373A3C"/>
                </a:solidFill>
                <a:effectLst/>
                <a:latin typeface="Helvetica" panose="020B0604020202020204" pitchFamily="34" charset="0"/>
              </a:rPr>
              <a:t>Digipulse</a:t>
            </a:r>
            <a:r>
              <a:rPr lang="lv-LV" b="0" i="0" dirty="0">
                <a:solidFill>
                  <a:srgbClr val="373A3C"/>
                </a:solidFill>
                <a:effectLst/>
                <a:latin typeface="Helvetica" panose="020B0604020202020204" pitchFamily="34" charset="0"/>
              </a:rPr>
              <a:t>” (piesaistījis investīcijas aptuveni miljona </a:t>
            </a:r>
            <a:r>
              <a:rPr lang="lv-LV" b="0" i="0" dirty="0" err="1">
                <a:solidFill>
                  <a:srgbClr val="373A3C"/>
                </a:solidFill>
                <a:effectLst/>
                <a:latin typeface="Helvetica" panose="020B0604020202020204" pitchFamily="34" charset="0"/>
              </a:rPr>
              <a:t>euro</a:t>
            </a:r>
            <a:r>
              <a:rPr lang="lv-LV" b="0" i="0" dirty="0">
                <a:solidFill>
                  <a:srgbClr val="373A3C"/>
                </a:solidFill>
                <a:effectLst/>
                <a:latin typeface="Helvetica" panose="020B0604020202020204" pitchFamily="34" charset="0"/>
              </a:rPr>
              <a:t> vērtībā ICO procesā), “</a:t>
            </a:r>
            <a:r>
              <a:rPr lang="lv-LV" b="0" i="0" dirty="0" err="1">
                <a:solidFill>
                  <a:srgbClr val="373A3C"/>
                </a:solidFill>
                <a:effectLst/>
                <a:latin typeface="Helvetica" panose="020B0604020202020204" pitchFamily="34" charset="0"/>
              </a:rPr>
              <a:t>Notakey</a:t>
            </a:r>
            <a:r>
              <a:rPr lang="lv-LV" b="0" i="0" dirty="0">
                <a:solidFill>
                  <a:srgbClr val="373A3C"/>
                </a:solidFill>
                <a:effectLst/>
                <a:latin typeface="Helvetica" panose="020B0604020202020204" pitchFamily="34" charset="0"/>
              </a:rPr>
              <a:t>” (piedāvā identitātes un autentifikācijas risinājumus uzņēmumiem), “</a:t>
            </a:r>
            <a:r>
              <a:rPr lang="lv-LV" b="0" i="0" dirty="0" err="1">
                <a:solidFill>
                  <a:srgbClr val="373A3C"/>
                </a:solidFill>
                <a:effectLst/>
                <a:latin typeface="Helvetica" panose="020B0604020202020204" pitchFamily="34" charset="0"/>
              </a:rPr>
              <a:t>Monetizr</a:t>
            </a:r>
            <a:r>
              <a:rPr lang="lv-LV" b="0" i="0" dirty="0">
                <a:solidFill>
                  <a:srgbClr val="373A3C"/>
                </a:solidFill>
                <a:effectLst/>
                <a:latin typeface="Helvetica" panose="020B0604020202020204" pitchFamily="34" charset="0"/>
              </a:rPr>
              <a:t>” (izstrādājis īpašu IT risinājumu,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protokolu un </a:t>
            </a:r>
            <a:r>
              <a:rPr lang="lv-LV" b="0" i="0" dirty="0" err="1">
                <a:solidFill>
                  <a:srgbClr val="373A3C"/>
                </a:solidFill>
                <a:effectLst/>
                <a:latin typeface="Helvetica" panose="020B0604020202020204" pitchFamily="34" charset="0"/>
              </a:rPr>
              <a:t>kriptovalūtas</a:t>
            </a:r>
            <a:r>
              <a:rPr lang="lv-LV" b="0" i="0" dirty="0">
                <a:solidFill>
                  <a:srgbClr val="373A3C"/>
                </a:solidFill>
                <a:effectLst/>
                <a:latin typeface="Helvetica" panose="020B0604020202020204" pitchFamily="34" charset="0"/>
              </a:rPr>
              <a:t> atalgojuma sistēmu spēļu izstrādātājiem) u. c.).</a:t>
            </a:r>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23</a:t>
            </a:fld>
            <a:endParaRPr lang="lv-LV"/>
          </a:p>
        </p:txBody>
      </p:sp>
    </p:spTree>
    <p:extLst>
      <p:ext uri="{BB962C8B-B14F-4D97-AF65-F5344CB8AC3E}">
        <p14:creationId xmlns:p14="http://schemas.microsoft.com/office/powerpoint/2010/main" val="219381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3 min</a:t>
            </a:r>
          </a:p>
          <a:p>
            <a:pPr algn="l"/>
            <a:r>
              <a:rPr lang="lv-LV" b="0" i="0" dirty="0">
                <a:solidFill>
                  <a:srgbClr val="373A3C"/>
                </a:solidFill>
                <a:effectLst/>
                <a:latin typeface="Helvetica" panose="020B0604020202020204" pitchFamily="34" charset="0"/>
              </a:rPr>
              <a:t>Dalībnieki Latvijā.</a:t>
            </a:r>
          </a:p>
          <a:p>
            <a:pPr algn="l"/>
            <a:r>
              <a:rPr lang="lv-LV" b="0" i="0" dirty="0">
                <a:solidFill>
                  <a:srgbClr val="373A3C"/>
                </a:solidFill>
                <a:effectLst/>
                <a:latin typeface="Helvetica" panose="020B0604020202020204" pitchFamily="34" charset="0"/>
              </a:rPr>
              <a:t>Kas iesaistās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attīstībā? </a:t>
            </a:r>
          </a:p>
          <a:p>
            <a:pPr algn="l"/>
            <a:r>
              <a:rPr lang="lv-LV" b="0" i="0" dirty="0">
                <a:solidFill>
                  <a:srgbClr val="373A3C"/>
                </a:solidFill>
                <a:effectLst/>
                <a:latin typeface="Helvetica" panose="020B0604020202020204" pitchFamily="34" charset="0"/>
              </a:rPr>
              <a:t>Kādi uzņēmumi pārstāv šo tehnoloģiju un palīdz tai </a:t>
            </a:r>
            <a:r>
              <a:rPr lang="lv-LV" b="0" i="0" dirty="0" err="1">
                <a:solidFill>
                  <a:srgbClr val="373A3C"/>
                </a:solidFill>
                <a:effectLst/>
                <a:latin typeface="Helvetica" panose="020B0604020202020204" pitchFamily="34" charset="0"/>
              </a:rPr>
              <a:t>attistīties</a:t>
            </a:r>
            <a:r>
              <a:rPr lang="lv-LV" b="0" i="0" dirty="0">
                <a:solidFill>
                  <a:srgbClr val="373A3C"/>
                </a:solidFill>
                <a:effectLst/>
                <a:latin typeface="Helvetica" panose="020B0604020202020204" pitchFamily="34" charset="0"/>
              </a:rPr>
              <a:t>?</a:t>
            </a:r>
          </a:p>
          <a:p>
            <a:pPr algn="l"/>
            <a:r>
              <a:rPr lang="lv-LV" b="0" i="0" dirty="0">
                <a:solidFill>
                  <a:srgbClr val="373A3C"/>
                </a:solidFill>
                <a:effectLst/>
                <a:latin typeface="Helvetica" panose="020B0604020202020204" pitchFamily="34" charset="0"/>
              </a:rPr>
              <a:t>Informē par aktualitātēm.</a:t>
            </a:r>
          </a:p>
          <a:p>
            <a:pPr algn="l"/>
            <a:r>
              <a:rPr lang="lv-LV" b="0" i="0" dirty="0">
                <a:solidFill>
                  <a:srgbClr val="373A3C"/>
                </a:solidFill>
                <a:effectLst/>
                <a:latin typeface="Helvetica" panose="020B0604020202020204" pitchFamily="34" charset="0"/>
              </a:rPr>
              <a:t>Lai pārstāvētu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a:t>
            </a:r>
            <a:r>
              <a:rPr lang="lv-LV" b="0" i="0" dirty="0" err="1">
                <a:solidFill>
                  <a:srgbClr val="373A3C"/>
                </a:solidFill>
                <a:effectLst/>
                <a:latin typeface="Helvetica" panose="020B0604020202020204" pitchFamily="34" charset="0"/>
              </a:rPr>
              <a:t>jaunuzņēmumus</a:t>
            </a:r>
            <a:r>
              <a:rPr lang="lv-LV" b="0" i="0" dirty="0">
                <a:solidFill>
                  <a:srgbClr val="373A3C"/>
                </a:solidFill>
                <a:effectLst/>
                <a:latin typeface="Helvetica" panose="020B0604020202020204" pitchFamily="34" charset="0"/>
              </a:rPr>
              <a:t>, informētu sabiedrību par tendencēm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informācijas tehnoloģijas jomā, kā arī nodrošinātu sadarbību pie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sniegto attīstības iespēju izpētes un ieviešanas, 2017. gada martā tika reģistrēta “Latvijas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asociācija”. Asociācija apvieno piecus ar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tehnoloģiju saistītus uzņēmumus un </a:t>
            </a:r>
            <a:r>
              <a:rPr lang="lv-LV" b="0" i="0" dirty="0" err="1">
                <a:solidFill>
                  <a:srgbClr val="373A3C"/>
                </a:solidFill>
                <a:effectLst/>
                <a:latin typeface="Helvetica" panose="020B0604020202020204" pitchFamily="34" charset="0"/>
              </a:rPr>
              <a:t>kriptovalūtas</a:t>
            </a:r>
            <a:r>
              <a:rPr lang="lv-LV" b="0" i="0" dirty="0">
                <a:solidFill>
                  <a:srgbClr val="373A3C"/>
                </a:solidFill>
                <a:effectLst/>
                <a:latin typeface="Helvetica" panose="020B0604020202020204" pitchFamily="34" charset="0"/>
              </a:rPr>
              <a:t> entuziastus: uzņēmums “</a:t>
            </a:r>
            <a:r>
              <a:rPr lang="lv-LV" b="0" i="0" dirty="0" err="1">
                <a:solidFill>
                  <a:srgbClr val="373A3C"/>
                </a:solidFill>
                <a:effectLst/>
                <a:latin typeface="Helvetica" panose="020B0604020202020204" pitchFamily="34" charset="0"/>
              </a:rPr>
              <a:t>Paybis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Blockvis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CryptoLab</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ToTheMoonLab</a:t>
            </a:r>
            <a:r>
              <a:rPr lang="lv-LV" b="0" i="0" dirty="0">
                <a:solidFill>
                  <a:srgbClr val="373A3C"/>
                </a:solidFill>
                <a:effectLst/>
                <a:latin typeface="Helvetica" panose="020B0604020202020204" pitchFamily="34" charset="0"/>
              </a:rPr>
              <a:t>” un “AXIOMA”.</a:t>
            </a:r>
          </a:p>
          <a:p>
            <a:pPr algn="l"/>
            <a:r>
              <a:rPr lang="lv-LV" b="0" i="0" dirty="0">
                <a:solidFill>
                  <a:srgbClr val="373A3C"/>
                </a:solidFill>
                <a:effectLst/>
                <a:latin typeface="Helvetica" panose="020B0604020202020204" pitchFamily="34" charset="0"/>
              </a:rPr>
              <a:t>Vairāk par Latvijas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asociāciju: </a:t>
            </a:r>
            <a:r>
              <a:rPr lang="lv-LV" b="0" i="0" u="none" strike="noStrike" dirty="0">
                <a:solidFill>
                  <a:srgbClr val="1177D1"/>
                </a:solidFill>
                <a:effectLst/>
                <a:latin typeface="Helvetica" panose="020B0604020202020204" pitchFamily="34" charset="0"/>
                <a:hlinkClick r:id="rId3"/>
              </a:rPr>
              <a:t>http://blockchain.org.lv/</a:t>
            </a:r>
            <a:endParaRPr lang="lv-LV" b="0" i="0" u="none" strike="noStrike" dirty="0">
              <a:solidFill>
                <a:srgbClr val="1177D1"/>
              </a:solidFill>
              <a:effectLst/>
              <a:latin typeface="Helvetica" panose="020B0604020202020204" pitchFamily="34" charset="0"/>
            </a:endParaRP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Būtisku lomu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ekosistēmā valstī ieņem platformas un atbalsta centri, kas izglīto attīstītājus par risinājumu izmantošanas iespējām. Piemēram, -</a:t>
            </a:r>
          </a:p>
          <a:p>
            <a:pPr algn="l">
              <a:buFont typeface="Arial" panose="020B0604020202020204" pitchFamily="34" charset="0"/>
              <a:buChar char="•"/>
            </a:pPr>
            <a:r>
              <a:rPr lang="lv-LV" b="0" i="0" dirty="0">
                <a:solidFill>
                  <a:srgbClr val="373A3C"/>
                </a:solidFill>
                <a:effectLst/>
                <a:latin typeface="Helvetica" panose="020B0604020202020204" pitchFamily="34" charset="0"/>
              </a:rPr>
              <a:t>“</a:t>
            </a:r>
            <a:r>
              <a:rPr lang="lv-LV" b="0" i="0" dirty="0" err="1">
                <a:solidFill>
                  <a:srgbClr val="373A3C"/>
                </a:solidFill>
                <a:effectLst/>
                <a:latin typeface="Helvetica" panose="020B0604020202020204" pitchFamily="34" charset="0"/>
              </a:rPr>
              <a:t>CryptoLab</a:t>
            </a:r>
            <a:r>
              <a:rPr lang="lv-LV" b="0" i="0" dirty="0">
                <a:solidFill>
                  <a:srgbClr val="373A3C"/>
                </a:solidFill>
                <a:effectLst/>
                <a:latin typeface="Helvetica" panose="020B0604020202020204" pitchFamily="34" charset="0"/>
              </a:rPr>
              <a:t>” apmāca un sniedz dažāda veida konsultācijas saistībā ar investīciju iespējām </a:t>
            </a:r>
            <a:r>
              <a:rPr lang="lv-LV" b="0" i="0" dirty="0" err="1">
                <a:solidFill>
                  <a:srgbClr val="373A3C"/>
                </a:solidFill>
                <a:effectLst/>
                <a:latin typeface="Helvetica" panose="020B0604020202020204" pitchFamily="34" charset="0"/>
              </a:rPr>
              <a:t>kriptovalūtās</a:t>
            </a:r>
            <a:r>
              <a:rPr lang="lv-LV" b="0" i="0" dirty="0">
                <a:solidFill>
                  <a:srgbClr val="373A3C"/>
                </a:solidFill>
                <a:effectLst/>
                <a:latin typeface="Helvetica" panose="020B0604020202020204" pitchFamily="34" charset="0"/>
              </a:rPr>
              <a:t> un to ikdienas lietošanu.</a:t>
            </a:r>
          </a:p>
          <a:p>
            <a:pPr algn="l">
              <a:buFont typeface="Arial" panose="020B0604020202020204" pitchFamily="34" charset="0"/>
              <a:buChar char="•"/>
            </a:pPr>
            <a:r>
              <a:rPr lang="lv-LV" b="0" i="0" dirty="0">
                <a:solidFill>
                  <a:srgbClr val="373A3C"/>
                </a:solidFill>
                <a:effectLst/>
                <a:latin typeface="Helvetica" panose="020B0604020202020204" pitchFamily="34" charset="0"/>
              </a:rPr>
              <a:t>“</a:t>
            </a:r>
            <a:r>
              <a:rPr lang="lv-LV" b="0" i="0" dirty="0" err="1">
                <a:solidFill>
                  <a:srgbClr val="373A3C"/>
                </a:solidFill>
                <a:effectLst/>
                <a:latin typeface="Helvetica" panose="020B0604020202020204" pitchFamily="34" charset="0"/>
              </a:rPr>
              <a:t>Blockvis</a:t>
            </a:r>
            <a:r>
              <a:rPr lang="lv-LV" b="0" i="0" dirty="0">
                <a:solidFill>
                  <a:srgbClr val="373A3C"/>
                </a:solidFill>
                <a:effectLst/>
                <a:latin typeface="Helvetica" panose="020B0604020202020204" pitchFamily="34" charset="0"/>
              </a:rPr>
              <a:t>” ir IT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profesionāļu grupa, kas izglīto sabiedrību un izstrādā pielietojumus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tehnoloģijai viedo līgumu </a:t>
            </a:r>
            <a:r>
              <a:rPr lang="lv-LV" b="0" i="0">
                <a:solidFill>
                  <a:srgbClr val="373A3C"/>
                </a:solidFill>
                <a:effectLst/>
                <a:latin typeface="Helvetica" panose="020B0604020202020204" pitchFamily="34" charset="0"/>
              </a:rPr>
              <a:t>jomā.</a:t>
            </a:r>
          </a:p>
          <a:p>
            <a:pPr algn="l">
              <a:buFont typeface="Arial" panose="020B0604020202020204" pitchFamily="34" charset="0"/>
              <a:buNone/>
            </a:pPr>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Vienlaikus sabiedrības un IT speciālistu un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entuziastu izglītošanai tiek rīkotas </a:t>
            </a:r>
            <a:r>
              <a:rPr lang="lv-LV" b="0" i="0" dirty="0" err="1">
                <a:solidFill>
                  <a:srgbClr val="373A3C"/>
                </a:solidFill>
                <a:effectLst/>
                <a:latin typeface="Helvetica" panose="020B0604020202020204" pitchFamily="34" charset="0"/>
              </a:rPr>
              <a:t>jaunuzņēmumu</a:t>
            </a:r>
            <a:r>
              <a:rPr lang="lv-LV" b="0" i="0" dirty="0">
                <a:solidFill>
                  <a:srgbClr val="373A3C"/>
                </a:solidFill>
                <a:effectLst/>
                <a:latin typeface="Helvetica" panose="020B0604020202020204" pitchFamily="34" charset="0"/>
              </a:rPr>
              <a:t> nozari pārstāvošu publisku un privātu partneru (</a:t>
            </a:r>
            <a:r>
              <a:rPr lang="lv-LV" b="0" i="0" dirty="0" err="1">
                <a:solidFill>
                  <a:srgbClr val="373A3C"/>
                </a:solidFill>
                <a:effectLst/>
                <a:latin typeface="Helvetica" panose="020B0604020202020204" pitchFamily="34" charset="0"/>
              </a:rPr>
              <a:t>Techchill</a:t>
            </a:r>
            <a:r>
              <a:rPr lang="lv-LV" b="0" i="0" dirty="0">
                <a:solidFill>
                  <a:srgbClr val="373A3C"/>
                </a:solidFill>
                <a:effectLst/>
                <a:latin typeface="Helvetica" panose="020B0604020202020204" pitchFamily="34" charset="0"/>
              </a:rPr>
              <a:t>, Startin.LV, LIAA, </a:t>
            </a:r>
            <a:r>
              <a:rPr lang="lv-LV" b="0" i="0" dirty="0" err="1">
                <a:solidFill>
                  <a:srgbClr val="373A3C"/>
                </a:solidFill>
                <a:effectLst/>
                <a:latin typeface="Helvetica" panose="020B0604020202020204" pitchFamily="34" charset="0"/>
              </a:rPr>
              <a:t>Riga</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TechGirls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TechHub</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Riga</a:t>
            </a:r>
            <a:r>
              <a:rPr lang="lv-LV" b="0" i="0" dirty="0">
                <a:solidFill>
                  <a:srgbClr val="373A3C"/>
                </a:solidFill>
                <a:effectLst/>
                <a:latin typeface="Helvetica" panose="020B0604020202020204" pitchFamily="34" charset="0"/>
              </a:rPr>
              <a:t>) organizētas konferences, diskusijas un tīklošanās pasākumi, piemēram, “RIGA COMM”, kuros Baltijas un ārvalstu digitālo pakalpojumu sniedzēju un produktu izstrādātāji diskutē par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nozīmi un pielietojumu.</a:t>
            </a:r>
          </a:p>
          <a:p>
            <a:pPr algn="l"/>
            <a:r>
              <a:rPr lang="lv-LV" b="0" i="0" dirty="0">
                <a:solidFill>
                  <a:srgbClr val="373A3C"/>
                </a:solidFill>
                <a:effectLst/>
                <a:latin typeface="Helvetica" panose="020B0604020202020204" pitchFamily="34" charset="0"/>
              </a:rPr>
              <a:t>Lai attīstītu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tehnoloģijā balstītus risinājumus, uzņēmējiem pieejams atbalsts jau esošo valsts atbalsta programmu ietvaros, tai skaitā akcelerācijas un riska kapitāla fondos.</a:t>
            </a:r>
          </a:p>
        </p:txBody>
      </p:sp>
      <p:sp>
        <p:nvSpPr>
          <p:cNvPr id="4" name="Slaida numura vietturis 3"/>
          <p:cNvSpPr>
            <a:spLocks noGrp="1"/>
          </p:cNvSpPr>
          <p:nvPr>
            <p:ph type="sldNum" sz="quarter" idx="5"/>
          </p:nvPr>
        </p:nvSpPr>
        <p:spPr/>
        <p:txBody>
          <a:bodyPr/>
          <a:lstStyle/>
          <a:p>
            <a:fld id="{37888A98-8692-43FC-9495-FDC415CABE55}" type="slidenum">
              <a:rPr lang="lv-LV" smtClean="0"/>
              <a:t>24</a:t>
            </a:fld>
            <a:endParaRPr lang="lv-LV"/>
          </a:p>
        </p:txBody>
      </p:sp>
    </p:spTree>
    <p:extLst>
      <p:ext uri="{BB962C8B-B14F-4D97-AF65-F5344CB8AC3E}">
        <p14:creationId xmlns:p14="http://schemas.microsoft.com/office/powerpoint/2010/main" val="206117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2 min</a:t>
            </a:r>
          </a:p>
          <a:p>
            <a:pPr algn="l"/>
            <a:r>
              <a:rPr lang="lv-LV" b="0" i="0" dirty="0">
                <a:solidFill>
                  <a:srgbClr val="373A3C"/>
                </a:solidFill>
                <a:effectLst/>
                <a:latin typeface="Helvetica" panose="020B0604020202020204" pitchFamily="34" charset="0"/>
              </a:rPr>
              <a:t>Uzsver, ka Eiropas savienība ļoti aktīvi izmanto </a:t>
            </a:r>
            <a:r>
              <a:rPr lang="lv-LV" b="0" i="0" dirty="0" err="1">
                <a:solidFill>
                  <a:srgbClr val="373A3C"/>
                </a:solidFill>
                <a:effectLst/>
                <a:latin typeface="Helvetica" panose="020B0604020202020204" pitchFamily="34" charset="0"/>
              </a:rPr>
              <a:t>blokķēdi</a:t>
            </a:r>
            <a:r>
              <a:rPr lang="lv-LV" b="0" i="0" dirty="0">
                <a:solidFill>
                  <a:srgbClr val="373A3C"/>
                </a:solidFill>
                <a:effectLst/>
                <a:latin typeface="Helvetica" panose="020B0604020202020204" pitchFamily="34" charset="0"/>
              </a:rPr>
              <a:t>. Trešdaļa no visiem uzņēmumiem atrodas tieši Eiropā.</a:t>
            </a:r>
          </a:p>
          <a:p>
            <a:pPr algn="l"/>
            <a:r>
              <a:rPr lang="lv-LV" b="0" i="0" dirty="0">
                <a:solidFill>
                  <a:srgbClr val="373A3C"/>
                </a:solidFill>
                <a:effectLst/>
                <a:latin typeface="Helvetica" panose="020B0604020202020204" pitchFamily="34" charset="0"/>
              </a:rPr>
              <a:t>Informē par aktualitātēm Eiropā.</a:t>
            </a:r>
          </a:p>
          <a:p>
            <a:pPr algn="l"/>
            <a:r>
              <a:rPr lang="lv-LV" b="0" i="0" dirty="0">
                <a:solidFill>
                  <a:srgbClr val="373A3C"/>
                </a:solidFill>
                <a:effectLst/>
                <a:latin typeface="Helvetica" panose="020B0604020202020204" pitchFamily="34" charset="0"/>
              </a:rPr>
              <a:t>Eiropa ir viena no pasaules līderēm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attīstīšanā – Eiropā atrodas trešdaļa no visiem pasaules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jaunuzņēmumiem</a:t>
            </a:r>
            <a:r>
              <a:rPr lang="lv-LV" b="0" i="0" dirty="0">
                <a:solidFill>
                  <a:srgbClr val="373A3C"/>
                </a:solidFill>
                <a:effectLst/>
                <a:latin typeface="Helvetica" panose="020B0604020202020204" pitchFamily="34" charset="0"/>
              </a:rPr>
              <a:t>.</a:t>
            </a:r>
          </a:p>
          <a:p>
            <a:pPr algn="l"/>
            <a:r>
              <a:rPr lang="lv-LV" b="0" i="0" dirty="0">
                <a:solidFill>
                  <a:srgbClr val="373A3C"/>
                </a:solidFill>
                <a:effectLst/>
                <a:latin typeface="Helvetica" panose="020B0604020202020204" pitchFamily="34" charset="0"/>
              </a:rPr>
              <a:t>2018. gada 21. aprīlī tika izveidota Eiropas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partnerība (EBP), kuras mērķis bija izveidot Eiropas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pakalpojumu infrastruktūru (EBSI).</a:t>
            </a:r>
          </a:p>
          <a:p>
            <a:pPr algn="l"/>
            <a:r>
              <a:rPr lang="lv-LV" b="0" i="0" dirty="0">
                <a:solidFill>
                  <a:srgbClr val="373A3C"/>
                </a:solidFill>
                <a:effectLst/>
                <a:latin typeface="Helvetica" panose="020B0604020202020204" pitchFamily="34" charset="0"/>
              </a:rPr>
              <a:t>EBSI atbalsta pārrobežu digitālos sabiedriskos pakalpojumus ar visaugstākajiem drošības un privātuma standartiem. EBSI ietvaros tiek izstrādātas četras iniciatīvas: notariālā apstiprināšana un autentificēšana, diplomi, Eiropas </a:t>
            </a:r>
            <a:r>
              <a:rPr lang="lv-LV" b="0" i="0" dirty="0" err="1">
                <a:solidFill>
                  <a:srgbClr val="373A3C"/>
                </a:solidFill>
                <a:effectLst/>
                <a:latin typeface="Helvetica" panose="020B0604020202020204" pitchFamily="34" charset="0"/>
              </a:rPr>
              <a:t>paškontrolēta</a:t>
            </a:r>
            <a:r>
              <a:rPr lang="lv-LV" b="0" i="0" dirty="0">
                <a:solidFill>
                  <a:srgbClr val="373A3C"/>
                </a:solidFill>
                <a:effectLst/>
                <a:latin typeface="Helvetica" panose="020B0604020202020204" pitchFamily="34" charset="0"/>
              </a:rPr>
              <a:t> identitāte, nodokļi un uzticama datu apmaiņa.</a:t>
            </a:r>
          </a:p>
          <a:p>
            <a:endParaRPr lang="lv-LV" dirty="0"/>
          </a:p>
          <a:p>
            <a:r>
              <a:rPr lang="lv-LV" dirty="0"/>
              <a:t>Aicina noskatīties Video: https://www.youtube.com/watch?v=m2uj7fgb2JI&amp;t=1s</a:t>
            </a:r>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25</a:t>
            </a:fld>
            <a:endParaRPr lang="lv-LV"/>
          </a:p>
        </p:txBody>
      </p:sp>
    </p:spTree>
    <p:extLst>
      <p:ext uri="{BB962C8B-B14F-4D97-AF65-F5344CB8AC3E}">
        <p14:creationId xmlns:p14="http://schemas.microsoft.com/office/powerpoint/2010/main" val="4217352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2 min</a:t>
            </a: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2018. gadā tika arī nodibināta Eiropas Savienības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Observatorija un Forums ar mērķi:</a:t>
            </a:r>
          </a:p>
          <a:p>
            <a:pPr algn="l">
              <a:buFont typeface="Arial" panose="020B0604020202020204" pitchFamily="34" charset="0"/>
              <a:buChar char="•"/>
            </a:pPr>
            <a:r>
              <a:rPr lang="lv-LV" b="0" i="0" dirty="0">
                <a:solidFill>
                  <a:srgbClr val="373A3C"/>
                </a:solidFill>
                <a:effectLst/>
                <a:latin typeface="Helvetica" panose="020B0604020202020204" pitchFamily="34" charset="0"/>
              </a:rPr>
              <a:t>Attīstīt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attīstību Eiropas Savienībā un ārpus tās;</a:t>
            </a:r>
          </a:p>
          <a:p>
            <a:pPr algn="l">
              <a:buFont typeface="Arial" panose="020B0604020202020204" pitchFamily="34" charset="0"/>
              <a:buChar char="•"/>
            </a:pPr>
            <a:r>
              <a:rPr lang="lv-LV" b="0" i="0" dirty="0">
                <a:solidFill>
                  <a:srgbClr val="373A3C"/>
                </a:solidFill>
                <a:effectLst/>
                <a:latin typeface="Helvetica" panose="020B0604020202020204" pitchFamily="34" charset="0"/>
              </a:rPr>
              <a:t>Analizēt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attīstības tendences un risināt problēmas, kas ietekmē tās attīstību;</a:t>
            </a:r>
          </a:p>
          <a:p>
            <a:pPr algn="l">
              <a:buFont typeface="Arial" panose="020B0604020202020204" pitchFamily="34" charset="0"/>
              <a:buChar char="•"/>
            </a:pPr>
            <a:r>
              <a:rPr lang="lv-LV" b="0" i="0" dirty="0">
                <a:solidFill>
                  <a:srgbClr val="373A3C"/>
                </a:solidFill>
                <a:effectLst/>
                <a:latin typeface="Helvetica" panose="020B0604020202020204" pitchFamily="34" charset="0"/>
              </a:rPr>
              <a:t>Kļūt par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zināšanu centru;</a:t>
            </a:r>
          </a:p>
          <a:p>
            <a:pPr algn="l">
              <a:buFont typeface="Arial" panose="020B0604020202020204" pitchFamily="34" charset="0"/>
              <a:buChar char="•"/>
            </a:pPr>
            <a:r>
              <a:rPr lang="lv-LV" b="0" i="0" dirty="0">
                <a:solidFill>
                  <a:srgbClr val="373A3C"/>
                </a:solidFill>
                <a:effectLst/>
                <a:latin typeface="Helvetica" panose="020B0604020202020204" pitchFamily="34" charset="0"/>
              </a:rPr>
              <a:t>Veicināt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uzņēmumu atpazīstamību Eiropas Savienībā un ārpus tās;</a:t>
            </a:r>
          </a:p>
          <a:p>
            <a:pPr algn="l">
              <a:buFont typeface="Arial" panose="020B0604020202020204" pitchFamily="34" charset="0"/>
              <a:buChar char="•"/>
            </a:pPr>
            <a:r>
              <a:rPr lang="lv-LV" b="0" i="0" dirty="0">
                <a:solidFill>
                  <a:srgbClr val="373A3C"/>
                </a:solidFill>
                <a:effectLst/>
                <a:latin typeface="Helvetica" panose="020B0604020202020204" pitchFamily="34" charset="0"/>
              </a:rPr>
              <a:t>Sniegt informāciju par ES vīziju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attīstības jomā;</a:t>
            </a:r>
          </a:p>
          <a:p>
            <a:pPr algn="l">
              <a:buFont typeface="Arial" panose="020B0604020202020204" pitchFamily="34" charset="0"/>
              <a:buChar char="•"/>
            </a:pPr>
            <a:r>
              <a:rPr lang="lv-LV" b="0" i="0" dirty="0">
                <a:solidFill>
                  <a:srgbClr val="373A3C"/>
                </a:solidFill>
                <a:effectLst/>
                <a:latin typeface="Helvetica" panose="020B0604020202020204" pitchFamily="34" charset="0"/>
              </a:rPr>
              <a:t>Sekmēt sadarbību starp ES uzņēmumiem, kas darbojas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tehnoloģijas jomā.</a:t>
            </a:r>
          </a:p>
          <a:p>
            <a:pPr algn="l"/>
            <a:r>
              <a:rPr lang="lv-LV" b="0" i="0" u="none" strike="noStrike" dirty="0">
                <a:solidFill>
                  <a:srgbClr val="373A3C"/>
                </a:solidFill>
                <a:effectLst/>
                <a:latin typeface="Helvetica" panose="020B0604020202020204" pitchFamily="34" charset="0"/>
              </a:rPr>
              <a:t>Eiropas Komisija (EK) ir izveidojusi programmu “Block.IS” ar mērķi veicināt </a:t>
            </a:r>
            <a:r>
              <a:rPr lang="lv-LV" b="0" i="0" u="none" strike="noStrike" dirty="0" err="1">
                <a:solidFill>
                  <a:srgbClr val="373A3C"/>
                </a:solidFill>
                <a:effectLst/>
                <a:latin typeface="Helvetica" panose="020B0604020202020204" pitchFamily="34" charset="0"/>
              </a:rPr>
              <a:t>blokķēdes</a:t>
            </a:r>
            <a:r>
              <a:rPr lang="lv-LV" b="0" i="0" u="none" strike="noStrike" dirty="0">
                <a:solidFill>
                  <a:srgbClr val="373A3C"/>
                </a:solidFill>
                <a:effectLst/>
                <a:latin typeface="Helvetica" panose="020B0604020202020204" pitchFamily="34" charset="0"/>
              </a:rPr>
              <a:t> tehnoloģiju izmantošanu pārtikā, loģistikā un finanšu nozarē. Pieteikt savu ideju </a:t>
            </a:r>
            <a:r>
              <a:rPr lang="lv-LV" b="0" i="0" u="none" strike="noStrike" dirty="0" err="1">
                <a:solidFill>
                  <a:srgbClr val="373A3C"/>
                </a:solidFill>
                <a:effectLst/>
                <a:latin typeface="Helvetica" panose="020B0604020202020204" pitchFamily="34" charset="0"/>
              </a:rPr>
              <a:t>blokķēdes</a:t>
            </a:r>
            <a:r>
              <a:rPr lang="lv-LV" b="0" i="0" u="none" strike="noStrike" dirty="0">
                <a:solidFill>
                  <a:srgbClr val="373A3C"/>
                </a:solidFill>
                <a:effectLst/>
                <a:latin typeface="Helvetica" panose="020B0604020202020204" pitchFamily="34" charset="0"/>
              </a:rPr>
              <a:t> izmantojumam minētājas nozarēs var ikviens mazais un vidējais uzņēmums, kā arī informācijas un komunikācijas tehnoloģijas jomas uzņēmumi. Labākajiem piedāvātajiem risinājumiem ir iespēja saņemt  atbalstu realizācijai trīs izstrādes līmeņos – sākot no idejas līdz pat </a:t>
            </a:r>
            <a:r>
              <a:rPr lang="lv-LV" b="0" i="0" u="none" strike="noStrike" dirty="0" err="1">
                <a:solidFill>
                  <a:srgbClr val="373A3C"/>
                </a:solidFill>
                <a:effectLst/>
                <a:latin typeface="Helvetica" panose="020B0604020202020204" pitchFamily="34" charset="0"/>
              </a:rPr>
              <a:t>komercializācijas</a:t>
            </a:r>
            <a:r>
              <a:rPr lang="lv-LV" b="0" i="0" u="none" strike="noStrike" dirty="0">
                <a:solidFill>
                  <a:srgbClr val="373A3C"/>
                </a:solidFill>
                <a:effectLst/>
                <a:latin typeface="Helvetica" panose="020B0604020202020204" pitchFamily="34" charset="0"/>
              </a:rPr>
              <a:t> posmam. Maksimālais finansējuma apjoms, ko var saņemt viens uzņēmums, sasniedz 60 000 EUR. Tā piemēram, datu glabāšanas platforma “Failiem.lv” ir izturējusi atlasi programmā un saņēmusi ES atbalstu </a:t>
            </a:r>
            <a:r>
              <a:rPr lang="lv-LV" b="0" i="0" u="none" strike="noStrike" dirty="0" err="1">
                <a:solidFill>
                  <a:srgbClr val="373A3C"/>
                </a:solidFill>
                <a:effectLst/>
                <a:latin typeface="Helvetica" panose="020B0604020202020204" pitchFamily="34" charset="0"/>
              </a:rPr>
              <a:t>blokķēdes</a:t>
            </a:r>
            <a:r>
              <a:rPr lang="lv-LV" b="0" i="0" u="none" strike="noStrike" dirty="0">
                <a:solidFill>
                  <a:srgbClr val="373A3C"/>
                </a:solidFill>
                <a:effectLst/>
                <a:latin typeface="Helvetica" panose="020B0604020202020204" pitchFamily="34" charset="0"/>
              </a:rPr>
              <a:t> risinājumu praktiskai ieviešanai.</a:t>
            </a:r>
            <a:endParaRPr lang="lv-LV" b="0" i="0" dirty="0">
              <a:solidFill>
                <a:srgbClr val="373A3C"/>
              </a:solidFill>
              <a:effectLst/>
              <a:latin typeface="Helvetica" panose="020B0604020202020204" pitchFamily="34" charset="0"/>
            </a:endParaRPr>
          </a:p>
          <a:p>
            <a:endParaRPr lang="lv-LV" dirty="0"/>
          </a:p>
          <a:p>
            <a:r>
              <a:rPr lang="lv-LV" dirty="0"/>
              <a:t>Video: https://www.youtube.com/watch?v=CVPoUlGK0c8&amp;t=2s&amp;ab_channel=BlockchainInnovationSpaces</a:t>
            </a:r>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26</a:t>
            </a:fld>
            <a:endParaRPr lang="lv-LV"/>
          </a:p>
        </p:txBody>
      </p:sp>
    </p:spTree>
    <p:extLst>
      <p:ext uri="{BB962C8B-B14F-4D97-AF65-F5344CB8AC3E}">
        <p14:creationId xmlns:p14="http://schemas.microsoft.com/office/powerpoint/2010/main" val="1287493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5 min</a:t>
            </a:r>
          </a:p>
          <a:p>
            <a:r>
              <a:rPr lang="lv-LV" dirty="0"/>
              <a:t>Aicina auditoriju dalīties pieredzē.</a:t>
            </a:r>
          </a:p>
          <a:p>
            <a:r>
              <a:rPr lang="lv-LV" dirty="0"/>
              <a:t>Kā Latvijā ir iespējams uzzināt par </a:t>
            </a:r>
            <a:r>
              <a:rPr lang="lv-LV" dirty="0" err="1"/>
              <a:t>blokķēdes</a:t>
            </a:r>
            <a:r>
              <a:rPr lang="lv-LV" dirty="0"/>
              <a:t> iespējām?</a:t>
            </a:r>
          </a:p>
          <a:p>
            <a:r>
              <a:rPr lang="lv-LV" dirty="0"/>
              <a:t>Kur iespējams iegūt informāciju?</a:t>
            </a:r>
          </a:p>
          <a:p>
            <a:r>
              <a:rPr lang="lv-LV" dirty="0"/>
              <a:t>Vai ir dzirdēts par dažādiem </a:t>
            </a:r>
            <a:r>
              <a:rPr lang="lv-LV" dirty="0" err="1"/>
              <a:t>vebināriem</a:t>
            </a:r>
            <a:r>
              <a:rPr lang="lv-LV" dirty="0"/>
              <a:t>?</a:t>
            </a:r>
          </a:p>
        </p:txBody>
      </p:sp>
      <p:sp>
        <p:nvSpPr>
          <p:cNvPr id="4" name="Slaida numura vietturis 3"/>
          <p:cNvSpPr>
            <a:spLocks noGrp="1"/>
          </p:cNvSpPr>
          <p:nvPr>
            <p:ph type="sldNum" sz="quarter" idx="5"/>
          </p:nvPr>
        </p:nvSpPr>
        <p:spPr/>
        <p:txBody>
          <a:bodyPr/>
          <a:lstStyle/>
          <a:p>
            <a:fld id="{37888A98-8692-43FC-9495-FDC415CABE55}" type="slidenum">
              <a:rPr lang="lv-LV" smtClean="0"/>
              <a:t>27</a:t>
            </a:fld>
            <a:endParaRPr lang="lv-LV"/>
          </a:p>
        </p:txBody>
      </p:sp>
    </p:spTree>
    <p:extLst>
      <p:ext uri="{BB962C8B-B14F-4D97-AF65-F5344CB8AC3E}">
        <p14:creationId xmlns:p14="http://schemas.microsoft.com/office/powerpoint/2010/main" val="1789190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Patstāvīgais darbs.</a:t>
            </a:r>
          </a:p>
          <a:p>
            <a:r>
              <a:rPr lang="lv-LV" dirty="0"/>
              <a:t>Apskatīt teoriju platform.blocks.ase.ro kursā «LV_IEVADS BLOKĶĒDES TEHNOLOĢIJĀ» un veikt uzdevumus.</a:t>
            </a:r>
          </a:p>
          <a:p>
            <a:r>
              <a:rPr lang="lv-LV" dirty="0"/>
              <a:t>Saite uz kursu: https://platform.blocks.ase.ro/course/view.php?id=22 </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28</a:t>
            </a:fld>
            <a:endParaRPr lang="lv-LV"/>
          </a:p>
        </p:txBody>
      </p:sp>
    </p:spTree>
    <p:extLst>
      <p:ext uri="{BB962C8B-B14F-4D97-AF65-F5344CB8AC3E}">
        <p14:creationId xmlns:p14="http://schemas.microsoft.com/office/powerpoint/2010/main" val="129043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4 min</a:t>
            </a:r>
          </a:p>
          <a:p>
            <a:pPr algn="l"/>
            <a:r>
              <a:rPr lang="lv-LV" b="0" i="0" dirty="0">
                <a:solidFill>
                  <a:srgbClr val="373A3C"/>
                </a:solidFill>
                <a:effectLst/>
                <a:latin typeface="Helvetica" panose="020B0604020202020204" pitchFamily="34" charset="0"/>
              </a:rPr>
              <a:t>Apspriež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jēdzienu.</a:t>
            </a:r>
          </a:p>
          <a:p>
            <a:pPr algn="l"/>
            <a:r>
              <a:rPr lang="lv-LV" b="0" i="0" dirty="0">
                <a:solidFill>
                  <a:srgbClr val="373A3C"/>
                </a:solidFill>
                <a:effectLst/>
                <a:latin typeface="Helvetica" panose="020B0604020202020204" pitchFamily="34" charset="0"/>
              </a:rPr>
              <a:t>Jautā auditorijai, kādā kontekstā ir dzirdējuši šo jēdzienu.</a:t>
            </a:r>
          </a:p>
          <a:p>
            <a:pPr algn="l"/>
            <a:r>
              <a:rPr lang="lv-LV" b="0" i="0" dirty="0">
                <a:solidFill>
                  <a:srgbClr val="373A3C"/>
                </a:solidFill>
                <a:effectLst/>
                <a:latin typeface="Helvetica" panose="020B0604020202020204" pitchFamily="34" charset="0"/>
              </a:rPr>
              <a:t>Uzsver, ka tā ir tehnoloģija, kur darbība notiek ar informācijas izplatīšanu.</a:t>
            </a:r>
            <a:br>
              <a:rPr lang="lv-LV" b="0" i="0" dirty="0">
                <a:solidFill>
                  <a:srgbClr val="373A3C"/>
                </a:solidFill>
                <a:effectLst/>
                <a:latin typeface="Helvetica" panose="020B0604020202020204" pitchFamily="34" charset="0"/>
              </a:rPr>
            </a:br>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Iespējams, esat dzirdējis, ka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 tiek aprakstīta kā „digitālā virsgrāmata”, kas glabājas dalītajā tīklā. Labs piemērs, analoģija, kas palīdz izprast, kā darbojas </a:t>
            </a:r>
            <a:r>
              <a:rPr lang="lv-LV" b="0" i="0" dirty="0" err="1">
                <a:solidFill>
                  <a:srgbClr val="373A3C"/>
                </a:solidFill>
                <a:effectLst/>
                <a:latin typeface="Helvetica" panose="020B0604020202020204" pitchFamily="34" charset="0"/>
              </a:rPr>
              <a:t>blokķēde</a:t>
            </a:r>
            <a:r>
              <a:rPr lang="lv-LV" b="0" i="0" dirty="0">
                <a:solidFill>
                  <a:srgbClr val="373A3C"/>
                </a:solidFill>
                <a:effectLst/>
                <a:latin typeface="Helvetica" panose="020B0604020202020204" pitchFamily="34" charset="0"/>
              </a:rPr>
              <a:t>:</a:t>
            </a:r>
            <a:br>
              <a:rPr lang="lv-LV" b="0" i="0" dirty="0">
                <a:solidFill>
                  <a:srgbClr val="373A3C"/>
                </a:solidFill>
                <a:effectLst/>
                <a:latin typeface="Helvetica" panose="020B0604020202020204" pitchFamily="34" charset="0"/>
              </a:rPr>
            </a:br>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„Iztēlojaties izklājlapu, kas datoru tīklā tiek dublēta tūkstošiem reižu. Pēc tam iedomājieties, ka šis tīkls ir izveidots, lai regulāri atjauninātu šo izklājlapu, un jums ir </a:t>
            </a:r>
            <a:r>
              <a:rPr lang="lv-LV" b="0" i="0" dirty="0" err="1">
                <a:solidFill>
                  <a:srgbClr val="373A3C"/>
                </a:solidFill>
                <a:effectLst/>
                <a:latin typeface="Helvetica" panose="020B0604020202020204" pitchFamily="34" charset="0"/>
              </a:rPr>
              <a:t>pamatizpratne</a:t>
            </a:r>
            <a:r>
              <a:rPr lang="lv-LV" b="0" i="0" dirty="0">
                <a:solidFill>
                  <a:srgbClr val="373A3C"/>
                </a:solidFill>
                <a:effectLst/>
                <a:latin typeface="Helvetica" panose="020B0604020202020204" pitchFamily="34" charset="0"/>
              </a:rPr>
              <a:t> par </a:t>
            </a:r>
            <a:r>
              <a:rPr lang="lv-LV" b="0" i="0" dirty="0" err="1">
                <a:solidFill>
                  <a:srgbClr val="373A3C"/>
                </a:solidFill>
                <a:effectLst/>
                <a:latin typeface="Helvetica" panose="020B0604020202020204" pitchFamily="34" charset="0"/>
              </a:rPr>
              <a:t>blokķēdi</a:t>
            </a:r>
            <a:r>
              <a:rPr lang="lv-LV" b="0" i="0" dirty="0">
                <a:solidFill>
                  <a:srgbClr val="373A3C"/>
                </a:solidFill>
                <a:effectLst/>
                <a:latin typeface="Helvetica" panose="020B0604020202020204" pitchFamily="34" charset="0"/>
              </a:rPr>
              <a:t>.”</a:t>
            </a:r>
          </a:p>
          <a:p>
            <a:pPr algn="l"/>
            <a:r>
              <a:rPr lang="lv-LV" b="0" i="0" dirty="0">
                <a:solidFill>
                  <a:srgbClr val="373A3C"/>
                </a:solidFill>
                <a:effectLst/>
                <a:latin typeface="Helvetica" panose="020B0604020202020204" pitchFamily="34" charset="0"/>
              </a:rPr>
              <a:t>Informācija tiek pastāvīgi saskaņota datu bāzē, kas tiek glabāta vairākās vietās un nekavējoties atjaunināta. Tas nozīmē, ka </a:t>
            </a:r>
            <a:r>
              <a:rPr lang="lv-LV" b="1" i="0" dirty="0">
                <a:solidFill>
                  <a:srgbClr val="373A3C"/>
                </a:solidFill>
                <a:effectLst/>
                <a:latin typeface="Helvetica" panose="020B0604020202020204" pitchFamily="34" charset="0"/>
              </a:rPr>
              <a:t>ieraksti ir publiski un pārbaudāmi</a:t>
            </a:r>
            <a:r>
              <a:rPr lang="lv-LV" b="0" i="0" dirty="0">
                <a:solidFill>
                  <a:srgbClr val="373A3C"/>
                </a:solidFill>
                <a:effectLst/>
                <a:latin typeface="Helvetica" panose="020B0604020202020204" pitchFamily="34" charset="0"/>
              </a:rPr>
              <a:t>. Tā kā </a:t>
            </a:r>
            <a:r>
              <a:rPr lang="lv-LV" b="1" i="0" dirty="0">
                <a:solidFill>
                  <a:srgbClr val="373A3C"/>
                </a:solidFill>
                <a:effectLst/>
                <a:latin typeface="Helvetica" panose="020B0604020202020204" pitchFamily="34" charset="0"/>
              </a:rPr>
              <a:t>nav centrālās atrašanās vietas</a:t>
            </a:r>
            <a:r>
              <a:rPr lang="lv-LV" b="0" i="0" dirty="0">
                <a:solidFill>
                  <a:srgbClr val="373A3C"/>
                </a:solidFill>
                <a:effectLst/>
                <a:latin typeface="Helvetica" panose="020B0604020202020204" pitchFamily="34" charset="0"/>
              </a:rPr>
              <a:t>, to ir grūtāk sajaukt, jo informācija vienlaikus atrodas miljoniem vietās.</a:t>
            </a: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Video: https://www.youtube.com/watch?v=3xGLc-zz9cA&amp;ab_channel=LucasMostazo</a:t>
            </a:r>
          </a:p>
          <a:p>
            <a:br>
              <a:rPr lang="lv-LV" dirty="0"/>
            </a:br>
            <a:r>
              <a:rPr lang="lv-LV" b="0" i="0" dirty="0">
                <a:solidFill>
                  <a:srgbClr val="373A3C"/>
                </a:solidFill>
                <a:effectLst/>
                <a:latin typeface="Helvetica" panose="020B0604020202020204" pitchFamily="34" charset="0"/>
              </a:rPr>
              <a:t>Avoti:</a:t>
            </a:r>
            <a:br>
              <a:rPr lang="lv-LV" dirty="0"/>
            </a:br>
            <a:r>
              <a:rPr lang="lv-LV" b="0" i="0" baseline="30000" dirty="0" err="1">
                <a:solidFill>
                  <a:srgbClr val="373A3C"/>
                </a:solidFill>
                <a:effectLst/>
                <a:latin typeface="Helvetica" panose="020B0604020202020204" pitchFamily="34" charset="0"/>
              </a:rPr>
              <a:t>Doughi</a:t>
            </a:r>
            <a:r>
              <a:rPr lang="lv-LV" b="0" i="0" baseline="30000" dirty="0">
                <a:solidFill>
                  <a:srgbClr val="373A3C"/>
                </a:solidFill>
                <a:effectLst/>
                <a:latin typeface="Helvetica" panose="020B0604020202020204" pitchFamily="34" charset="0"/>
              </a:rPr>
              <a:t>, P., 2018. </a:t>
            </a:r>
            <a:r>
              <a:rPr lang="lv-LV" b="0" i="1" baseline="30000" dirty="0">
                <a:solidFill>
                  <a:srgbClr val="373A3C"/>
                </a:solidFill>
                <a:effectLst/>
                <a:latin typeface="Helvetica" panose="020B0604020202020204" pitchFamily="34" charset="0"/>
              </a:rPr>
              <a:t>A </a:t>
            </a:r>
            <a:r>
              <a:rPr lang="lv-LV" b="0" i="1" baseline="30000" dirty="0" err="1">
                <a:solidFill>
                  <a:srgbClr val="373A3C"/>
                </a:solidFill>
                <a:effectLst/>
                <a:latin typeface="Helvetica" panose="020B0604020202020204" pitchFamily="34" charset="0"/>
              </a:rPr>
              <a:t>Simple</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Explanation</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Of</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How</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Blockchain</a:t>
            </a:r>
            <a:r>
              <a:rPr lang="lv-LV" b="0" i="1" baseline="30000" dirty="0">
                <a:solidFill>
                  <a:srgbClr val="373A3C"/>
                </a:solidFill>
                <a:effectLst/>
                <a:latin typeface="Helvetica" panose="020B0604020202020204" pitchFamily="34" charset="0"/>
              </a:rPr>
              <a:t> Works</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online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Medium</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Available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at</a:t>
            </a:r>
            <a:r>
              <a:rPr lang="lv-LV" b="0" i="0" baseline="30000" dirty="0">
                <a:solidFill>
                  <a:srgbClr val="373A3C"/>
                </a:solidFill>
                <a:effectLst/>
                <a:latin typeface="Helvetica" panose="020B0604020202020204" pitchFamily="34" charset="0"/>
              </a:rPr>
              <a:t>: &lt;</a:t>
            </a:r>
            <a:r>
              <a:rPr lang="lv-LV" b="0" i="0" u="none" strike="noStrike" baseline="30000" dirty="0">
                <a:solidFill>
                  <a:srgbClr val="1177D1"/>
                </a:solidFill>
                <a:effectLst/>
                <a:latin typeface="Helvetica" panose="020B0604020202020204" pitchFamily="34" charset="0"/>
                <a:hlinkClick r:id="rId3"/>
              </a:rPr>
              <a:t>https://medium.com/the-mission/a-simple-explanation-on-how-blockchain-works-e52f75da6e9a&gt;</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Accessed</a:t>
            </a:r>
            <a:r>
              <a:rPr lang="lv-LV" b="0" i="0" baseline="30000" dirty="0">
                <a:solidFill>
                  <a:srgbClr val="373A3C"/>
                </a:solidFill>
                <a:effectLst/>
                <a:latin typeface="Helvetica" panose="020B0604020202020204" pitchFamily="34" charset="0"/>
              </a:rPr>
              <a:t> 15 </a:t>
            </a:r>
            <a:r>
              <a:rPr lang="lv-LV" b="0" i="0" baseline="30000" dirty="0" err="1">
                <a:solidFill>
                  <a:srgbClr val="373A3C"/>
                </a:solidFill>
                <a:effectLst/>
                <a:latin typeface="Helvetica" panose="020B0604020202020204" pitchFamily="34" charset="0"/>
              </a:rPr>
              <a:t>October</a:t>
            </a:r>
            <a:r>
              <a:rPr lang="lv-LV" b="0" i="0" baseline="30000" dirty="0">
                <a:solidFill>
                  <a:srgbClr val="373A3C"/>
                </a:solidFill>
                <a:effectLst/>
                <a:latin typeface="Helvetica" panose="020B0604020202020204" pitchFamily="34" charset="0"/>
              </a:rPr>
              <a:t> 2020].</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5</a:t>
            </a:fld>
            <a:endParaRPr lang="lv-LV"/>
          </a:p>
        </p:txBody>
      </p:sp>
    </p:spTree>
    <p:extLst>
      <p:ext uri="{BB962C8B-B14F-4D97-AF65-F5344CB8AC3E}">
        <p14:creationId xmlns:p14="http://schemas.microsoft.com/office/powerpoint/2010/main" val="127142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10 min</a:t>
            </a:r>
          </a:p>
          <a:p>
            <a:r>
              <a:rPr lang="lv-LV" dirty="0"/>
              <a:t>Rosina apdomāt, kā saviem vārdiem, var raksturot </a:t>
            </a:r>
            <a:r>
              <a:rPr lang="lv-LV" dirty="0" err="1"/>
              <a:t>blokķēdi</a:t>
            </a:r>
            <a:r>
              <a:rPr lang="lv-LV" dirty="0"/>
              <a:t>.</a:t>
            </a:r>
          </a:p>
          <a:p>
            <a:r>
              <a:rPr lang="lv-LV" dirty="0"/>
              <a:t>Sadala grupās par 3-4 un lūdz mudināt definēt, kas ir </a:t>
            </a:r>
            <a:r>
              <a:rPr lang="lv-LV" dirty="0" err="1"/>
              <a:t>blokķēde</a:t>
            </a:r>
            <a:r>
              <a:rPr lang="lv-LV" dirty="0"/>
              <a:t>, pamatojoties uz iepriekš dzirdēto un saprasto.</a:t>
            </a:r>
          </a:p>
          <a:p>
            <a:r>
              <a:rPr lang="lv-LV" dirty="0"/>
              <a:t>Atkārto, kas ir </a:t>
            </a:r>
            <a:r>
              <a:rPr lang="lv-LV" dirty="0" err="1"/>
              <a:t>blokķēdes</a:t>
            </a:r>
            <a:r>
              <a:rPr lang="lv-LV" dirty="0"/>
              <a:t> tehnoloģija.</a:t>
            </a:r>
          </a:p>
        </p:txBody>
      </p:sp>
      <p:sp>
        <p:nvSpPr>
          <p:cNvPr id="4" name="Slaida numura vietturis 3"/>
          <p:cNvSpPr>
            <a:spLocks noGrp="1"/>
          </p:cNvSpPr>
          <p:nvPr>
            <p:ph type="sldNum" sz="quarter" idx="5"/>
          </p:nvPr>
        </p:nvSpPr>
        <p:spPr/>
        <p:txBody>
          <a:bodyPr/>
          <a:lstStyle/>
          <a:p>
            <a:fld id="{37888A98-8692-43FC-9495-FDC415CABE55}" type="slidenum">
              <a:rPr lang="lv-LV" smtClean="0"/>
              <a:t>6</a:t>
            </a:fld>
            <a:endParaRPr lang="lv-LV"/>
          </a:p>
        </p:txBody>
      </p:sp>
    </p:spTree>
    <p:extLst>
      <p:ext uri="{BB962C8B-B14F-4D97-AF65-F5344CB8AC3E}">
        <p14:creationId xmlns:p14="http://schemas.microsoft.com/office/powerpoint/2010/main" val="315224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3min</a:t>
            </a:r>
          </a:p>
          <a:p>
            <a:r>
              <a:rPr lang="lv-LV" dirty="0"/>
              <a:t>Rosina kursantus izteikties par </a:t>
            </a:r>
            <a:r>
              <a:rPr lang="lv-LV" dirty="0" err="1"/>
              <a:t>kriptovalūtām</a:t>
            </a:r>
            <a:r>
              <a:rPr lang="lv-LV" dirty="0"/>
              <a:t> un ko ir dzirdējuši par tām. Atklāt, ka turpmākajā prezentācijas daļā tiks izzināts vairāk.</a:t>
            </a:r>
          </a:p>
        </p:txBody>
      </p:sp>
      <p:sp>
        <p:nvSpPr>
          <p:cNvPr id="4" name="Slaida numura vietturis 3"/>
          <p:cNvSpPr>
            <a:spLocks noGrp="1"/>
          </p:cNvSpPr>
          <p:nvPr>
            <p:ph type="sldNum" sz="quarter" idx="5"/>
          </p:nvPr>
        </p:nvSpPr>
        <p:spPr/>
        <p:txBody>
          <a:bodyPr/>
          <a:lstStyle/>
          <a:p>
            <a:fld id="{37888A98-8692-43FC-9495-FDC415CABE55}" type="slidenum">
              <a:rPr lang="lv-LV" smtClean="0"/>
              <a:t>7</a:t>
            </a:fld>
            <a:endParaRPr lang="lv-LV"/>
          </a:p>
        </p:txBody>
      </p:sp>
    </p:spTree>
    <p:extLst>
      <p:ext uri="{BB962C8B-B14F-4D97-AF65-F5344CB8AC3E}">
        <p14:creationId xmlns:p14="http://schemas.microsoft.com/office/powerpoint/2010/main" val="1780524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Visai vēstures sekcijai 35 min</a:t>
            </a:r>
          </a:p>
          <a:p>
            <a:pPr algn="l"/>
            <a:r>
              <a:rPr lang="lv-LV" b="0" i="0" dirty="0">
                <a:solidFill>
                  <a:srgbClr val="373A3C"/>
                </a:solidFill>
                <a:effectLst/>
                <a:latin typeface="Helvetica" panose="020B0604020202020204" pitchFamily="34" charset="0"/>
              </a:rPr>
              <a:t>Aktualizē, ka </a:t>
            </a:r>
            <a:r>
              <a:rPr lang="lv-LV" b="0" i="0" dirty="0" err="1">
                <a:solidFill>
                  <a:srgbClr val="373A3C"/>
                </a:solidFill>
                <a:effectLst/>
                <a:latin typeface="Helvetica" panose="020B0604020202020204" pitchFamily="34" charset="0"/>
              </a:rPr>
              <a:t>blokķēdes</a:t>
            </a:r>
            <a:r>
              <a:rPr lang="lv-LV" b="0" i="0" dirty="0">
                <a:solidFill>
                  <a:srgbClr val="373A3C"/>
                </a:solidFill>
                <a:effectLst/>
                <a:latin typeface="Helvetica" panose="020B0604020202020204" pitchFamily="34" charset="0"/>
              </a:rPr>
              <a:t> tehnoloģija jau pastāv ilgu laiku.</a:t>
            </a:r>
          </a:p>
          <a:p>
            <a:pPr algn="l"/>
            <a:r>
              <a:rPr lang="lv-LV" b="0" i="0" dirty="0">
                <a:solidFill>
                  <a:srgbClr val="373A3C"/>
                </a:solidFill>
                <a:effectLst/>
                <a:latin typeface="Helvetica" panose="020B0604020202020204" pitchFamily="34" charset="0"/>
              </a:rPr>
              <a:t>Tās pamatlicējs ir </a:t>
            </a:r>
            <a:r>
              <a:rPr lang="lv-LV" b="0" i="0" dirty="0" err="1">
                <a:solidFill>
                  <a:srgbClr val="373A3C"/>
                </a:solidFill>
                <a:effectLst/>
                <a:latin typeface="Helvetica" panose="020B0604020202020204" pitchFamily="34" charset="0"/>
              </a:rPr>
              <a:t>Satoši</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Nakamoto</a:t>
            </a:r>
            <a:r>
              <a:rPr lang="lv-LV" b="0" i="0" dirty="0">
                <a:solidFill>
                  <a:srgbClr val="373A3C"/>
                </a:solidFill>
                <a:effectLst/>
                <a:latin typeface="Helvetica" panose="020B0604020202020204" pitchFamily="34" charset="0"/>
              </a:rPr>
              <a:t>.</a:t>
            </a:r>
          </a:p>
          <a:p>
            <a:pPr algn="l"/>
            <a:r>
              <a:rPr lang="lv-LV" b="0" i="0" dirty="0">
                <a:solidFill>
                  <a:srgbClr val="373A3C"/>
                </a:solidFill>
                <a:effectLst/>
                <a:latin typeface="Helvetica" panose="020B0604020202020204" pitchFamily="34" charset="0"/>
              </a:rPr>
              <a:t>Iepazīstina ar laika līniju.</a:t>
            </a:r>
            <a:br>
              <a:rPr lang="lv-LV" b="0" i="0" dirty="0">
                <a:solidFill>
                  <a:srgbClr val="373A3C"/>
                </a:solidFill>
                <a:effectLst/>
                <a:latin typeface="Helvetica" panose="020B0604020202020204" pitchFamily="34" charset="0"/>
              </a:rPr>
            </a:br>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Avoti:</a:t>
            </a:r>
          </a:p>
          <a:p>
            <a:pPr algn="l"/>
            <a:r>
              <a:rPr lang="lv-LV" b="0" i="0" baseline="30000" dirty="0">
                <a:solidFill>
                  <a:srgbClr val="373A3C"/>
                </a:solidFill>
                <a:effectLst/>
                <a:latin typeface="Helvetica" panose="020B0604020202020204" pitchFamily="34" charset="0"/>
              </a:rPr>
              <a:t>Bernard </a:t>
            </a:r>
            <a:r>
              <a:rPr lang="lv-LV" b="0" i="0" baseline="30000" dirty="0" err="1">
                <a:solidFill>
                  <a:srgbClr val="373A3C"/>
                </a:solidFill>
                <a:effectLst/>
                <a:latin typeface="Helvetica" panose="020B0604020202020204" pitchFamily="34" charset="0"/>
              </a:rPr>
              <a:t>Marr</a:t>
            </a:r>
            <a:r>
              <a:rPr lang="lv-LV" b="0" i="0" baseline="30000" dirty="0">
                <a:solidFill>
                  <a:srgbClr val="373A3C"/>
                </a:solidFill>
                <a:effectLst/>
                <a:latin typeface="Helvetica" panose="020B0604020202020204" pitchFamily="34" charset="0"/>
              </a:rPr>
              <a:t>. 2020. </a:t>
            </a:r>
            <a:r>
              <a:rPr lang="lv-LV" b="0" i="1" baseline="30000" dirty="0">
                <a:solidFill>
                  <a:srgbClr val="373A3C"/>
                </a:solidFill>
                <a:effectLst/>
                <a:latin typeface="Helvetica" panose="020B0604020202020204" pitchFamily="34" charset="0"/>
              </a:rPr>
              <a:t>A </a:t>
            </a:r>
            <a:r>
              <a:rPr lang="lv-LV" b="0" i="1" baseline="30000" dirty="0" err="1">
                <a:solidFill>
                  <a:srgbClr val="373A3C"/>
                </a:solidFill>
                <a:effectLst/>
                <a:latin typeface="Helvetica" panose="020B0604020202020204" pitchFamily="34" charset="0"/>
              </a:rPr>
              <a:t>Very</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Brief</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History</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Of</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Blockchain</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Technology</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Everyone</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Should</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Read</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online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Available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at</a:t>
            </a:r>
            <a:r>
              <a:rPr lang="lv-LV" b="0" i="0" baseline="30000" dirty="0">
                <a:solidFill>
                  <a:srgbClr val="373A3C"/>
                </a:solidFill>
                <a:effectLst/>
                <a:latin typeface="Helvetica" panose="020B0604020202020204" pitchFamily="34" charset="0"/>
              </a:rPr>
              <a:t>: &lt;</a:t>
            </a:r>
            <a:r>
              <a:rPr lang="lv-LV" b="0" i="0" u="none" strike="noStrike" baseline="30000" dirty="0">
                <a:solidFill>
                  <a:srgbClr val="1177D1"/>
                </a:solidFill>
                <a:effectLst/>
                <a:latin typeface="Helvetica" panose="020B0604020202020204" pitchFamily="34" charset="0"/>
                <a:hlinkClick r:id="rId3"/>
              </a:rPr>
              <a:t>https://bernardmarr.com/default.asp?contentID=1353&gt;</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Accessed</a:t>
            </a:r>
            <a:r>
              <a:rPr lang="lv-LV" b="0" i="0" baseline="30000" dirty="0">
                <a:solidFill>
                  <a:srgbClr val="373A3C"/>
                </a:solidFill>
                <a:effectLst/>
                <a:latin typeface="Helvetica" panose="020B0604020202020204" pitchFamily="34" charset="0"/>
              </a:rPr>
              <a:t> 15 </a:t>
            </a:r>
            <a:r>
              <a:rPr lang="lv-LV" b="0" i="0" baseline="30000" dirty="0" err="1">
                <a:solidFill>
                  <a:srgbClr val="373A3C"/>
                </a:solidFill>
                <a:effectLst/>
                <a:latin typeface="Helvetica" panose="020B0604020202020204" pitchFamily="34" charset="0"/>
              </a:rPr>
              <a:t>October</a:t>
            </a:r>
            <a:r>
              <a:rPr lang="lv-LV" b="0" i="0" baseline="30000" dirty="0">
                <a:solidFill>
                  <a:srgbClr val="373A3C"/>
                </a:solidFill>
                <a:effectLst/>
                <a:latin typeface="Helvetica" panose="020B0604020202020204" pitchFamily="34" charset="0"/>
              </a:rPr>
              <a:t> 2020].</a:t>
            </a:r>
            <a:endParaRPr lang="lv-LV" b="0" i="0" dirty="0">
              <a:solidFill>
                <a:srgbClr val="373A3C"/>
              </a:solidFill>
              <a:effectLst/>
              <a:latin typeface="Helvetica" panose="020B0604020202020204" pitchFamily="34" charset="0"/>
            </a:endParaRP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8</a:t>
            </a:fld>
            <a:endParaRPr lang="lv-LV"/>
          </a:p>
        </p:txBody>
      </p:sp>
    </p:spTree>
    <p:extLst>
      <p:ext uri="{BB962C8B-B14F-4D97-AF65-F5344CB8AC3E}">
        <p14:creationId xmlns:p14="http://schemas.microsoft.com/office/powerpoint/2010/main" val="152575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0" i="0" dirty="0">
                <a:solidFill>
                  <a:srgbClr val="333333"/>
                </a:solidFill>
                <a:effectLst/>
                <a:latin typeface="Georgia" panose="02040502050405020303" pitchFamily="18" charset="0"/>
              </a:rPr>
              <a:t>Pirms 1970-tajiem gadiem kriptogrāfiju galvenokārt slepenībā praktizēja militārie spēki vai spiegu aģentūras. Taču tas mainījās, kad tika veiktas divas publikācijas: ASV valdības publikācija par Datu šifrēšanas standartu (</a:t>
            </a:r>
            <a:r>
              <a:rPr lang="lv-LV" b="0" i="0" u="none" strike="noStrike" dirty="0" err="1">
                <a:solidFill>
                  <a:srgbClr val="0088CC"/>
                </a:solidFill>
                <a:effectLst/>
                <a:latin typeface="Georgia" panose="02040502050405020303" pitchFamily="18" charset="0"/>
                <a:hlinkClick r:id="rId3"/>
              </a:rPr>
              <a:t>Data</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Encryption</a:t>
            </a:r>
            <a:r>
              <a:rPr lang="lv-LV" b="0" i="0" u="none" strike="noStrike" dirty="0">
                <a:solidFill>
                  <a:srgbClr val="0088CC"/>
                </a:solidFill>
                <a:effectLst/>
                <a:latin typeface="Georgia" panose="02040502050405020303" pitchFamily="18" charset="0"/>
                <a:hlinkClick r:id="rId3"/>
              </a:rPr>
              <a:t> Standard</a:t>
            </a:r>
            <a:r>
              <a:rPr lang="lv-LV" b="0" i="0" dirty="0">
                <a:solidFill>
                  <a:srgbClr val="333333"/>
                </a:solidFill>
                <a:effectLst/>
                <a:latin typeface="Georgia" panose="02040502050405020303" pitchFamily="18" charset="0"/>
              </a:rPr>
              <a:t>) un pirmais publiski pieejamais darbs par publiskās atslēgas kriptogrāfiju, „Jauni kriptogrāfijas virzieni” (</a:t>
            </a:r>
            <a:r>
              <a:rPr lang="lv-LV" b="0" i="0" dirty="0" err="1">
                <a:solidFill>
                  <a:srgbClr val="333333"/>
                </a:solidFill>
                <a:effectLst/>
                <a:latin typeface="Georgia" panose="02040502050405020303" pitchFamily="18" charset="0"/>
              </a:rPr>
              <a:t>ang</a:t>
            </a:r>
            <a:r>
              <a:rPr lang="lv-LV" b="0" i="0" dirty="0">
                <a:solidFill>
                  <a:srgbClr val="333333"/>
                </a:solidFill>
                <a:effectLst/>
                <a:latin typeface="Georgia" panose="02040502050405020303" pitchFamily="18" charset="0"/>
              </a:rPr>
              <a:t>. "</a:t>
            </a:r>
            <a:r>
              <a:rPr lang="lv-LV" b="0" i="0" u="none" strike="noStrike" dirty="0" err="1">
                <a:solidFill>
                  <a:srgbClr val="0088CC"/>
                </a:solidFill>
                <a:effectLst/>
                <a:latin typeface="Georgia" panose="02040502050405020303" pitchFamily="18" charset="0"/>
                <a:hlinkClick r:id="rId4"/>
              </a:rPr>
              <a:t>New</a:t>
            </a:r>
            <a:r>
              <a:rPr lang="lv-LV" b="0" i="0" u="none" strike="noStrike" dirty="0">
                <a:solidFill>
                  <a:srgbClr val="0088CC"/>
                </a:solidFill>
                <a:effectLst/>
                <a:latin typeface="Georgia" panose="02040502050405020303" pitchFamily="18" charset="0"/>
                <a:hlinkClick r:id="rId4"/>
              </a:rPr>
              <a:t> </a:t>
            </a:r>
            <a:r>
              <a:rPr lang="lv-LV" b="0" i="0" u="none" strike="noStrike" dirty="0" err="1">
                <a:solidFill>
                  <a:srgbClr val="0088CC"/>
                </a:solidFill>
                <a:effectLst/>
                <a:latin typeface="Georgia" panose="02040502050405020303" pitchFamily="18" charset="0"/>
                <a:hlinkClick r:id="rId4"/>
              </a:rPr>
              <a:t>Directions</a:t>
            </a:r>
            <a:r>
              <a:rPr lang="lv-LV" b="0" i="0" u="none" strike="noStrike" dirty="0">
                <a:solidFill>
                  <a:srgbClr val="0088CC"/>
                </a:solidFill>
                <a:effectLst/>
                <a:latin typeface="Georgia" panose="02040502050405020303" pitchFamily="18" charset="0"/>
                <a:hlinkClick r:id="rId4"/>
              </a:rPr>
              <a:t> </a:t>
            </a:r>
            <a:r>
              <a:rPr lang="lv-LV" b="0" i="0" u="none" strike="noStrike" dirty="0" err="1">
                <a:solidFill>
                  <a:srgbClr val="0088CC"/>
                </a:solidFill>
                <a:effectLst/>
                <a:latin typeface="Georgia" panose="02040502050405020303" pitchFamily="18" charset="0"/>
                <a:hlinkClick r:id="rId4"/>
              </a:rPr>
              <a:t>in</a:t>
            </a:r>
            <a:r>
              <a:rPr lang="lv-LV" b="0" i="0" u="none" strike="noStrike" dirty="0">
                <a:solidFill>
                  <a:srgbClr val="0088CC"/>
                </a:solidFill>
                <a:effectLst/>
                <a:latin typeface="Georgia" panose="02040502050405020303" pitchFamily="18" charset="0"/>
                <a:hlinkClick r:id="rId4"/>
              </a:rPr>
              <a:t> </a:t>
            </a:r>
            <a:r>
              <a:rPr lang="lv-LV" b="0" i="0" u="none" strike="noStrike" dirty="0" err="1">
                <a:solidFill>
                  <a:srgbClr val="0088CC"/>
                </a:solidFill>
                <a:effectLst/>
                <a:latin typeface="Georgia" panose="02040502050405020303" pitchFamily="18" charset="0"/>
                <a:hlinkClick r:id="rId4"/>
              </a:rPr>
              <a:t>Cryptography</a:t>
            </a:r>
            <a:r>
              <a:rPr lang="lv-LV" b="0" i="0" dirty="0">
                <a:solidFill>
                  <a:srgbClr val="333333"/>
                </a:solidFill>
                <a:effectLst/>
                <a:latin typeface="Georgia" panose="02040502050405020303" pitchFamily="18" charset="0"/>
              </a:rPr>
              <a:t>”), ko veica Dr. </a:t>
            </a:r>
            <a:r>
              <a:rPr lang="lv-LV" b="0" i="0" dirty="0" err="1">
                <a:solidFill>
                  <a:srgbClr val="333333"/>
                </a:solidFill>
                <a:effectLst/>
                <a:latin typeface="Georgia" panose="02040502050405020303" pitchFamily="18" charset="0"/>
              </a:rPr>
              <a:t>Vitfīlds</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Difijs</a:t>
            </a:r>
            <a:r>
              <a:rPr lang="lv-LV" b="0" i="0" dirty="0">
                <a:solidFill>
                  <a:srgbClr val="333333"/>
                </a:solidFill>
                <a:effectLst/>
                <a:latin typeface="Georgia" panose="02040502050405020303" pitchFamily="18" charset="0"/>
              </a:rPr>
              <a:t> (Dr. </a:t>
            </a:r>
            <a:r>
              <a:rPr lang="lv-LV" b="0" i="0" dirty="0" err="1">
                <a:solidFill>
                  <a:srgbClr val="333333"/>
                </a:solidFill>
                <a:effectLst/>
                <a:latin typeface="Georgia" panose="02040502050405020303" pitchFamily="18" charset="0"/>
              </a:rPr>
              <a:t>Whitfield</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Diffie</a:t>
            </a:r>
            <a:r>
              <a:rPr lang="lv-LV" b="0" i="0" dirty="0">
                <a:solidFill>
                  <a:srgbClr val="333333"/>
                </a:solidFill>
                <a:effectLst/>
                <a:latin typeface="Georgia" panose="02040502050405020303" pitchFamily="18" charset="0"/>
              </a:rPr>
              <a:t>) un Dr. Martins </a:t>
            </a:r>
            <a:r>
              <a:rPr lang="lv-LV" b="0" i="0" dirty="0" err="1">
                <a:solidFill>
                  <a:srgbClr val="333333"/>
                </a:solidFill>
                <a:effectLst/>
                <a:latin typeface="Georgia" panose="02040502050405020303" pitchFamily="18" charset="0"/>
              </a:rPr>
              <a:t>Helmans</a:t>
            </a:r>
            <a:r>
              <a:rPr lang="lv-LV" b="0" i="0" dirty="0">
                <a:solidFill>
                  <a:srgbClr val="333333"/>
                </a:solidFill>
                <a:effectLst/>
                <a:latin typeface="Georgia" panose="02040502050405020303" pitchFamily="18" charset="0"/>
              </a:rPr>
              <a:t> (Dr. Martin </a:t>
            </a:r>
            <a:r>
              <a:rPr lang="lv-LV" b="0" i="0" dirty="0" err="1">
                <a:solidFill>
                  <a:srgbClr val="333333"/>
                </a:solidFill>
                <a:effectLst/>
                <a:latin typeface="Georgia" panose="02040502050405020303" pitchFamily="18" charset="0"/>
              </a:rPr>
              <a:t>Hellman</a:t>
            </a:r>
            <a:r>
              <a:rPr lang="lv-LV" b="0" i="0" dirty="0">
                <a:solidFill>
                  <a:srgbClr val="333333"/>
                </a:solidFill>
                <a:effectLst/>
                <a:latin typeface="Georgia" panose="02040502050405020303" pitchFamily="18" charset="0"/>
              </a:rPr>
              <a:t>).</a:t>
            </a:r>
            <a:endParaRPr lang="lv-LV" dirty="0"/>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9</a:t>
            </a:fld>
            <a:endParaRPr lang="lv-LV"/>
          </a:p>
        </p:txBody>
      </p:sp>
    </p:spTree>
    <p:extLst>
      <p:ext uri="{BB962C8B-B14F-4D97-AF65-F5344CB8AC3E}">
        <p14:creationId xmlns:p14="http://schemas.microsoft.com/office/powerpoint/2010/main" val="357566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33333"/>
                </a:solidFill>
                <a:effectLst/>
                <a:latin typeface="Georgia" panose="02040502050405020303" pitchFamily="18" charset="0"/>
              </a:rPr>
              <a:t>1976. gadā Frīdrihs Hajeks (</a:t>
            </a:r>
            <a:r>
              <a:rPr lang="lv-LV" b="0" i="0" dirty="0" err="1">
                <a:solidFill>
                  <a:srgbClr val="333333"/>
                </a:solidFill>
                <a:effectLst/>
                <a:latin typeface="Georgia" panose="02040502050405020303" pitchFamily="18" charset="0"/>
              </a:rPr>
              <a:t>Friedrich</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Hayek</a:t>
            </a:r>
            <a:r>
              <a:rPr lang="lv-LV" b="0" i="0" dirty="0">
                <a:solidFill>
                  <a:srgbClr val="333333"/>
                </a:solidFill>
                <a:effectLst/>
                <a:latin typeface="Georgia" panose="02040502050405020303" pitchFamily="18" charset="0"/>
              </a:rPr>
              <a:t>) uzrakstīja grāmatu „Naudas denacionalizācija” (</a:t>
            </a:r>
            <a:r>
              <a:rPr lang="lv-LV" b="0" i="0" dirty="0" err="1">
                <a:solidFill>
                  <a:srgbClr val="333333"/>
                </a:solidFill>
                <a:effectLst/>
                <a:latin typeface="Georgia" panose="02040502050405020303" pitchFamily="18" charset="0"/>
              </a:rPr>
              <a:t>ang</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The</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Denationalization</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of</a:t>
            </a:r>
            <a:r>
              <a:rPr lang="lv-LV" b="0" i="0" dirty="0">
                <a:solidFill>
                  <a:srgbClr val="333333"/>
                </a:solidFill>
                <a:effectLst/>
                <a:latin typeface="Georgia" panose="02040502050405020303" pitchFamily="18" charset="0"/>
              </a:rPr>
              <a:t> Money"). Divus gadus pēc tam, kad ekonomistam tika piešķirta Nobela prēmija, grāmatā tika argumentēts, ka ir jābeidzas valdības valūtas monopolam.</a:t>
            </a:r>
          </a:p>
          <a:p>
            <a:pPr algn="l"/>
            <a:r>
              <a:rPr lang="lv-LV" b="0" i="0" dirty="0">
                <a:solidFill>
                  <a:srgbClr val="333333"/>
                </a:solidFill>
                <a:effectLst/>
                <a:latin typeface="Georgia" panose="02040502050405020303" pitchFamily="18" charset="0"/>
              </a:rPr>
              <a:t>1970-tajos gados bija vērojama milzīga inflācija, augošs bezdarbs un svārstīgas procentu likmes. Hajeks un daudzi citi vainoja valdību un to valūtas monopolu. Hajeks ierosināja demonopolizāciju un privātas alternatīvas. Viljams Luters (</a:t>
            </a:r>
            <a:r>
              <a:rPr lang="lv-LV" b="0" i="0" dirty="0" err="1">
                <a:solidFill>
                  <a:srgbClr val="333333"/>
                </a:solidFill>
                <a:effectLst/>
                <a:latin typeface="Georgia" panose="02040502050405020303" pitchFamily="18" charset="0"/>
              </a:rPr>
              <a:t>William</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Luther</a:t>
            </a:r>
            <a:r>
              <a:rPr lang="lv-LV" b="0" i="0" dirty="0">
                <a:solidFill>
                  <a:srgbClr val="333333"/>
                </a:solidFill>
                <a:effectLst/>
                <a:latin typeface="Georgia" panose="02040502050405020303" pitchFamily="18" charset="0"/>
              </a:rPr>
              <a:t>) skaidro: „Saskaņā ar Hajeka priekšlikumu, privātpersonas un uzņēmumi varēs brīvi piedāvāt savus līdzekļus, lai konkurētu ar valdības emitētajiem neatmaksājamajiem naudas līdzekļiem, kas jau ir apgrozībā.”</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10</a:t>
            </a:fld>
            <a:endParaRPr lang="lv-LV"/>
          </a:p>
        </p:txBody>
      </p:sp>
    </p:spTree>
    <p:extLst>
      <p:ext uri="{BB962C8B-B14F-4D97-AF65-F5344CB8AC3E}">
        <p14:creationId xmlns:p14="http://schemas.microsoft.com/office/powerpoint/2010/main" val="19181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b="0" i="0" dirty="0">
                <a:solidFill>
                  <a:srgbClr val="333333"/>
                </a:solidFill>
                <a:effectLst/>
                <a:latin typeface="Georgia" panose="02040502050405020303" pitchFamily="18" charset="0"/>
              </a:rPr>
              <a:t>1980-tajos gados Dr. Deivids </a:t>
            </a:r>
            <a:r>
              <a:rPr lang="lv-LV" b="0" i="0" dirty="0" err="1">
                <a:solidFill>
                  <a:srgbClr val="333333"/>
                </a:solidFill>
                <a:effectLst/>
                <a:latin typeface="Georgia" panose="02040502050405020303" pitchFamily="18" charset="0"/>
              </a:rPr>
              <a:t>Čaums</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David</a:t>
            </a:r>
            <a:r>
              <a:rPr lang="lv-LV" b="0" i="0" dirty="0">
                <a:solidFill>
                  <a:srgbClr val="333333"/>
                </a:solidFill>
                <a:effectLst/>
                <a:latin typeface="Georgia" panose="02040502050405020303" pitchFamily="18" charset="0"/>
              </a:rPr>
              <a:t> </a:t>
            </a:r>
            <a:r>
              <a:rPr lang="lv-LV" b="0" i="0" dirty="0" err="1">
                <a:solidFill>
                  <a:srgbClr val="333333"/>
                </a:solidFill>
                <a:effectLst/>
                <a:latin typeface="Georgia" panose="02040502050405020303" pitchFamily="18" charset="0"/>
              </a:rPr>
              <a:t>Chaum</a:t>
            </a:r>
            <a:r>
              <a:rPr lang="lv-LV" b="0" i="0" dirty="0">
                <a:solidFill>
                  <a:srgbClr val="333333"/>
                </a:solidFill>
                <a:effectLst/>
                <a:latin typeface="Georgia" panose="02040502050405020303" pitchFamily="18" charset="0"/>
              </a:rPr>
              <a:t>) plaši rakstīja par tādām tēmām kā anonīma digitālā nauda un pseidonīmu reputācijas sistēmas, kuras viņš aprakstīja savā grāmatā „</a:t>
            </a:r>
            <a:r>
              <a:rPr lang="lv-LV" b="0" i="0" u="none" strike="noStrike" dirty="0" err="1">
                <a:solidFill>
                  <a:srgbClr val="0088CC"/>
                </a:solidFill>
                <a:effectLst/>
                <a:latin typeface="Georgia" panose="02040502050405020303" pitchFamily="18" charset="0"/>
                <a:hlinkClick r:id="rId3"/>
              </a:rPr>
              <a:t>Security</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without</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Identification</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Transaction</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Systems</a:t>
            </a:r>
            <a:r>
              <a:rPr lang="lv-LV" b="0" i="0" u="none" strike="noStrike" dirty="0">
                <a:solidFill>
                  <a:srgbClr val="0088CC"/>
                </a:solidFill>
                <a:effectLst/>
                <a:latin typeface="Georgia" panose="02040502050405020303" pitchFamily="18" charset="0"/>
                <a:hlinkClick r:id="rId3"/>
              </a:rPr>
              <a:t> to </a:t>
            </a:r>
            <a:r>
              <a:rPr lang="lv-LV" b="0" i="0" u="none" strike="noStrike" dirty="0" err="1">
                <a:solidFill>
                  <a:srgbClr val="0088CC"/>
                </a:solidFill>
                <a:effectLst/>
                <a:latin typeface="Georgia" panose="02040502050405020303" pitchFamily="18" charset="0"/>
                <a:hlinkClick r:id="rId3"/>
              </a:rPr>
              <a:t>Make</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Big</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Brother</a:t>
            </a:r>
            <a:r>
              <a:rPr lang="lv-LV" b="0" i="0" u="none" strike="noStrike" dirty="0">
                <a:solidFill>
                  <a:srgbClr val="0088CC"/>
                </a:solidFill>
                <a:effectLst/>
                <a:latin typeface="Georgia" panose="02040502050405020303" pitchFamily="18" charset="0"/>
                <a:hlinkClick r:id="rId3"/>
              </a:rPr>
              <a:t> </a:t>
            </a:r>
            <a:r>
              <a:rPr lang="lv-LV" b="0" i="0" u="none" strike="noStrike" dirty="0" err="1">
                <a:solidFill>
                  <a:srgbClr val="0088CC"/>
                </a:solidFill>
                <a:effectLst/>
                <a:latin typeface="Georgia" panose="02040502050405020303" pitchFamily="18" charset="0"/>
                <a:hlinkClick r:id="rId3"/>
              </a:rPr>
              <a:t>Obsolete</a:t>
            </a:r>
            <a:r>
              <a:rPr lang="lv-LV" b="0" i="0" dirty="0">
                <a:solidFill>
                  <a:srgbClr val="333333"/>
                </a:solidFill>
                <a:effectLst/>
                <a:latin typeface="Georgia" panose="02040502050405020303" pitchFamily="18" charset="0"/>
              </a:rPr>
              <a:t>”.</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11</a:t>
            </a:fld>
            <a:endParaRPr lang="lv-LV"/>
          </a:p>
        </p:txBody>
      </p:sp>
    </p:spTree>
    <p:extLst>
      <p:ext uri="{BB962C8B-B14F-4D97-AF65-F5344CB8AC3E}">
        <p14:creationId xmlns:p14="http://schemas.microsoft.com/office/powerpoint/2010/main" val="54091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511A-A169-481E-B8D3-D7A25A89140E}"/>
              </a:ext>
            </a:extLst>
          </p:cNvPr>
          <p:cNvSpPr>
            <a:spLocks noGrp="1"/>
          </p:cNvSpPr>
          <p:nvPr>
            <p:ph type="ctrTitle" hasCustomPrompt="1"/>
          </p:nvPr>
        </p:nvSpPr>
        <p:spPr>
          <a:xfrm>
            <a:off x="2410692" y="2101932"/>
            <a:ext cx="8251370" cy="1500105"/>
          </a:xfrm>
        </p:spPr>
        <p:txBody>
          <a:bodyPr anchor="b">
            <a:normAutofit/>
          </a:bodyPr>
          <a:lstStyle>
            <a:lvl1pPr algn="l">
              <a:defRPr sz="4800">
                <a:solidFill>
                  <a:schemeClr val="tx2"/>
                </a:solidFill>
              </a:defRPr>
            </a:lvl1pPr>
          </a:lstStyle>
          <a:p>
            <a:r>
              <a:rPr lang="lv-LV" dirty="0"/>
              <a:t>Virsraksts</a:t>
            </a:r>
            <a:endParaRPr lang="en-US" dirty="0"/>
          </a:p>
        </p:txBody>
      </p:sp>
      <p:sp>
        <p:nvSpPr>
          <p:cNvPr id="3" name="Subtitle 2">
            <a:extLst>
              <a:ext uri="{FF2B5EF4-FFF2-40B4-BE49-F238E27FC236}">
                <a16:creationId xmlns:a16="http://schemas.microsoft.com/office/drawing/2014/main" id="{C20A3C7F-33CD-437B-96D1-7F41E0BC3F09}"/>
              </a:ext>
            </a:extLst>
          </p:cNvPr>
          <p:cNvSpPr>
            <a:spLocks noGrp="1"/>
          </p:cNvSpPr>
          <p:nvPr>
            <p:ph type="subTitle" idx="1" hasCustomPrompt="1"/>
          </p:nvPr>
        </p:nvSpPr>
        <p:spPr>
          <a:xfrm>
            <a:off x="2410692" y="3602037"/>
            <a:ext cx="8257307" cy="1655763"/>
          </a:xfrm>
        </p:spPr>
        <p:txBody>
          <a:bodyPr/>
          <a:lstStyle>
            <a:lvl1pPr marL="0" indent="0" algn="l">
              <a:buNone/>
              <a:defRPr sz="2400">
                <a:solidFill>
                  <a:schemeClr val="tx2"/>
                </a:solidFill>
                <a:latin typeface="Ralew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APAKŠVIRSRAKSTS</a:t>
            </a:r>
            <a:endParaRPr lang="en-US" dirty="0"/>
          </a:p>
        </p:txBody>
      </p:sp>
      <p:sp>
        <p:nvSpPr>
          <p:cNvPr id="4" name="Date Placeholder 3">
            <a:extLst>
              <a:ext uri="{FF2B5EF4-FFF2-40B4-BE49-F238E27FC236}">
                <a16:creationId xmlns:a16="http://schemas.microsoft.com/office/drawing/2014/main" id="{CF3ED034-3922-4D3A-B036-57C54934EB53}"/>
              </a:ext>
            </a:extLst>
          </p:cNvPr>
          <p:cNvSpPr>
            <a:spLocks noGrp="1"/>
          </p:cNvSpPr>
          <p:nvPr>
            <p:ph type="dt" sz="half" idx="10"/>
          </p:nvPr>
        </p:nvSpPr>
        <p:spPr/>
        <p:txBody>
          <a:bodyPr/>
          <a:lstStyle/>
          <a:p>
            <a:fld id="{E1B0B9D5-6105-4960-896F-0D479AF26C57}" type="datetimeFigureOut">
              <a:rPr lang="en-US" smtClean="0"/>
              <a:t>6/16/2021</a:t>
            </a:fld>
            <a:endParaRPr lang="en-US"/>
          </a:p>
        </p:txBody>
      </p:sp>
      <p:sp>
        <p:nvSpPr>
          <p:cNvPr id="5" name="Footer Placeholder 4">
            <a:extLst>
              <a:ext uri="{FF2B5EF4-FFF2-40B4-BE49-F238E27FC236}">
                <a16:creationId xmlns:a16="http://schemas.microsoft.com/office/drawing/2014/main" id="{E69755C3-A5F4-4A51-BDAB-E5622D0FC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04027-026C-4C9F-9041-F761D4DABB60}"/>
              </a:ext>
            </a:extLst>
          </p:cNvPr>
          <p:cNvSpPr>
            <a:spLocks noGrp="1"/>
          </p:cNvSpPr>
          <p:nvPr>
            <p:ph type="sldNum" sz="quarter" idx="12"/>
          </p:nvPr>
        </p:nvSpPr>
        <p:spPr/>
        <p:txBody>
          <a:bodyPr/>
          <a:lstStyle/>
          <a:p>
            <a:fld id="{3857F716-1F7E-4081-B94B-878183711504}" type="slidenum">
              <a:rPr lang="en-US" smtClean="0"/>
              <a:t>‹#›</a:t>
            </a:fld>
            <a:endParaRPr lang="en-US"/>
          </a:p>
        </p:txBody>
      </p:sp>
      <p:pic>
        <p:nvPicPr>
          <p:cNvPr id="10" name="Picture 9">
            <a:extLst>
              <a:ext uri="{FF2B5EF4-FFF2-40B4-BE49-F238E27FC236}">
                <a16:creationId xmlns:a16="http://schemas.microsoft.com/office/drawing/2014/main" id="{D0B3FADA-401D-437F-BF79-AA486426F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2291" y="5713933"/>
            <a:ext cx="1707703" cy="910904"/>
          </a:xfrm>
          <a:prstGeom prst="rect">
            <a:avLst/>
          </a:prstGeom>
        </p:spPr>
      </p:pic>
      <p:sp>
        <p:nvSpPr>
          <p:cNvPr id="18" name="Picture Placeholder 17">
            <a:extLst>
              <a:ext uri="{FF2B5EF4-FFF2-40B4-BE49-F238E27FC236}">
                <a16:creationId xmlns:a16="http://schemas.microsoft.com/office/drawing/2014/main" id="{563B364A-4A07-40CD-916B-E124982A3EB6}"/>
              </a:ext>
            </a:extLst>
          </p:cNvPr>
          <p:cNvSpPr>
            <a:spLocks noGrp="1"/>
          </p:cNvSpPr>
          <p:nvPr>
            <p:ph type="pic" sz="quarter" idx="14" hasCustomPrompt="1"/>
          </p:nvPr>
        </p:nvSpPr>
        <p:spPr>
          <a:xfrm>
            <a:off x="2678113" y="5753100"/>
            <a:ext cx="6835774" cy="453005"/>
          </a:xfrm>
        </p:spPr>
        <p:txBody>
          <a:bodyPr>
            <a:normAutofit/>
          </a:bodyPr>
          <a:lstStyle>
            <a:lvl1pPr marL="0" indent="0" algn="ctr">
              <a:buNone/>
              <a:defRPr sz="2000">
                <a:solidFill>
                  <a:schemeClr val="bg1">
                    <a:lumMod val="95000"/>
                  </a:schemeClr>
                </a:solidFill>
              </a:defRPr>
            </a:lvl1pPr>
          </a:lstStyle>
          <a:p>
            <a:r>
              <a:rPr lang="en-US" dirty="0"/>
              <a:t>Citi logo</a:t>
            </a:r>
          </a:p>
        </p:txBody>
      </p:sp>
      <p:sp>
        <p:nvSpPr>
          <p:cNvPr id="20" name="Content Placeholder 19">
            <a:extLst>
              <a:ext uri="{FF2B5EF4-FFF2-40B4-BE49-F238E27FC236}">
                <a16:creationId xmlns:a16="http://schemas.microsoft.com/office/drawing/2014/main" id="{6A3447B9-BCB3-45B9-9102-440557B513EE}"/>
              </a:ext>
            </a:extLst>
          </p:cNvPr>
          <p:cNvSpPr>
            <a:spLocks noGrp="1"/>
          </p:cNvSpPr>
          <p:nvPr>
            <p:ph sz="quarter" idx="15" hasCustomPrompt="1"/>
          </p:nvPr>
        </p:nvSpPr>
        <p:spPr>
          <a:xfrm>
            <a:off x="9646099" y="5663962"/>
            <a:ext cx="1707702" cy="631279"/>
          </a:xfrm>
        </p:spPr>
        <p:txBody>
          <a:bodyPr anchor="b">
            <a:noAutofit/>
          </a:bodyPr>
          <a:lstStyle>
            <a:lvl1pPr marL="0" indent="0" algn="r">
              <a:buNone/>
              <a:defRPr sz="1400">
                <a:solidFill>
                  <a:schemeClr val="accent1"/>
                </a:solidFill>
                <a:latin typeface="+mj-lt"/>
              </a:defRPr>
            </a:lvl1pPr>
          </a:lstStyle>
          <a:p>
            <a:pPr lvl="0"/>
            <a:r>
              <a:rPr lang="en-US" dirty="0"/>
              <a:t>+371 67505090</a:t>
            </a:r>
          </a:p>
          <a:p>
            <a:pPr lvl="0"/>
            <a:r>
              <a:rPr lang="en-US" dirty="0"/>
              <a:t>bda@bda.lv</a:t>
            </a:r>
            <a:br>
              <a:rPr lang="en-US" dirty="0"/>
            </a:br>
            <a:r>
              <a:rPr lang="en-US" dirty="0"/>
              <a:t>www.bda.lv</a:t>
            </a:r>
          </a:p>
        </p:txBody>
      </p:sp>
      <p:pic>
        <p:nvPicPr>
          <p:cNvPr id="11" name="Picture 10">
            <a:extLst>
              <a:ext uri="{FF2B5EF4-FFF2-40B4-BE49-F238E27FC236}">
                <a16:creationId xmlns:a16="http://schemas.microsoft.com/office/drawing/2014/main" id="{3F620979-7E34-4912-9092-9DE9F7F517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33574" y="-15493"/>
            <a:ext cx="4758426" cy="3795647"/>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C850C181-2018-4253-8750-BEF8FCB4D3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29" y="4651228"/>
            <a:ext cx="2203743" cy="2203743"/>
          </a:xfrm>
          <a:prstGeom prst="rect">
            <a:avLst/>
          </a:prstGeom>
        </p:spPr>
      </p:pic>
      <p:pic>
        <p:nvPicPr>
          <p:cNvPr id="9" name="Picture 8">
            <a:extLst>
              <a:ext uri="{FF2B5EF4-FFF2-40B4-BE49-F238E27FC236}">
                <a16:creationId xmlns:a16="http://schemas.microsoft.com/office/drawing/2014/main" id="{A8B875D5-AB84-4560-8BE0-70F80E5D68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69091" y="5931828"/>
            <a:ext cx="2654606" cy="726826"/>
          </a:xfrm>
          <a:prstGeom prst="rect">
            <a:avLst/>
          </a:prstGeom>
        </p:spPr>
      </p:pic>
    </p:spTree>
    <p:extLst>
      <p:ext uri="{BB962C8B-B14F-4D97-AF65-F5344CB8AC3E}">
        <p14:creationId xmlns:p14="http://schemas.microsoft.com/office/powerpoint/2010/main" val="265479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 + Attēls - Horizontāli">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4AB915-88F7-4E92-9B4B-2BF751EEF663}"/>
              </a:ext>
            </a:extLst>
          </p:cNvPr>
          <p:cNvGrpSpPr/>
          <p:nvPr userDrawn="1"/>
        </p:nvGrpSpPr>
        <p:grpSpPr>
          <a:xfrm>
            <a:off x="7095506" y="0"/>
            <a:ext cx="5096494" cy="6858000"/>
            <a:chOff x="7095506" y="0"/>
            <a:chExt cx="5096494" cy="6858000"/>
          </a:xfrm>
        </p:grpSpPr>
        <p:sp>
          <p:nvSpPr>
            <p:cNvPr id="9" name="Rectangle 8">
              <a:extLst>
                <a:ext uri="{FF2B5EF4-FFF2-40B4-BE49-F238E27FC236}">
                  <a16:creationId xmlns:a16="http://schemas.microsoft.com/office/drawing/2014/main" id="{F51C5BCC-17D9-4BF5-AF5D-59F8B77C8B56}"/>
                </a:ext>
              </a:extLst>
            </p:cNvPr>
            <p:cNvSpPr/>
            <p:nvPr userDrawn="1"/>
          </p:nvSpPr>
          <p:spPr>
            <a:xfrm>
              <a:off x="7095506" y="0"/>
              <a:ext cx="5096494"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12842D-9B4E-4F12-850F-DA4150F585BE}"/>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7431356" y="0"/>
              <a:ext cx="4760644" cy="3795648"/>
            </a:xfrm>
            <a:prstGeom prst="rect">
              <a:avLst/>
            </a:prstGeom>
          </p:spPr>
        </p:pic>
      </p:grpSp>
      <p:sp>
        <p:nvSpPr>
          <p:cNvPr id="11" name="Text Placeholder 10">
            <a:extLst>
              <a:ext uri="{FF2B5EF4-FFF2-40B4-BE49-F238E27FC236}">
                <a16:creationId xmlns:a16="http://schemas.microsoft.com/office/drawing/2014/main" id="{C30AF115-E1EB-47E8-A923-E29C7E13A46C}"/>
              </a:ext>
            </a:extLst>
          </p:cNvPr>
          <p:cNvSpPr>
            <a:spLocks noGrp="1"/>
          </p:cNvSpPr>
          <p:nvPr>
            <p:ph type="body" sz="quarter" idx="14" hasCustomPrompt="1"/>
          </p:nvPr>
        </p:nvSpPr>
        <p:spPr>
          <a:xfrm>
            <a:off x="7309262" y="1688224"/>
            <a:ext cx="4216088" cy="4492881"/>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sp>
        <p:nvSpPr>
          <p:cNvPr id="7" name="Picture Placeholder 2">
            <a:extLst>
              <a:ext uri="{FF2B5EF4-FFF2-40B4-BE49-F238E27FC236}">
                <a16:creationId xmlns:a16="http://schemas.microsoft.com/office/drawing/2014/main" id="{634F5CF1-4B9B-4254-BC0C-F46C88C94F9C}"/>
              </a:ext>
            </a:extLst>
          </p:cNvPr>
          <p:cNvSpPr>
            <a:spLocks noGrp="1"/>
          </p:cNvSpPr>
          <p:nvPr>
            <p:ph type="pic" sz="quarter" idx="15" hasCustomPrompt="1"/>
          </p:nvPr>
        </p:nvSpPr>
        <p:spPr>
          <a:xfrm>
            <a:off x="321501" y="1302692"/>
            <a:ext cx="6453187" cy="4302125"/>
          </a:xfrm>
        </p:spPr>
        <p:txBody>
          <a:bodyPr/>
          <a:lstStyle>
            <a:lvl1pPr>
              <a:defRPr/>
            </a:lvl1pPr>
          </a:lstStyle>
          <a:p>
            <a:r>
              <a:rPr lang="lv-LV" dirty="0"/>
              <a:t>Attēls</a:t>
            </a:r>
          </a:p>
        </p:txBody>
      </p:sp>
      <p:sp>
        <p:nvSpPr>
          <p:cNvPr id="8" name="Title 1">
            <a:extLst>
              <a:ext uri="{FF2B5EF4-FFF2-40B4-BE49-F238E27FC236}">
                <a16:creationId xmlns:a16="http://schemas.microsoft.com/office/drawing/2014/main" id="{307315EE-A043-48E3-80A4-CACD39D4C40F}"/>
              </a:ext>
            </a:extLst>
          </p:cNvPr>
          <p:cNvSpPr>
            <a:spLocks noGrp="1"/>
          </p:cNvSpPr>
          <p:nvPr>
            <p:ph type="title" hasCustomPrompt="1"/>
          </p:nvPr>
        </p:nvSpPr>
        <p:spPr>
          <a:xfrm>
            <a:off x="7309263" y="830770"/>
            <a:ext cx="4216088"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84611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 + Attēls - Vertikāl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1C5BCC-17D9-4BF5-AF5D-59F8B77C8B56}"/>
              </a:ext>
            </a:extLst>
          </p:cNvPr>
          <p:cNvSpPr/>
          <p:nvPr userDrawn="1"/>
        </p:nvSpPr>
        <p:spPr>
          <a:xfrm>
            <a:off x="5409210" y="0"/>
            <a:ext cx="6782790"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508AAB16-7A67-4071-BFD7-06F7AF4E3AF2}"/>
              </a:ext>
            </a:extLst>
          </p:cNvPr>
          <p:cNvSpPr>
            <a:spLocks noGrp="1"/>
          </p:cNvSpPr>
          <p:nvPr>
            <p:ph type="body" sz="quarter" idx="14" hasCustomPrompt="1"/>
          </p:nvPr>
        </p:nvSpPr>
        <p:spPr>
          <a:xfrm>
            <a:off x="5962960" y="1688225"/>
            <a:ext cx="5134879"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10" name="Picture 9">
            <a:extLst>
              <a:ext uri="{FF2B5EF4-FFF2-40B4-BE49-F238E27FC236}">
                <a16:creationId xmlns:a16="http://schemas.microsoft.com/office/drawing/2014/main" id="{6FCE66AC-062E-4239-B849-9F41DEDD2BF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12" name="Picture Placeholder 2">
            <a:extLst>
              <a:ext uri="{FF2B5EF4-FFF2-40B4-BE49-F238E27FC236}">
                <a16:creationId xmlns:a16="http://schemas.microsoft.com/office/drawing/2014/main" id="{EBC1493B-E042-4110-BD86-74AEFCFE8470}"/>
              </a:ext>
            </a:extLst>
          </p:cNvPr>
          <p:cNvSpPr>
            <a:spLocks noGrp="1"/>
          </p:cNvSpPr>
          <p:nvPr>
            <p:ph type="pic" sz="quarter" idx="15" hasCustomPrompt="1"/>
          </p:nvPr>
        </p:nvSpPr>
        <p:spPr>
          <a:xfrm>
            <a:off x="707405" y="356743"/>
            <a:ext cx="4160838" cy="6242050"/>
          </a:xfrm>
        </p:spPr>
        <p:txBody>
          <a:bodyPr/>
          <a:lstStyle>
            <a:lvl1pPr>
              <a:defRPr/>
            </a:lvl1pPr>
          </a:lstStyle>
          <a:p>
            <a:r>
              <a:rPr lang="lv-LV" dirty="0"/>
              <a:t>Attēls</a:t>
            </a:r>
          </a:p>
        </p:txBody>
      </p:sp>
      <p:sp>
        <p:nvSpPr>
          <p:cNvPr id="13" name="Title 1">
            <a:extLst>
              <a:ext uri="{FF2B5EF4-FFF2-40B4-BE49-F238E27FC236}">
                <a16:creationId xmlns:a16="http://schemas.microsoft.com/office/drawing/2014/main" id="{D3AA5701-9D8D-44DF-91F4-91D85BFCE874}"/>
              </a:ext>
            </a:extLst>
          </p:cNvPr>
          <p:cNvSpPr>
            <a:spLocks noGrp="1"/>
          </p:cNvSpPr>
          <p:nvPr>
            <p:ph type="title" hasCustomPrompt="1"/>
          </p:nvPr>
        </p:nvSpPr>
        <p:spPr>
          <a:xfrm>
            <a:off x="5962960" y="824756"/>
            <a:ext cx="5134878"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2304437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 + Apakšpunkti">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67EA5B-BA9F-44DA-AE4D-D32AD7343A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9" name="Rectangle 8">
            <a:extLst>
              <a:ext uri="{FF2B5EF4-FFF2-40B4-BE49-F238E27FC236}">
                <a16:creationId xmlns:a16="http://schemas.microsoft.com/office/drawing/2014/main" id="{F51C5BCC-17D9-4BF5-AF5D-59F8B77C8B56}"/>
              </a:ext>
            </a:extLst>
          </p:cNvPr>
          <p:cNvSpPr/>
          <p:nvPr userDrawn="1"/>
        </p:nvSpPr>
        <p:spPr>
          <a:xfrm>
            <a:off x="0" y="0"/>
            <a:ext cx="6667995"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07F5C0-3809-46B9-8F21-62011E73C8D1}"/>
              </a:ext>
            </a:extLst>
          </p:cNvPr>
          <p:cNvSpPr>
            <a:spLocks noGrp="1"/>
          </p:cNvSpPr>
          <p:nvPr>
            <p:ph idx="1" hasCustomPrompt="1"/>
          </p:nvPr>
        </p:nvSpPr>
        <p:spPr>
          <a:xfrm>
            <a:off x="7065818" y="1688225"/>
            <a:ext cx="4222668" cy="4351338"/>
          </a:xfrm>
        </p:spPr>
        <p:txBody>
          <a:bodyPr>
            <a:normAutofit/>
          </a:bodyPr>
          <a:lstStyle>
            <a:lvl1pPr marL="285750" indent="-285750">
              <a:buClr>
                <a:schemeClr val="tx2"/>
              </a:buClr>
              <a:buSzPct val="90000"/>
              <a:buFont typeface="Webdings" panose="05030102010509060703" pitchFamily="18" charset="2"/>
              <a:buChar char="g"/>
              <a:defRPr sz="1800">
                <a:latin typeface="+mn-lt"/>
              </a:defRPr>
            </a:lvl1pPr>
          </a:lstStyle>
          <a:p>
            <a:pPr lvl="0"/>
            <a:r>
              <a:rPr lang="en-US" b="0" i="0" dirty="0">
                <a:solidFill>
                  <a:srgbClr val="000000"/>
                </a:solidFill>
                <a:effectLst/>
                <a:latin typeface="Open Sans"/>
              </a:rPr>
              <a:t>LOREM IPSUM DOLOR SIT AMET, CONSECTETUR ADIPISCING ELIT. </a:t>
            </a:r>
          </a:p>
          <a:p>
            <a:pPr lvl="0"/>
            <a:r>
              <a:rPr lang="en-US" b="0" i="0" dirty="0">
                <a:solidFill>
                  <a:srgbClr val="000000"/>
                </a:solidFill>
                <a:effectLst/>
                <a:latin typeface="Open Sans"/>
              </a:rPr>
              <a:t>ALIQUAM VOLUTPAT ID MAGNA SIT AMET CONVALLIS. UT SCELERISQUE METUS MAURIS, EU POSUERE DOLOR POSUERE EU. LOREM IPSUM DOLOR SIT AMET, CONSECTETUR ADIPISCING ELIT. </a:t>
            </a:r>
          </a:p>
          <a:p>
            <a:pPr lvl="0"/>
            <a:r>
              <a:rPr lang="en-US" b="0" i="0" dirty="0">
                <a:solidFill>
                  <a:srgbClr val="000000"/>
                </a:solidFill>
                <a:effectLst/>
                <a:latin typeface="Open Sans"/>
              </a:rPr>
              <a:t>DUIS MASSA FELIS, SAGITTIS NEC EROS QUIS, LAOREET MATTIS LIGULA. AENEAN GRAVIDA IMPERDIET DIAM, SED VOLUTPAT LECTUS RUTRUM AT. </a:t>
            </a:r>
          </a:p>
          <a:p>
            <a:pPr lvl="0"/>
            <a:r>
              <a:rPr lang="en-US" b="0" i="0" dirty="0">
                <a:solidFill>
                  <a:srgbClr val="000000"/>
                </a:solidFill>
                <a:effectLst/>
                <a:latin typeface="Open Sans"/>
              </a:rPr>
              <a:t>FUSCE NEC ERAT AC RISUS FINIBUS EUISMOD VEL IN AUGUE. </a:t>
            </a:r>
            <a:endParaRPr lang="en-US" dirty="0"/>
          </a:p>
        </p:txBody>
      </p:sp>
      <p:sp>
        <p:nvSpPr>
          <p:cNvPr id="10" name="Title 1">
            <a:extLst>
              <a:ext uri="{FF2B5EF4-FFF2-40B4-BE49-F238E27FC236}">
                <a16:creationId xmlns:a16="http://schemas.microsoft.com/office/drawing/2014/main" id="{8442ADAD-912A-4314-AA4A-DDA5E87AED16}"/>
              </a:ext>
            </a:extLst>
          </p:cNvPr>
          <p:cNvSpPr txBox="1">
            <a:spLocks/>
          </p:cNvSpPr>
          <p:nvPr userDrawn="1"/>
        </p:nvSpPr>
        <p:spPr>
          <a:xfrm>
            <a:off x="1263585" y="1491652"/>
            <a:ext cx="4222668" cy="24189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a:t>Bio</a:t>
            </a:r>
            <a:endParaRPr lang="en-US" dirty="0"/>
          </a:p>
        </p:txBody>
      </p:sp>
      <p:sp>
        <p:nvSpPr>
          <p:cNvPr id="17" name="Text Placeholder 10">
            <a:extLst>
              <a:ext uri="{FF2B5EF4-FFF2-40B4-BE49-F238E27FC236}">
                <a16:creationId xmlns:a16="http://schemas.microsoft.com/office/drawing/2014/main" id="{441D1EEB-7A2A-4F8F-94D3-F25CAFC60120}"/>
              </a:ext>
            </a:extLst>
          </p:cNvPr>
          <p:cNvSpPr>
            <a:spLocks noGrp="1"/>
          </p:cNvSpPr>
          <p:nvPr>
            <p:ph type="body" sz="quarter" idx="14" hasCustomPrompt="1"/>
          </p:nvPr>
        </p:nvSpPr>
        <p:spPr>
          <a:xfrm>
            <a:off x="838756" y="1688225"/>
            <a:ext cx="5134879"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sp>
        <p:nvSpPr>
          <p:cNvPr id="14" name="Title 1">
            <a:extLst>
              <a:ext uri="{FF2B5EF4-FFF2-40B4-BE49-F238E27FC236}">
                <a16:creationId xmlns:a16="http://schemas.microsoft.com/office/drawing/2014/main" id="{B0F35B2B-0FDC-4502-B6C8-EB0A8A061CB6}"/>
              </a:ext>
            </a:extLst>
          </p:cNvPr>
          <p:cNvSpPr>
            <a:spLocks noGrp="1"/>
          </p:cNvSpPr>
          <p:nvPr>
            <p:ph type="title" hasCustomPrompt="1"/>
          </p:nvPr>
        </p:nvSpPr>
        <p:spPr>
          <a:xfrm>
            <a:off x="838757" y="756771"/>
            <a:ext cx="5134878" cy="580345"/>
          </a:xfrm>
        </p:spPr>
        <p:txBody>
          <a:bodyPr/>
          <a:lstStyle>
            <a:lvl1pPr>
              <a:defRPr>
                <a:solidFill>
                  <a:schemeClr val="bg1"/>
                </a:solidFill>
              </a:defRPr>
            </a:lvl1pPr>
          </a:lstStyle>
          <a:p>
            <a:r>
              <a:rPr lang="lv-LV" dirty="0"/>
              <a:t>Virsraksts</a:t>
            </a:r>
            <a:endParaRPr lang="en-US" dirty="0"/>
          </a:p>
        </p:txBody>
      </p:sp>
      <p:sp>
        <p:nvSpPr>
          <p:cNvPr id="16" name="Text Placeholder 4">
            <a:extLst>
              <a:ext uri="{FF2B5EF4-FFF2-40B4-BE49-F238E27FC236}">
                <a16:creationId xmlns:a16="http://schemas.microsoft.com/office/drawing/2014/main" id="{7500B95B-1674-4C9C-96DD-FF64F60B7D0F}"/>
              </a:ext>
            </a:extLst>
          </p:cNvPr>
          <p:cNvSpPr>
            <a:spLocks noGrp="1"/>
          </p:cNvSpPr>
          <p:nvPr>
            <p:ph type="body" sz="quarter" idx="15" hasCustomPrompt="1"/>
          </p:nvPr>
        </p:nvSpPr>
        <p:spPr>
          <a:xfrm>
            <a:off x="7065818" y="756770"/>
            <a:ext cx="4287837" cy="580345"/>
          </a:xfrm>
        </p:spPr>
        <p:txBody>
          <a:bodyPr/>
          <a:lstStyle>
            <a:lvl1pPr marL="0" indent="0">
              <a:buNone/>
              <a:defRPr sz="4400">
                <a:solidFill>
                  <a:srgbClr val="643CBE"/>
                </a:solidFill>
                <a:latin typeface="+mj-lt"/>
              </a:defRPr>
            </a:lvl1pPr>
          </a:lstStyle>
          <a:p>
            <a:pPr lvl="0"/>
            <a:r>
              <a:rPr lang="lv-LV" dirty="0"/>
              <a:t>Virsraksts</a:t>
            </a:r>
          </a:p>
        </p:txBody>
      </p:sp>
    </p:spTree>
    <p:extLst>
      <p:ext uri="{BB962C8B-B14F-4D97-AF65-F5344CB8AC3E}">
        <p14:creationId xmlns:p14="http://schemas.microsoft.com/office/powerpoint/2010/main" val="3941057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 + Bilde fonā">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7A051A8C-E76D-4122-9E57-C55F8E1C544C}"/>
              </a:ext>
            </a:extLst>
          </p:cNvPr>
          <p:cNvSpPr>
            <a:spLocks noGrp="1"/>
          </p:cNvSpPr>
          <p:nvPr>
            <p:ph type="pic" sz="quarter" idx="15" hasCustomPrompt="1"/>
          </p:nvPr>
        </p:nvSpPr>
        <p:spPr>
          <a:xfrm>
            <a:off x="0" y="0"/>
            <a:ext cx="12192000" cy="6858000"/>
          </a:xfrm>
        </p:spPr>
        <p:txBody>
          <a:bodyPr/>
          <a:lstStyle>
            <a:lvl1pPr>
              <a:defRPr/>
            </a:lvl1pPr>
          </a:lstStyle>
          <a:p>
            <a:r>
              <a:rPr lang="lv-LV" dirty="0"/>
              <a:t>Attēls</a:t>
            </a:r>
          </a:p>
        </p:txBody>
      </p:sp>
      <p:sp>
        <p:nvSpPr>
          <p:cNvPr id="9" name="Rectangle 8">
            <a:extLst>
              <a:ext uri="{FF2B5EF4-FFF2-40B4-BE49-F238E27FC236}">
                <a16:creationId xmlns:a16="http://schemas.microsoft.com/office/drawing/2014/main" id="{F51C5BCC-17D9-4BF5-AF5D-59F8B77C8B56}"/>
              </a:ext>
            </a:extLst>
          </p:cNvPr>
          <p:cNvSpPr/>
          <p:nvPr userDrawn="1"/>
        </p:nvSpPr>
        <p:spPr>
          <a:xfrm>
            <a:off x="0" y="1385886"/>
            <a:ext cx="8443182" cy="5472113"/>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F5C17C53-884E-4EE9-9342-E0984D28B718}"/>
              </a:ext>
            </a:extLst>
          </p:cNvPr>
          <p:cNvSpPr>
            <a:spLocks noGrp="1"/>
          </p:cNvSpPr>
          <p:nvPr>
            <p:ph type="body" sz="quarter" idx="14" hasCustomPrompt="1"/>
          </p:nvPr>
        </p:nvSpPr>
        <p:spPr>
          <a:xfrm>
            <a:off x="1295400" y="2670175"/>
            <a:ext cx="6527800"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8" name="Picture 7">
            <a:extLst>
              <a:ext uri="{FF2B5EF4-FFF2-40B4-BE49-F238E27FC236}">
                <a16:creationId xmlns:a16="http://schemas.microsoft.com/office/drawing/2014/main" id="{0B405F89-43FE-4264-9DAC-C494F05242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10" name="Title 1">
            <a:extLst>
              <a:ext uri="{FF2B5EF4-FFF2-40B4-BE49-F238E27FC236}">
                <a16:creationId xmlns:a16="http://schemas.microsoft.com/office/drawing/2014/main" id="{294847B4-20E0-4754-8391-7BE80EBF82C2}"/>
              </a:ext>
            </a:extLst>
          </p:cNvPr>
          <p:cNvSpPr>
            <a:spLocks noGrp="1"/>
          </p:cNvSpPr>
          <p:nvPr>
            <p:ph type="title" hasCustomPrompt="1"/>
          </p:nvPr>
        </p:nvSpPr>
        <p:spPr>
          <a:xfrm>
            <a:off x="1295400" y="1819109"/>
            <a:ext cx="5134878"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123943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zcēlum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757ED-AC0D-46E3-8354-EFDB4E096C2C}"/>
              </a:ext>
            </a:extLst>
          </p:cNvPr>
          <p:cNvSpPr>
            <a:spLocks noGrp="1"/>
          </p:cNvSpPr>
          <p:nvPr>
            <p:ph type="title" hasCustomPrompt="1"/>
          </p:nvPr>
        </p:nvSpPr>
        <p:spPr>
          <a:xfrm>
            <a:off x="838200" y="2843316"/>
            <a:ext cx="10515600" cy="694143"/>
          </a:xfrm>
        </p:spPr>
        <p:txBody>
          <a:bodyPr/>
          <a:lstStyle>
            <a:lvl1pPr algn="ctr">
              <a:defRPr>
                <a:solidFill>
                  <a:schemeClr val="tx1"/>
                </a:solidFill>
              </a:defRPr>
            </a:lvl1pPr>
          </a:lstStyle>
          <a:p>
            <a:r>
              <a:rPr lang="en-US" dirty="0"/>
              <a:t>#LOREMIPSUM</a:t>
            </a:r>
          </a:p>
        </p:txBody>
      </p:sp>
      <p:pic>
        <p:nvPicPr>
          <p:cNvPr id="4" name="Picture 3">
            <a:extLst>
              <a:ext uri="{FF2B5EF4-FFF2-40B4-BE49-F238E27FC236}">
                <a16:creationId xmlns:a16="http://schemas.microsoft.com/office/drawing/2014/main" id="{20D2C25B-FA5A-4AF5-ABF0-B333E9C3C1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422545853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C59F9D-BD95-4E56-9B22-1316F1DCAB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4" name="Media Placeholder 3">
            <a:extLst>
              <a:ext uri="{FF2B5EF4-FFF2-40B4-BE49-F238E27FC236}">
                <a16:creationId xmlns:a16="http://schemas.microsoft.com/office/drawing/2014/main" id="{66691B5C-1A6D-44DE-B53D-F01F36839984}"/>
              </a:ext>
            </a:extLst>
          </p:cNvPr>
          <p:cNvSpPr>
            <a:spLocks noGrp="1"/>
          </p:cNvSpPr>
          <p:nvPr>
            <p:ph type="media" sz="quarter" idx="10"/>
          </p:nvPr>
        </p:nvSpPr>
        <p:spPr>
          <a:xfrm>
            <a:off x="2362200" y="1866900"/>
            <a:ext cx="7467600" cy="4010025"/>
          </a:xfrm>
        </p:spPr>
        <p:txBody>
          <a:bodyPr/>
          <a:lstStyle/>
          <a:p>
            <a:endParaRPr lang="en-US"/>
          </a:p>
        </p:txBody>
      </p:sp>
      <p:sp>
        <p:nvSpPr>
          <p:cNvPr id="5" name="Title 1">
            <a:extLst>
              <a:ext uri="{FF2B5EF4-FFF2-40B4-BE49-F238E27FC236}">
                <a16:creationId xmlns:a16="http://schemas.microsoft.com/office/drawing/2014/main" id="{54292B1D-B16D-48E1-BD3D-F3BDEF2DB7E6}"/>
              </a:ext>
            </a:extLst>
          </p:cNvPr>
          <p:cNvSpPr>
            <a:spLocks noGrp="1"/>
          </p:cNvSpPr>
          <p:nvPr>
            <p:ph type="title" hasCustomPrompt="1"/>
          </p:nvPr>
        </p:nvSpPr>
        <p:spPr>
          <a:xfrm>
            <a:off x="1289385" y="1043073"/>
            <a:ext cx="5134878" cy="580345"/>
          </a:xfrm>
        </p:spPr>
        <p:txBody>
          <a:bodyPr/>
          <a:lstStyle>
            <a:lvl1pPr>
              <a:defRPr>
                <a:solidFill>
                  <a:schemeClr val="tx1"/>
                </a:solidFill>
              </a:defRPr>
            </a:lvl1pPr>
          </a:lstStyle>
          <a:p>
            <a:r>
              <a:rPr lang="lv-LV" dirty="0"/>
              <a:t>Video</a:t>
            </a:r>
            <a:endParaRPr lang="en-US" dirty="0"/>
          </a:p>
        </p:txBody>
      </p:sp>
    </p:spTree>
    <p:extLst>
      <p:ext uri="{BB962C8B-B14F-4D97-AF65-F5344CB8AC3E}">
        <p14:creationId xmlns:p14="http://schemas.microsoft.com/office/powerpoint/2010/main" val="47565238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s + Video">
    <p:bg>
      <p:bgRef idx="1001">
        <a:schemeClr val="bg2"/>
      </p:bgRef>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5F1C4B36-55C3-4F5E-B542-D624F5FE02BA}"/>
              </a:ext>
            </a:extLst>
          </p:cNvPr>
          <p:cNvSpPr>
            <a:spLocks noGrp="1"/>
          </p:cNvSpPr>
          <p:nvPr>
            <p:ph type="body" sz="quarter" idx="14" hasCustomPrompt="1"/>
          </p:nvPr>
        </p:nvSpPr>
        <p:spPr>
          <a:xfrm>
            <a:off x="1294845" y="1828386"/>
            <a:ext cx="2534206" cy="3966704"/>
          </a:xfrm>
          <a:noFill/>
        </p:spPr>
        <p:txBody>
          <a:bodyPr>
            <a:normAutofit/>
          </a:bodyPr>
          <a:lstStyle>
            <a:lvl1pPr marL="0" indent="0" algn="l">
              <a:buNone/>
              <a:defRPr sz="1800">
                <a:solidFill>
                  <a:schemeClr val="tx2"/>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t>
            </a:r>
          </a:p>
        </p:txBody>
      </p:sp>
      <p:pic>
        <p:nvPicPr>
          <p:cNvPr id="8" name="Picture 7">
            <a:extLst>
              <a:ext uri="{FF2B5EF4-FFF2-40B4-BE49-F238E27FC236}">
                <a16:creationId xmlns:a16="http://schemas.microsoft.com/office/drawing/2014/main" id="{54908C8A-9322-4401-98DA-7E232B57CC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7" name="Media Placeholder 3">
            <a:extLst>
              <a:ext uri="{FF2B5EF4-FFF2-40B4-BE49-F238E27FC236}">
                <a16:creationId xmlns:a16="http://schemas.microsoft.com/office/drawing/2014/main" id="{895AEB5B-8573-452D-B47F-C1C3552EDF4A}"/>
              </a:ext>
            </a:extLst>
          </p:cNvPr>
          <p:cNvSpPr>
            <a:spLocks noGrp="1"/>
          </p:cNvSpPr>
          <p:nvPr>
            <p:ph type="media" sz="quarter" idx="15"/>
          </p:nvPr>
        </p:nvSpPr>
        <p:spPr>
          <a:xfrm>
            <a:off x="3952319" y="1806725"/>
            <a:ext cx="7467600" cy="4010025"/>
          </a:xfrm>
        </p:spPr>
        <p:txBody>
          <a:bodyPr/>
          <a:lstStyle/>
          <a:p>
            <a:endParaRPr lang="en-US"/>
          </a:p>
        </p:txBody>
      </p:sp>
      <p:sp>
        <p:nvSpPr>
          <p:cNvPr id="9" name="Title 1">
            <a:extLst>
              <a:ext uri="{FF2B5EF4-FFF2-40B4-BE49-F238E27FC236}">
                <a16:creationId xmlns:a16="http://schemas.microsoft.com/office/drawing/2014/main" id="{26052AE7-3398-4F88-B3B8-547CEA67DF48}"/>
              </a:ext>
            </a:extLst>
          </p:cNvPr>
          <p:cNvSpPr>
            <a:spLocks noGrp="1"/>
          </p:cNvSpPr>
          <p:nvPr>
            <p:ph type="title" hasCustomPrompt="1"/>
          </p:nvPr>
        </p:nvSpPr>
        <p:spPr>
          <a:xfrm>
            <a:off x="1289385" y="1043073"/>
            <a:ext cx="5134878" cy="580345"/>
          </a:xfrm>
        </p:spPr>
        <p:txBody>
          <a:bodyPr/>
          <a:lstStyle>
            <a:lvl1pPr>
              <a:defRPr>
                <a:solidFill>
                  <a:schemeClr val="tx1"/>
                </a:solidFill>
              </a:defRPr>
            </a:lvl1pPr>
          </a:lstStyle>
          <a:p>
            <a:r>
              <a:rPr lang="lv-LV" dirty="0"/>
              <a:t>Video</a:t>
            </a:r>
            <a:endParaRPr lang="en-US" dirty="0"/>
          </a:p>
        </p:txBody>
      </p:sp>
    </p:spTree>
    <p:extLst>
      <p:ext uri="{BB962C8B-B14F-4D97-AF65-F5344CB8AC3E}">
        <p14:creationId xmlns:p14="http://schemas.microsoft.com/office/powerpoint/2010/main" val="204696146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rāsaina bilde + Teksts">
    <p:bg>
      <p:bgRef idx="1001">
        <a:schemeClr val="bg2"/>
      </p:bgRef>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74F3C4DE-2DD2-46E7-9955-B8AB72A54938}"/>
              </a:ext>
            </a:extLst>
          </p:cNvPr>
          <p:cNvSpPr>
            <a:spLocks noGrp="1"/>
          </p:cNvSpPr>
          <p:nvPr>
            <p:ph type="pic" sz="quarter" idx="15"/>
          </p:nvPr>
        </p:nvSpPr>
        <p:spPr>
          <a:xfrm>
            <a:off x="0" y="0"/>
            <a:ext cx="12192000" cy="6858000"/>
          </a:xfrm>
        </p:spPr>
        <p:txBody>
          <a:bodyPr/>
          <a:lstStyle/>
          <a:p>
            <a:endParaRPr lang="lv-LV" dirty="0"/>
          </a:p>
        </p:txBody>
      </p:sp>
      <p:sp>
        <p:nvSpPr>
          <p:cNvPr id="10" name="Text Placeholder 10">
            <a:extLst>
              <a:ext uri="{FF2B5EF4-FFF2-40B4-BE49-F238E27FC236}">
                <a16:creationId xmlns:a16="http://schemas.microsoft.com/office/drawing/2014/main" id="{D0639FA0-7D06-42EC-B7B3-EEE97E836493}"/>
              </a:ext>
            </a:extLst>
          </p:cNvPr>
          <p:cNvSpPr>
            <a:spLocks noGrp="1"/>
          </p:cNvSpPr>
          <p:nvPr>
            <p:ph type="body" sz="quarter" idx="14" hasCustomPrompt="1"/>
          </p:nvPr>
        </p:nvSpPr>
        <p:spPr>
          <a:xfrm>
            <a:off x="6218921" y="1828386"/>
            <a:ext cx="5134879" cy="3390900"/>
          </a:xfrm>
          <a:noFill/>
        </p:spPr>
        <p:txBody>
          <a:bodyPr>
            <a:normAutofit/>
          </a:bodyPr>
          <a:lstStyle>
            <a:lvl1pPr marL="0" indent="0" algn="l">
              <a:buNone/>
              <a:defRPr sz="1800">
                <a:solidFill>
                  <a:schemeClr val="tx2"/>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6" name="Picture 5">
            <a:extLst>
              <a:ext uri="{FF2B5EF4-FFF2-40B4-BE49-F238E27FC236}">
                <a16:creationId xmlns:a16="http://schemas.microsoft.com/office/drawing/2014/main" id="{F77C8752-D519-4094-B20B-976B658A4D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8" name="Title 1">
            <a:extLst>
              <a:ext uri="{FF2B5EF4-FFF2-40B4-BE49-F238E27FC236}">
                <a16:creationId xmlns:a16="http://schemas.microsoft.com/office/drawing/2014/main" id="{00415F90-C839-4EDE-AB43-747A7D68621B}"/>
              </a:ext>
            </a:extLst>
          </p:cNvPr>
          <p:cNvSpPr>
            <a:spLocks noGrp="1"/>
          </p:cNvSpPr>
          <p:nvPr>
            <p:ph type="title" hasCustomPrompt="1"/>
          </p:nvPr>
        </p:nvSpPr>
        <p:spPr>
          <a:xfrm>
            <a:off x="6218922" y="1058369"/>
            <a:ext cx="5134878" cy="580345"/>
          </a:xfrm>
        </p:spPr>
        <p:txBody>
          <a:bodyPr/>
          <a:lstStyle>
            <a:lvl1pPr>
              <a:defRPr>
                <a:solidFill>
                  <a:schemeClr val="tx1"/>
                </a:solidFill>
              </a:defRPr>
            </a:lvl1pPr>
          </a:lstStyle>
          <a:p>
            <a:r>
              <a:rPr lang="lv-LV" dirty="0"/>
              <a:t>Virsraksts</a:t>
            </a:r>
            <a:endParaRPr lang="en-US" dirty="0"/>
          </a:p>
        </p:txBody>
      </p:sp>
    </p:spTree>
    <p:extLst>
      <p:ext uri="{BB962C8B-B14F-4D97-AF65-F5344CB8AC3E}">
        <p14:creationId xmlns:p14="http://schemas.microsoft.com/office/powerpoint/2010/main" val="245046778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ul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09C33A-96A1-419D-BA34-0CE0B38AF8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5" y="-10388"/>
            <a:ext cx="4758426" cy="3795647"/>
          </a:xfrm>
          <a:prstGeom prst="rect">
            <a:avLst/>
          </a:prstGeom>
        </p:spPr>
      </p:pic>
      <p:sp>
        <p:nvSpPr>
          <p:cNvPr id="4" name="Table Placeholder 3">
            <a:extLst>
              <a:ext uri="{FF2B5EF4-FFF2-40B4-BE49-F238E27FC236}">
                <a16:creationId xmlns:a16="http://schemas.microsoft.com/office/drawing/2014/main" id="{95923A2D-0E26-46C5-9402-1A853E8C9841}"/>
              </a:ext>
            </a:extLst>
          </p:cNvPr>
          <p:cNvSpPr>
            <a:spLocks noGrp="1"/>
          </p:cNvSpPr>
          <p:nvPr>
            <p:ph type="tbl" sz="quarter" idx="16"/>
          </p:nvPr>
        </p:nvSpPr>
        <p:spPr>
          <a:xfrm>
            <a:off x="1580733" y="1887435"/>
            <a:ext cx="8127999" cy="4106965"/>
          </a:xfrm>
        </p:spPr>
        <p:txBody>
          <a:bodyPr/>
          <a:lstStyle/>
          <a:p>
            <a:endParaRPr lang="lv-LV"/>
          </a:p>
        </p:txBody>
      </p:sp>
      <p:sp>
        <p:nvSpPr>
          <p:cNvPr id="8" name="Text Placeholder 4">
            <a:extLst>
              <a:ext uri="{FF2B5EF4-FFF2-40B4-BE49-F238E27FC236}">
                <a16:creationId xmlns:a16="http://schemas.microsoft.com/office/drawing/2014/main" id="{FF4E2FD3-1D00-443E-9D3C-87DF949F103F}"/>
              </a:ext>
            </a:extLst>
          </p:cNvPr>
          <p:cNvSpPr>
            <a:spLocks noGrp="1"/>
          </p:cNvSpPr>
          <p:nvPr>
            <p:ph type="body" sz="quarter" idx="15" hasCustomPrompt="1"/>
          </p:nvPr>
        </p:nvSpPr>
        <p:spPr>
          <a:xfrm>
            <a:off x="1580734" y="696611"/>
            <a:ext cx="8127999" cy="580345"/>
          </a:xfrm>
        </p:spPr>
        <p:txBody>
          <a:bodyPr/>
          <a:lstStyle>
            <a:lvl1pPr marL="0" indent="0">
              <a:buNone/>
              <a:defRPr sz="4400">
                <a:solidFill>
                  <a:srgbClr val="643CBE"/>
                </a:solidFill>
                <a:latin typeface="+mj-lt"/>
              </a:defRPr>
            </a:lvl1pPr>
          </a:lstStyle>
          <a:p>
            <a:pPr lvl="0"/>
            <a:r>
              <a:rPr lang="lv-LV" dirty="0"/>
              <a:t>Tabulas piemērs</a:t>
            </a:r>
          </a:p>
        </p:txBody>
      </p:sp>
    </p:spTree>
    <p:extLst>
      <p:ext uri="{BB962C8B-B14F-4D97-AF65-F5344CB8AC3E}">
        <p14:creationId xmlns:p14="http://schemas.microsoft.com/office/powerpoint/2010/main" val="2490166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ma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4DAA18-7B95-4C8C-B3A8-BADA909A23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5" name="Text Placeholder 4">
            <a:extLst>
              <a:ext uri="{FF2B5EF4-FFF2-40B4-BE49-F238E27FC236}">
                <a16:creationId xmlns:a16="http://schemas.microsoft.com/office/drawing/2014/main" id="{1EF8E53C-9C84-472E-AE4B-D95105C6CC58}"/>
              </a:ext>
            </a:extLst>
          </p:cNvPr>
          <p:cNvSpPr>
            <a:spLocks noGrp="1"/>
          </p:cNvSpPr>
          <p:nvPr>
            <p:ph type="body" sz="quarter" idx="15" hasCustomPrompt="1"/>
          </p:nvPr>
        </p:nvSpPr>
        <p:spPr>
          <a:xfrm>
            <a:off x="1580734" y="696611"/>
            <a:ext cx="8127999" cy="580345"/>
          </a:xfrm>
        </p:spPr>
        <p:txBody>
          <a:bodyPr/>
          <a:lstStyle>
            <a:lvl1pPr marL="0" indent="0">
              <a:buNone/>
              <a:defRPr sz="4400">
                <a:solidFill>
                  <a:srgbClr val="643CBE"/>
                </a:solidFill>
                <a:latin typeface="+mj-lt"/>
              </a:defRPr>
            </a:lvl1pPr>
          </a:lstStyle>
          <a:p>
            <a:pPr lvl="0"/>
            <a:r>
              <a:rPr lang="lv-LV" dirty="0"/>
              <a:t>Diagrammas piemērs</a:t>
            </a:r>
          </a:p>
        </p:txBody>
      </p:sp>
      <p:sp>
        <p:nvSpPr>
          <p:cNvPr id="7" name="Chart Placeholder 3">
            <a:extLst>
              <a:ext uri="{FF2B5EF4-FFF2-40B4-BE49-F238E27FC236}">
                <a16:creationId xmlns:a16="http://schemas.microsoft.com/office/drawing/2014/main" id="{30F7B54A-3D1B-4975-9131-5496C85A6518}"/>
              </a:ext>
            </a:extLst>
          </p:cNvPr>
          <p:cNvSpPr>
            <a:spLocks noGrp="1"/>
          </p:cNvSpPr>
          <p:nvPr>
            <p:ph type="chart" sz="quarter" idx="10"/>
          </p:nvPr>
        </p:nvSpPr>
        <p:spPr>
          <a:xfrm>
            <a:off x="1580734" y="1973567"/>
            <a:ext cx="8127999" cy="4078287"/>
          </a:xfrm>
        </p:spPr>
        <p:txBody>
          <a:bodyPr/>
          <a:lstStyle/>
          <a:p>
            <a:endParaRPr lang="lv-LV" dirty="0"/>
          </a:p>
        </p:txBody>
      </p:sp>
    </p:spTree>
    <p:extLst>
      <p:ext uri="{BB962C8B-B14F-4D97-AF65-F5344CB8AC3E}">
        <p14:creationId xmlns:p14="http://schemas.microsoft.com/office/powerpoint/2010/main" val="318465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enas plā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8A97-868C-4994-A3F9-58446F0B44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Tree>
    <p:extLst>
      <p:ext uri="{BB962C8B-B14F-4D97-AF65-F5344CB8AC3E}">
        <p14:creationId xmlns:p14="http://schemas.microsoft.com/office/powerpoint/2010/main" val="3989777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ramma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C2119-0C44-4675-9D59-C1B2D715CB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6" name="Text Placeholder 4">
            <a:extLst>
              <a:ext uri="{FF2B5EF4-FFF2-40B4-BE49-F238E27FC236}">
                <a16:creationId xmlns:a16="http://schemas.microsoft.com/office/drawing/2014/main" id="{1269F123-F4A7-44D0-984F-1D31B0EEB104}"/>
              </a:ext>
            </a:extLst>
          </p:cNvPr>
          <p:cNvSpPr>
            <a:spLocks noGrp="1"/>
          </p:cNvSpPr>
          <p:nvPr>
            <p:ph type="body" sz="quarter" idx="15" hasCustomPrompt="1"/>
          </p:nvPr>
        </p:nvSpPr>
        <p:spPr>
          <a:xfrm>
            <a:off x="1580734" y="696611"/>
            <a:ext cx="8127999" cy="580345"/>
          </a:xfrm>
        </p:spPr>
        <p:txBody>
          <a:bodyPr/>
          <a:lstStyle>
            <a:lvl1pPr marL="0" indent="0">
              <a:buNone/>
              <a:defRPr sz="4400">
                <a:solidFill>
                  <a:srgbClr val="643CBE"/>
                </a:solidFill>
                <a:latin typeface="+mj-lt"/>
              </a:defRPr>
            </a:lvl1pPr>
          </a:lstStyle>
          <a:p>
            <a:pPr lvl="0"/>
            <a:r>
              <a:rPr lang="lv-LV" dirty="0"/>
              <a:t>Diagrammas piemērs</a:t>
            </a:r>
          </a:p>
        </p:txBody>
      </p:sp>
      <p:sp>
        <p:nvSpPr>
          <p:cNvPr id="7" name="Chart Placeholder 3">
            <a:extLst>
              <a:ext uri="{FF2B5EF4-FFF2-40B4-BE49-F238E27FC236}">
                <a16:creationId xmlns:a16="http://schemas.microsoft.com/office/drawing/2014/main" id="{C77692F2-1EFE-48EC-9156-69BBA05ACEA9}"/>
              </a:ext>
            </a:extLst>
          </p:cNvPr>
          <p:cNvSpPr>
            <a:spLocks noGrp="1"/>
          </p:cNvSpPr>
          <p:nvPr>
            <p:ph type="chart" sz="quarter" idx="10"/>
          </p:nvPr>
        </p:nvSpPr>
        <p:spPr>
          <a:xfrm>
            <a:off x="1580734" y="1973567"/>
            <a:ext cx="8127999" cy="4078287"/>
          </a:xfrm>
        </p:spPr>
        <p:txBody>
          <a:bodyPr/>
          <a:lstStyle/>
          <a:p>
            <a:endParaRPr lang="lv-LV" dirty="0"/>
          </a:p>
        </p:txBody>
      </p:sp>
    </p:spTree>
    <p:extLst>
      <p:ext uri="{BB962C8B-B14F-4D97-AF65-F5344CB8AC3E}">
        <p14:creationId xmlns:p14="http://schemas.microsoft.com/office/powerpoint/2010/main" val="2585976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igu slaids">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2AF7C-7ED8-4E27-8923-C21FB96179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3936FC8E-C15A-4139-A309-75EC5A830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8009" y="4632860"/>
            <a:ext cx="1775979" cy="944833"/>
          </a:xfrm>
          <a:prstGeom prst="rect">
            <a:avLst/>
          </a:prstGeom>
        </p:spPr>
      </p:pic>
      <p:sp>
        <p:nvSpPr>
          <p:cNvPr id="9" name="Title 1">
            <a:extLst>
              <a:ext uri="{FF2B5EF4-FFF2-40B4-BE49-F238E27FC236}">
                <a16:creationId xmlns:a16="http://schemas.microsoft.com/office/drawing/2014/main" id="{043FC7B0-B28B-4878-98C5-05B24C7544F9}"/>
              </a:ext>
            </a:extLst>
          </p:cNvPr>
          <p:cNvSpPr>
            <a:spLocks noGrp="1"/>
          </p:cNvSpPr>
          <p:nvPr>
            <p:ph type="title" hasCustomPrompt="1"/>
          </p:nvPr>
        </p:nvSpPr>
        <p:spPr>
          <a:xfrm>
            <a:off x="4804776" y="3138827"/>
            <a:ext cx="2582443" cy="580345"/>
          </a:xfrm>
        </p:spPr>
        <p:txBody>
          <a:bodyPr/>
          <a:lstStyle>
            <a:lvl1pPr algn="ctr">
              <a:defRPr>
                <a:solidFill>
                  <a:schemeClr val="tx1"/>
                </a:solidFill>
              </a:defRPr>
            </a:lvl1pPr>
          </a:lstStyle>
          <a:p>
            <a:r>
              <a:rPr lang="lv-LV" dirty="0"/>
              <a:t>Paldies!</a:t>
            </a:r>
            <a:endParaRPr lang="en-US" dirty="0"/>
          </a:p>
        </p:txBody>
      </p:sp>
    </p:spTree>
    <p:extLst>
      <p:ext uri="{BB962C8B-B14F-4D97-AF65-F5344CB8AC3E}">
        <p14:creationId xmlns:p14="http://schemas.microsoft.com/office/powerpoint/2010/main" val="415178482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tur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8A97-868C-4994-A3F9-58446F0B44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Tree>
    <p:extLst>
      <p:ext uri="{BB962C8B-B14F-4D97-AF65-F5344CB8AC3E}">
        <p14:creationId xmlns:p14="http://schemas.microsoft.com/office/powerpoint/2010/main" val="229962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slaids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511A-A169-481E-B8D3-D7A25A89140E}"/>
              </a:ext>
            </a:extLst>
          </p:cNvPr>
          <p:cNvSpPr>
            <a:spLocks noGrp="1"/>
          </p:cNvSpPr>
          <p:nvPr>
            <p:ph type="ctrTitle" hasCustomPrompt="1"/>
          </p:nvPr>
        </p:nvSpPr>
        <p:spPr>
          <a:xfrm>
            <a:off x="2410692" y="2101932"/>
            <a:ext cx="8251370" cy="1500105"/>
          </a:xfrm>
        </p:spPr>
        <p:txBody>
          <a:bodyPr anchor="b">
            <a:normAutofit/>
          </a:bodyPr>
          <a:lstStyle>
            <a:lvl1pPr algn="l">
              <a:defRPr sz="4800">
                <a:solidFill>
                  <a:schemeClr val="tx1"/>
                </a:solidFill>
              </a:defRPr>
            </a:lvl1pPr>
          </a:lstStyle>
          <a:p>
            <a:r>
              <a:rPr lang="lv-LV" dirty="0"/>
              <a:t>Virsraksts</a:t>
            </a:r>
            <a:endParaRPr lang="en-US" dirty="0"/>
          </a:p>
        </p:txBody>
      </p:sp>
      <p:sp>
        <p:nvSpPr>
          <p:cNvPr id="3" name="Subtitle 2">
            <a:extLst>
              <a:ext uri="{FF2B5EF4-FFF2-40B4-BE49-F238E27FC236}">
                <a16:creationId xmlns:a16="http://schemas.microsoft.com/office/drawing/2014/main" id="{C20A3C7F-33CD-437B-96D1-7F41E0BC3F09}"/>
              </a:ext>
            </a:extLst>
          </p:cNvPr>
          <p:cNvSpPr>
            <a:spLocks noGrp="1"/>
          </p:cNvSpPr>
          <p:nvPr>
            <p:ph type="subTitle" idx="1" hasCustomPrompt="1"/>
          </p:nvPr>
        </p:nvSpPr>
        <p:spPr>
          <a:xfrm>
            <a:off x="2410692" y="3602037"/>
            <a:ext cx="8257307" cy="1655763"/>
          </a:xfrm>
        </p:spPr>
        <p:txBody>
          <a:bodyPr/>
          <a:lstStyle>
            <a:lvl1pPr marL="0" indent="0" algn="l">
              <a:buNone/>
              <a:defRPr sz="2400">
                <a:solidFill>
                  <a:schemeClr val="tx1"/>
                </a:solidFill>
                <a:latin typeface="Ralew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APAKŠVIRSRAKSTS</a:t>
            </a:r>
            <a:endParaRPr lang="en-US" dirty="0"/>
          </a:p>
        </p:txBody>
      </p:sp>
      <p:sp>
        <p:nvSpPr>
          <p:cNvPr id="18" name="Picture Placeholder 17">
            <a:extLst>
              <a:ext uri="{FF2B5EF4-FFF2-40B4-BE49-F238E27FC236}">
                <a16:creationId xmlns:a16="http://schemas.microsoft.com/office/drawing/2014/main" id="{563B364A-4A07-40CD-916B-E124982A3EB6}"/>
              </a:ext>
            </a:extLst>
          </p:cNvPr>
          <p:cNvSpPr>
            <a:spLocks noGrp="1"/>
          </p:cNvSpPr>
          <p:nvPr>
            <p:ph type="pic" sz="quarter" idx="14" hasCustomPrompt="1"/>
          </p:nvPr>
        </p:nvSpPr>
        <p:spPr>
          <a:xfrm>
            <a:off x="2678113" y="5753100"/>
            <a:ext cx="6835774" cy="453005"/>
          </a:xfrm>
        </p:spPr>
        <p:txBody>
          <a:bodyPr>
            <a:normAutofit/>
          </a:bodyPr>
          <a:lstStyle>
            <a:lvl1pPr marL="0" indent="0" algn="ctr">
              <a:buNone/>
              <a:defRPr sz="2000">
                <a:solidFill>
                  <a:schemeClr val="bg1">
                    <a:lumMod val="95000"/>
                  </a:schemeClr>
                </a:solidFill>
              </a:defRPr>
            </a:lvl1pPr>
          </a:lstStyle>
          <a:p>
            <a:r>
              <a:rPr lang="en-US" dirty="0"/>
              <a:t>Citi logo</a:t>
            </a:r>
          </a:p>
        </p:txBody>
      </p:sp>
      <p:pic>
        <p:nvPicPr>
          <p:cNvPr id="12" name="Picture 11" descr="A picture containing text, clipart&#10;&#10;Description automatically generated">
            <a:extLst>
              <a:ext uri="{FF2B5EF4-FFF2-40B4-BE49-F238E27FC236}">
                <a16:creationId xmlns:a16="http://schemas.microsoft.com/office/drawing/2014/main" id="{176D91D1-0748-4BD5-8218-5B0E546B7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923" y="5318697"/>
            <a:ext cx="1707703" cy="908510"/>
          </a:xfrm>
          <a:prstGeom prst="rect">
            <a:avLst/>
          </a:prstGeom>
        </p:spPr>
      </p:pic>
      <p:sp>
        <p:nvSpPr>
          <p:cNvPr id="16" name="Content Placeholder 19">
            <a:extLst>
              <a:ext uri="{FF2B5EF4-FFF2-40B4-BE49-F238E27FC236}">
                <a16:creationId xmlns:a16="http://schemas.microsoft.com/office/drawing/2014/main" id="{E10C2CDB-C66B-444C-90B2-0DA424A67BBE}"/>
              </a:ext>
            </a:extLst>
          </p:cNvPr>
          <p:cNvSpPr>
            <a:spLocks noGrp="1"/>
          </p:cNvSpPr>
          <p:nvPr>
            <p:ph sz="quarter" idx="15" hasCustomPrompt="1"/>
          </p:nvPr>
        </p:nvSpPr>
        <p:spPr>
          <a:xfrm>
            <a:off x="9870374" y="5668270"/>
            <a:ext cx="1577089" cy="631279"/>
          </a:xfrm>
        </p:spPr>
        <p:txBody>
          <a:bodyPr anchor="b">
            <a:noAutofit/>
          </a:bodyPr>
          <a:lstStyle>
            <a:lvl1pPr marL="0" indent="0" algn="r">
              <a:buNone/>
              <a:defRPr sz="1400">
                <a:solidFill>
                  <a:schemeClr val="tx1"/>
                </a:solidFill>
                <a:latin typeface="+mj-lt"/>
              </a:defRPr>
            </a:lvl1pPr>
          </a:lstStyle>
          <a:p>
            <a:pPr lvl="0"/>
            <a:r>
              <a:rPr lang="en-US" dirty="0"/>
              <a:t>+371 67505090</a:t>
            </a:r>
          </a:p>
          <a:p>
            <a:pPr lvl="0"/>
            <a:r>
              <a:rPr lang="en-US" dirty="0"/>
              <a:t>bda@bda.lv</a:t>
            </a:r>
            <a:br>
              <a:rPr lang="en-US" dirty="0"/>
            </a:br>
            <a:r>
              <a:rPr lang="en-US" dirty="0"/>
              <a:t>www.bda.lv</a:t>
            </a:r>
          </a:p>
        </p:txBody>
      </p:sp>
      <p:pic>
        <p:nvPicPr>
          <p:cNvPr id="8" name="Picture 7">
            <a:extLst>
              <a:ext uri="{FF2B5EF4-FFF2-40B4-BE49-F238E27FC236}">
                <a16:creationId xmlns:a16="http://schemas.microsoft.com/office/drawing/2014/main" id="{47C8BC24-FBD7-471C-9F82-9C0991CB4F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116505704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enas plāns 2">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704AC-FC22-4569-A23D-3265E565DF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12074433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turs 2">
    <p:bg>
      <p:bgPr>
        <a:solidFill>
          <a:srgbClr val="643CB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56C46E-A5C1-4919-A65A-21C111E42A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282987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5C17C53-884E-4EE9-9342-E0984D28B718}"/>
              </a:ext>
            </a:extLst>
          </p:cNvPr>
          <p:cNvSpPr>
            <a:spLocks noGrp="1"/>
          </p:cNvSpPr>
          <p:nvPr>
            <p:ph type="body" sz="quarter" idx="14" hasCustomPrompt="1"/>
          </p:nvPr>
        </p:nvSpPr>
        <p:spPr>
          <a:xfrm>
            <a:off x="1295399" y="1576803"/>
            <a:ext cx="8275765" cy="3390900"/>
          </a:xfrm>
        </p:spPr>
        <p:txBody>
          <a:bodyPr>
            <a:normAutofit/>
          </a:bodyPr>
          <a:lstStyle>
            <a:lvl1pPr marL="0" indent="0" algn="l">
              <a:buNone/>
              <a:defRPr sz="1800">
                <a:solidFill>
                  <a:schemeClr val="tx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5" name="Picture 4">
            <a:extLst>
              <a:ext uri="{FF2B5EF4-FFF2-40B4-BE49-F238E27FC236}">
                <a16:creationId xmlns:a16="http://schemas.microsoft.com/office/drawing/2014/main" id="{8B01FADC-07A9-450C-9FB7-6566C979FB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6" name="Text Placeholder 4">
            <a:extLst>
              <a:ext uri="{FF2B5EF4-FFF2-40B4-BE49-F238E27FC236}">
                <a16:creationId xmlns:a16="http://schemas.microsoft.com/office/drawing/2014/main" id="{391861C1-ABF0-4E9D-951D-50C05F53D1B4}"/>
              </a:ext>
            </a:extLst>
          </p:cNvPr>
          <p:cNvSpPr>
            <a:spLocks noGrp="1"/>
          </p:cNvSpPr>
          <p:nvPr>
            <p:ph type="body" sz="quarter" idx="15" hasCustomPrompt="1"/>
          </p:nvPr>
        </p:nvSpPr>
        <p:spPr>
          <a:xfrm>
            <a:off x="1295399" y="762786"/>
            <a:ext cx="8275765" cy="580345"/>
          </a:xfrm>
        </p:spPr>
        <p:txBody>
          <a:bodyPr/>
          <a:lstStyle>
            <a:lvl1pPr marL="0" indent="0">
              <a:buNone/>
              <a:defRPr sz="4400">
                <a:solidFill>
                  <a:srgbClr val="643CBE"/>
                </a:solidFill>
                <a:latin typeface="+mj-lt"/>
              </a:defRPr>
            </a:lvl1pPr>
          </a:lstStyle>
          <a:p>
            <a:pPr lvl="0"/>
            <a:r>
              <a:rPr lang="lv-LV" dirty="0"/>
              <a:t>Virsraksts</a:t>
            </a:r>
          </a:p>
        </p:txBody>
      </p:sp>
    </p:spTree>
    <p:extLst>
      <p:ext uri="{BB962C8B-B14F-4D97-AF65-F5344CB8AC3E}">
        <p14:creationId xmlns:p14="http://schemas.microsoft.com/office/powerpoint/2010/main" val="77901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 un apakšpunkti">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5C17C53-884E-4EE9-9342-E0984D28B718}"/>
              </a:ext>
            </a:extLst>
          </p:cNvPr>
          <p:cNvSpPr>
            <a:spLocks noGrp="1"/>
          </p:cNvSpPr>
          <p:nvPr>
            <p:ph type="body" sz="quarter" idx="14" hasCustomPrompt="1"/>
          </p:nvPr>
        </p:nvSpPr>
        <p:spPr>
          <a:xfrm>
            <a:off x="1295399" y="1578994"/>
            <a:ext cx="8275765" cy="3390900"/>
          </a:xfrm>
        </p:spPr>
        <p:txBody>
          <a:bodyPr>
            <a:normAutofit/>
          </a:bodyPr>
          <a:lstStyle>
            <a:lvl1pPr marL="285750" indent="-285750" algn="l">
              <a:buClr>
                <a:schemeClr val="tx2"/>
              </a:buClr>
              <a:buSzPct val="90000"/>
              <a:buFont typeface="Webdings" panose="05030102010509060703" pitchFamily="18" charset="2"/>
              <a:buChar char="g"/>
              <a:defRPr sz="1800">
                <a:solidFill>
                  <a:schemeClr val="tx2"/>
                </a:solidFill>
              </a:defRPr>
            </a:lvl1pPr>
            <a:lvl2pPr marL="742950" indent="-285750" algn="l">
              <a:buClr>
                <a:schemeClr val="tx2">
                  <a:lumMod val="60000"/>
                  <a:lumOff val="40000"/>
                </a:schemeClr>
              </a:buClr>
              <a:buFont typeface="Webdings" panose="05030102010509060703" pitchFamily="18" charset="2"/>
              <a:buChar char="g"/>
              <a:defRPr sz="1800">
                <a:solidFill>
                  <a:schemeClr val="tx2"/>
                </a:solidFill>
              </a:defRPr>
            </a:lvl2pPr>
            <a:lvl3pPr marL="1200150" indent="-285750" algn="l">
              <a:buClr>
                <a:schemeClr val="tx2">
                  <a:lumMod val="40000"/>
                  <a:lumOff val="60000"/>
                </a:schemeClr>
              </a:buClr>
              <a:buFont typeface="Webdings" panose="05030102010509060703" pitchFamily="18" charset="2"/>
              <a:buChar char="g"/>
              <a:defRPr sz="1800">
                <a:solidFill>
                  <a:schemeClr val="tx2"/>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AMET, CONSECTETUR ADIPISCING ELIT. ALIQUAM VOLUTPAT ID MAGNA SIT AMET CONVALLIS. </a:t>
            </a:r>
          </a:p>
          <a:p>
            <a:pPr lvl="1"/>
            <a:r>
              <a:rPr lang="en-US" dirty="0"/>
              <a:t>UT SCELERISQUE METUS MAURIS, EU POSUERE DOLOR POSUERE EU. LOREM IPSUM DOLOR SIT AMET, CONSECTETUR ADIPISCING ELIT. </a:t>
            </a:r>
          </a:p>
          <a:p>
            <a:pPr lvl="2"/>
            <a:r>
              <a:rPr lang="en-US" dirty="0"/>
              <a:t>DUIS MASSA FELIS, SAGITTIS NEC EROS QUIS, LAOREET MATTIS LIGULA. AENEAN GRAVIDA IMPERDIET DIAM, SED VOLUTPAT LECTUS RUTRUM AT. </a:t>
            </a:r>
          </a:p>
          <a:p>
            <a:pPr lvl="0"/>
            <a:r>
              <a:rPr lang="en-US" dirty="0"/>
              <a:t>FUSCE NEC ERAT AC RISUS FINIBUS EUISMOD VEL IN AUGUE. PROIN ELEMENTUM CONSEQUAT TINCIDUNT. DONEC SED MOLLIS ELIT, NEC TINCIDUNT EROS. SUSPENDISSE ET METUS NISI. </a:t>
            </a:r>
          </a:p>
          <a:p>
            <a:pPr lvl="0"/>
            <a:r>
              <a:rPr lang="en-US" dirty="0"/>
              <a:t>CRAS QUIS ODIO AUCTOR NULLA SODALES VARIUS. DUIS FRINGILLA DOLOR PORTTITOR PORTA LAOREET.</a:t>
            </a:r>
          </a:p>
        </p:txBody>
      </p:sp>
      <p:pic>
        <p:nvPicPr>
          <p:cNvPr id="5" name="Picture 4">
            <a:extLst>
              <a:ext uri="{FF2B5EF4-FFF2-40B4-BE49-F238E27FC236}">
                <a16:creationId xmlns:a16="http://schemas.microsoft.com/office/drawing/2014/main" id="{509C284C-7584-4AF5-89EB-1AA9AEA6F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6" name="Text Placeholder 4">
            <a:extLst>
              <a:ext uri="{FF2B5EF4-FFF2-40B4-BE49-F238E27FC236}">
                <a16:creationId xmlns:a16="http://schemas.microsoft.com/office/drawing/2014/main" id="{7407BE43-6D3D-4A44-AC93-C4EAFDF08C6B}"/>
              </a:ext>
            </a:extLst>
          </p:cNvPr>
          <p:cNvSpPr>
            <a:spLocks noGrp="1"/>
          </p:cNvSpPr>
          <p:nvPr>
            <p:ph type="body" sz="quarter" idx="15" hasCustomPrompt="1"/>
          </p:nvPr>
        </p:nvSpPr>
        <p:spPr>
          <a:xfrm>
            <a:off x="1295399" y="762786"/>
            <a:ext cx="8275765" cy="580345"/>
          </a:xfrm>
        </p:spPr>
        <p:txBody>
          <a:bodyPr/>
          <a:lstStyle>
            <a:lvl1pPr marL="0" indent="0">
              <a:buNone/>
              <a:defRPr sz="4400">
                <a:solidFill>
                  <a:srgbClr val="643CBE"/>
                </a:solidFill>
                <a:latin typeface="+mj-lt"/>
              </a:defRPr>
            </a:lvl1pPr>
          </a:lstStyle>
          <a:p>
            <a:pPr lvl="0"/>
            <a:r>
              <a:rPr lang="lv-LV" dirty="0"/>
              <a:t>Virsraksts</a:t>
            </a:r>
          </a:p>
        </p:txBody>
      </p:sp>
    </p:spTree>
    <p:extLst>
      <p:ext uri="{BB962C8B-B14F-4D97-AF65-F5344CB8AC3E}">
        <p14:creationId xmlns:p14="http://schemas.microsoft.com/office/powerpoint/2010/main" val="215468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 + Attēls - Kvadrā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1C5BCC-17D9-4BF5-AF5D-59F8B77C8B56}"/>
              </a:ext>
            </a:extLst>
          </p:cNvPr>
          <p:cNvSpPr/>
          <p:nvPr userDrawn="1"/>
        </p:nvSpPr>
        <p:spPr>
          <a:xfrm>
            <a:off x="6187043" y="0"/>
            <a:ext cx="6004957"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1EA6377-167D-4282-8D1C-0E8C25C32828}"/>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8" name="Text Placeholder 10">
            <a:extLst>
              <a:ext uri="{FF2B5EF4-FFF2-40B4-BE49-F238E27FC236}">
                <a16:creationId xmlns:a16="http://schemas.microsoft.com/office/drawing/2014/main" id="{9AAC4B8E-C155-4B75-AFE5-117BB84984D9}"/>
              </a:ext>
            </a:extLst>
          </p:cNvPr>
          <p:cNvSpPr>
            <a:spLocks noGrp="1"/>
          </p:cNvSpPr>
          <p:nvPr>
            <p:ph type="body" sz="quarter" idx="14" hasCustomPrompt="1"/>
          </p:nvPr>
        </p:nvSpPr>
        <p:spPr>
          <a:xfrm>
            <a:off x="6390471" y="1688225"/>
            <a:ext cx="5134879"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sp>
        <p:nvSpPr>
          <p:cNvPr id="10" name="Picture Placeholder 2">
            <a:extLst>
              <a:ext uri="{FF2B5EF4-FFF2-40B4-BE49-F238E27FC236}">
                <a16:creationId xmlns:a16="http://schemas.microsoft.com/office/drawing/2014/main" id="{EEFE1B8D-D3B0-400D-BC36-F945D29B3B14}"/>
              </a:ext>
            </a:extLst>
          </p:cNvPr>
          <p:cNvSpPr>
            <a:spLocks noGrp="1"/>
          </p:cNvSpPr>
          <p:nvPr>
            <p:ph type="pic" sz="quarter" idx="15" hasCustomPrompt="1"/>
          </p:nvPr>
        </p:nvSpPr>
        <p:spPr>
          <a:xfrm>
            <a:off x="392319" y="830771"/>
            <a:ext cx="5476875" cy="5476875"/>
          </a:xfrm>
        </p:spPr>
        <p:txBody>
          <a:bodyPr/>
          <a:lstStyle>
            <a:lvl1pPr>
              <a:defRPr/>
            </a:lvl1pPr>
          </a:lstStyle>
          <a:p>
            <a:r>
              <a:rPr lang="lv-LV" dirty="0"/>
              <a:t>Attēls</a:t>
            </a:r>
          </a:p>
        </p:txBody>
      </p:sp>
      <p:sp>
        <p:nvSpPr>
          <p:cNvPr id="11" name="Title 1">
            <a:extLst>
              <a:ext uri="{FF2B5EF4-FFF2-40B4-BE49-F238E27FC236}">
                <a16:creationId xmlns:a16="http://schemas.microsoft.com/office/drawing/2014/main" id="{CFD4BC8C-B6DA-420C-B14D-BE8C8071D632}"/>
              </a:ext>
            </a:extLst>
          </p:cNvPr>
          <p:cNvSpPr>
            <a:spLocks noGrp="1"/>
          </p:cNvSpPr>
          <p:nvPr>
            <p:ph type="title" hasCustomPrompt="1"/>
          </p:nvPr>
        </p:nvSpPr>
        <p:spPr>
          <a:xfrm>
            <a:off x="6390471" y="830771"/>
            <a:ext cx="5134879"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363053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264BE-0A4D-4082-926A-3E58C7B585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2FD9486-E7C9-4CB7-87FE-94AA7A7EB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3252B-09BE-4371-9FB8-856D754A2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0B9D5-6105-4960-896F-0D479AF26C57}" type="datetimeFigureOut">
              <a:rPr lang="en-US" smtClean="0"/>
              <a:t>6/16/2021</a:t>
            </a:fld>
            <a:endParaRPr lang="en-US"/>
          </a:p>
        </p:txBody>
      </p:sp>
      <p:sp>
        <p:nvSpPr>
          <p:cNvPr id="5" name="Footer Placeholder 4">
            <a:extLst>
              <a:ext uri="{FF2B5EF4-FFF2-40B4-BE49-F238E27FC236}">
                <a16:creationId xmlns:a16="http://schemas.microsoft.com/office/drawing/2014/main" id="{5FA5AB95-D347-4E1A-BDB1-3863CA676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40BEE7-06C2-4A94-B15F-D8E078D03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7F716-1F7E-4081-B94B-878183711504}" type="slidenum">
              <a:rPr lang="en-US" smtClean="0"/>
              <a:t>‹#›</a:t>
            </a:fld>
            <a:endParaRPr lang="en-US"/>
          </a:p>
        </p:txBody>
      </p:sp>
    </p:spTree>
    <p:extLst>
      <p:ext uri="{BB962C8B-B14F-4D97-AF65-F5344CB8AC3E}">
        <p14:creationId xmlns:p14="http://schemas.microsoft.com/office/powerpoint/2010/main" val="2362221028"/>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6" r:id="rId3"/>
    <p:sldLayoutId id="2147483660" r:id="rId4"/>
    <p:sldLayoutId id="2147483671" r:id="rId5"/>
    <p:sldLayoutId id="2147483677" r:id="rId6"/>
    <p:sldLayoutId id="2147483662" r:id="rId7"/>
    <p:sldLayoutId id="2147483663" r:id="rId8"/>
    <p:sldLayoutId id="2147483650" r:id="rId9"/>
    <p:sldLayoutId id="2147483674" r:id="rId10"/>
    <p:sldLayoutId id="2147483675" r:id="rId11"/>
    <p:sldLayoutId id="2147483665" r:id="rId12"/>
    <p:sldLayoutId id="2147483661" r:id="rId13"/>
    <p:sldLayoutId id="2147483664" r:id="rId14"/>
    <p:sldLayoutId id="2147483672" r:id="rId15"/>
    <p:sldLayoutId id="2147483673" r:id="rId16"/>
    <p:sldLayoutId id="2147483667" r:id="rId17"/>
    <p:sldLayoutId id="2147483668" r:id="rId18"/>
    <p:sldLayoutId id="2147483653" r:id="rId19"/>
    <p:sldLayoutId id="2147483666" r:id="rId20"/>
    <p:sldLayoutId id="2147483655" r:id="rId2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hyperlink" Target="https://platform.blocks.ase.ro/"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6055-143D-49CB-9C62-85D7673FB0F2}"/>
              </a:ext>
            </a:extLst>
          </p:cNvPr>
          <p:cNvSpPr>
            <a:spLocks noGrp="1"/>
          </p:cNvSpPr>
          <p:nvPr>
            <p:ph type="ctrTitle"/>
          </p:nvPr>
        </p:nvSpPr>
        <p:spPr/>
        <p:txBody>
          <a:bodyPr/>
          <a:lstStyle/>
          <a:p>
            <a:r>
              <a:rPr lang="lv-LV" dirty="0"/>
              <a:t>Ievads </a:t>
            </a:r>
            <a:r>
              <a:rPr lang="lv-LV" dirty="0" err="1"/>
              <a:t>blokķēdes</a:t>
            </a:r>
            <a:r>
              <a:rPr lang="lv-LV" dirty="0"/>
              <a:t> tehnoloģijā</a:t>
            </a:r>
            <a:endParaRPr lang="en-US" dirty="0"/>
          </a:p>
        </p:txBody>
      </p:sp>
    </p:spTree>
    <p:extLst>
      <p:ext uri="{BB962C8B-B14F-4D97-AF65-F5344CB8AC3E}">
        <p14:creationId xmlns:p14="http://schemas.microsoft.com/office/powerpoint/2010/main" val="334626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2E90803-C0B0-4AA5-9595-88BAF519E8EC}"/>
              </a:ext>
            </a:extLst>
          </p:cNvPr>
          <p:cNvSpPr>
            <a:spLocks noGrp="1"/>
          </p:cNvSpPr>
          <p:nvPr>
            <p:ph type="body" sz="quarter" idx="14"/>
          </p:nvPr>
        </p:nvSpPr>
        <p:spPr>
          <a:xfrm>
            <a:off x="455949" y="2623905"/>
            <a:ext cx="10148361" cy="3444903"/>
          </a:xfrm>
        </p:spPr>
        <p:txBody>
          <a:bodyPr>
            <a:normAutofit/>
          </a:bodyPr>
          <a:lstStyle/>
          <a:p>
            <a:pPr>
              <a:buClr>
                <a:schemeClr val="tx2"/>
              </a:buClr>
              <a:buSzPct val="90000"/>
            </a:pPr>
            <a:r>
              <a:rPr lang="lv-LV" sz="2600" dirty="0">
                <a:solidFill>
                  <a:schemeClr val="tx2"/>
                </a:solidFill>
              </a:rPr>
              <a:t>1976. gadā Frīdrihs Hajeks (</a:t>
            </a:r>
            <a:r>
              <a:rPr lang="lv-LV" sz="2600" dirty="0" err="1">
                <a:solidFill>
                  <a:schemeClr val="tx2"/>
                </a:solidFill>
              </a:rPr>
              <a:t>Friedrich</a:t>
            </a:r>
            <a:r>
              <a:rPr lang="lv-LV" sz="2600" dirty="0">
                <a:solidFill>
                  <a:schemeClr val="tx2"/>
                </a:solidFill>
              </a:rPr>
              <a:t> </a:t>
            </a:r>
            <a:r>
              <a:rPr lang="lv-LV" sz="2600" dirty="0" err="1">
                <a:solidFill>
                  <a:schemeClr val="tx2"/>
                </a:solidFill>
              </a:rPr>
              <a:t>Hayek</a:t>
            </a:r>
            <a:r>
              <a:rPr lang="lv-LV" sz="2600" dirty="0">
                <a:solidFill>
                  <a:schemeClr val="tx2"/>
                </a:solidFill>
              </a:rPr>
              <a:t>) uzrakstīja grāmatu „Naudas denacionalizācija” (</a:t>
            </a:r>
            <a:r>
              <a:rPr lang="lv-LV" sz="2600" dirty="0" err="1">
                <a:solidFill>
                  <a:schemeClr val="tx2"/>
                </a:solidFill>
              </a:rPr>
              <a:t>ang</a:t>
            </a:r>
            <a:r>
              <a:rPr lang="lv-LV" sz="2600" dirty="0">
                <a:solidFill>
                  <a:schemeClr val="tx2"/>
                </a:solidFill>
              </a:rPr>
              <a:t>. "</a:t>
            </a:r>
            <a:r>
              <a:rPr lang="lv-LV" sz="2600" dirty="0" err="1">
                <a:solidFill>
                  <a:schemeClr val="tx2"/>
                </a:solidFill>
              </a:rPr>
              <a:t>The</a:t>
            </a:r>
            <a:r>
              <a:rPr lang="lv-LV" sz="2600" dirty="0">
                <a:solidFill>
                  <a:schemeClr val="tx2"/>
                </a:solidFill>
              </a:rPr>
              <a:t> </a:t>
            </a:r>
            <a:r>
              <a:rPr lang="lv-LV" sz="2600" dirty="0" err="1">
                <a:solidFill>
                  <a:schemeClr val="tx2"/>
                </a:solidFill>
              </a:rPr>
              <a:t>Denationalization</a:t>
            </a:r>
            <a:r>
              <a:rPr lang="lv-LV" sz="2600" dirty="0">
                <a:solidFill>
                  <a:schemeClr val="tx2"/>
                </a:solidFill>
              </a:rPr>
              <a:t> </a:t>
            </a:r>
            <a:r>
              <a:rPr lang="lv-LV" sz="2600" dirty="0" err="1">
                <a:solidFill>
                  <a:schemeClr val="tx2"/>
                </a:solidFill>
              </a:rPr>
              <a:t>of</a:t>
            </a:r>
            <a:r>
              <a:rPr lang="lv-LV" sz="2600" dirty="0">
                <a:solidFill>
                  <a:schemeClr val="tx2"/>
                </a:solidFill>
              </a:rPr>
              <a:t> Money"). Grāmatā tika argumentēts, ka ir jābeidzas valdības valūtas monopolam.</a:t>
            </a:r>
          </a:p>
        </p:txBody>
      </p:sp>
      <p:sp>
        <p:nvSpPr>
          <p:cNvPr id="4" name="Teksta vietturis 2">
            <a:extLst>
              <a:ext uri="{FF2B5EF4-FFF2-40B4-BE49-F238E27FC236}">
                <a16:creationId xmlns:a16="http://schemas.microsoft.com/office/drawing/2014/main" id="{008791B0-96C5-42DB-870B-724442B1E5FF}"/>
              </a:ext>
            </a:extLst>
          </p:cNvPr>
          <p:cNvSpPr txBox="1">
            <a:spLocks/>
          </p:cNvSpPr>
          <p:nvPr/>
        </p:nvSpPr>
        <p:spPr>
          <a:xfrm>
            <a:off x="455949" y="1265456"/>
            <a:ext cx="8275765" cy="13584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643CBE"/>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4100" dirty="0"/>
              <a:t>Frīdriha Hajeka grāmata </a:t>
            </a:r>
          </a:p>
          <a:p>
            <a:r>
              <a:rPr lang="lv-LV" sz="4100" dirty="0"/>
              <a:t>«Naudas denacionalizācija»</a:t>
            </a:r>
          </a:p>
        </p:txBody>
      </p:sp>
    </p:spTree>
    <p:extLst>
      <p:ext uri="{BB962C8B-B14F-4D97-AF65-F5344CB8AC3E}">
        <p14:creationId xmlns:p14="http://schemas.microsoft.com/office/powerpoint/2010/main" val="374221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2E90803-C0B0-4AA5-9595-88BAF519E8EC}"/>
              </a:ext>
            </a:extLst>
          </p:cNvPr>
          <p:cNvSpPr>
            <a:spLocks noGrp="1"/>
          </p:cNvSpPr>
          <p:nvPr>
            <p:ph type="body" sz="quarter" idx="14"/>
          </p:nvPr>
        </p:nvSpPr>
        <p:spPr>
          <a:xfrm>
            <a:off x="6390471" y="2138391"/>
            <a:ext cx="5476874" cy="3390900"/>
          </a:xfrm>
        </p:spPr>
        <p:txBody>
          <a:bodyPr>
            <a:normAutofit/>
          </a:bodyPr>
          <a:lstStyle/>
          <a:p>
            <a:pPr>
              <a:buClr>
                <a:schemeClr val="tx2"/>
              </a:buClr>
              <a:buSzPct val="90000"/>
            </a:pPr>
            <a:r>
              <a:rPr lang="lv-LV" sz="2600" dirty="0"/>
              <a:t>Dr. Deivids </a:t>
            </a:r>
            <a:r>
              <a:rPr lang="lv-LV" sz="2600" dirty="0" err="1"/>
              <a:t>Čaums</a:t>
            </a:r>
            <a:r>
              <a:rPr lang="lv-LV" sz="2600" dirty="0"/>
              <a:t> (</a:t>
            </a:r>
            <a:r>
              <a:rPr lang="lv-LV" sz="2600" dirty="0" err="1"/>
              <a:t>David</a:t>
            </a:r>
            <a:r>
              <a:rPr lang="lv-LV" sz="2600" dirty="0"/>
              <a:t> </a:t>
            </a:r>
            <a:r>
              <a:rPr lang="lv-LV" sz="2600" dirty="0" err="1"/>
              <a:t>Chaum</a:t>
            </a:r>
            <a:r>
              <a:rPr lang="lv-LV" sz="2600" dirty="0"/>
              <a:t>) plaši rakstīja par tādām tēmām kā anonīma digitālā nauda un pseidonīmu reputācijas sistēmas, kuras viņš aprakstīja savā grāmatā „</a:t>
            </a:r>
            <a:r>
              <a:rPr lang="lv-LV" sz="2600" dirty="0" err="1"/>
              <a:t>Security</a:t>
            </a:r>
            <a:r>
              <a:rPr lang="lv-LV" sz="2600" dirty="0"/>
              <a:t> </a:t>
            </a:r>
            <a:r>
              <a:rPr lang="lv-LV" sz="2600" dirty="0" err="1"/>
              <a:t>without</a:t>
            </a:r>
            <a:r>
              <a:rPr lang="lv-LV" sz="2600" dirty="0"/>
              <a:t> </a:t>
            </a:r>
            <a:r>
              <a:rPr lang="lv-LV" sz="2600" dirty="0" err="1"/>
              <a:t>Identification</a:t>
            </a:r>
            <a:r>
              <a:rPr lang="lv-LV" sz="2600" dirty="0"/>
              <a:t>: </a:t>
            </a:r>
            <a:r>
              <a:rPr lang="lv-LV" sz="2600" dirty="0" err="1"/>
              <a:t>Transaction</a:t>
            </a:r>
            <a:r>
              <a:rPr lang="lv-LV" sz="2600" dirty="0"/>
              <a:t> </a:t>
            </a:r>
            <a:r>
              <a:rPr lang="lv-LV" sz="2600" dirty="0" err="1"/>
              <a:t>Systems</a:t>
            </a:r>
            <a:r>
              <a:rPr lang="lv-LV" sz="2600" dirty="0"/>
              <a:t> to </a:t>
            </a:r>
            <a:r>
              <a:rPr lang="lv-LV" sz="2600" dirty="0" err="1"/>
              <a:t>Make</a:t>
            </a:r>
            <a:r>
              <a:rPr lang="lv-LV" sz="2600" dirty="0"/>
              <a:t> </a:t>
            </a:r>
            <a:r>
              <a:rPr lang="lv-LV" sz="2600" dirty="0" err="1"/>
              <a:t>Big</a:t>
            </a:r>
            <a:r>
              <a:rPr lang="lv-LV" sz="2600" dirty="0"/>
              <a:t> </a:t>
            </a:r>
            <a:r>
              <a:rPr lang="lv-LV" sz="2600" dirty="0" err="1"/>
              <a:t>Brother</a:t>
            </a:r>
            <a:r>
              <a:rPr lang="lv-LV" sz="2600" dirty="0"/>
              <a:t> </a:t>
            </a:r>
            <a:r>
              <a:rPr lang="lv-LV" sz="2600" dirty="0" err="1"/>
              <a:t>Obsolete</a:t>
            </a:r>
            <a:r>
              <a:rPr lang="lv-LV" sz="2600" dirty="0"/>
              <a:t>”.</a:t>
            </a:r>
          </a:p>
        </p:txBody>
      </p:sp>
      <p:sp>
        <p:nvSpPr>
          <p:cNvPr id="4" name="Virsraksts 3">
            <a:extLst>
              <a:ext uri="{FF2B5EF4-FFF2-40B4-BE49-F238E27FC236}">
                <a16:creationId xmlns:a16="http://schemas.microsoft.com/office/drawing/2014/main" id="{8CD2E5FE-486A-405D-90C0-1929D77B8232}"/>
              </a:ext>
            </a:extLst>
          </p:cNvPr>
          <p:cNvSpPr>
            <a:spLocks noGrp="1"/>
          </p:cNvSpPr>
          <p:nvPr>
            <p:ph type="title"/>
          </p:nvPr>
        </p:nvSpPr>
        <p:spPr>
          <a:xfrm>
            <a:off x="6390471" y="389875"/>
            <a:ext cx="5134879" cy="2166425"/>
          </a:xfrm>
        </p:spPr>
        <p:txBody>
          <a:bodyPr>
            <a:normAutofit fontScale="90000"/>
          </a:bodyPr>
          <a:lstStyle/>
          <a:p>
            <a:r>
              <a:rPr lang="pt-BR" dirty="0"/>
              <a:t>Dr. Deivida Čauma publikācijas</a:t>
            </a:r>
            <a:br>
              <a:rPr lang="lv-LV" dirty="0"/>
            </a:br>
            <a:r>
              <a:rPr lang="pt-BR" sz="4000" dirty="0"/>
              <a:t>1980 — 1990</a:t>
            </a:r>
            <a:br>
              <a:rPr lang="lv-LV" dirty="0"/>
            </a:br>
            <a:endParaRPr lang="lv-LV" dirty="0"/>
          </a:p>
        </p:txBody>
      </p:sp>
      <p:pic>
        <p:nvPicPr>
          <p:cNvPr id="9" name="Picture Placeholder 8" descr="A person smiling for the picture&#10;&#10;Description automatically generated with low confidence">
            <a:extLst>
              <a:ext uri="{FF2B5EF4-FFF2-40B4-BE49-F238E27FC236}">
                <a16:creationId xmlns:a16="http://schemas.microsoft.com/office/drawing/2014/main" id="{E1CE0B0D-70CE-4958-89B4-C46F036A264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84" r="16684"/>
          <a:stretch>
            <a:fillRect/>
          </a:stretch>
        </p:blipFill>
        <p:spPr>
          <a:xfrm>
            <a:off x="324655" y="690562"/>
            <a:ext cx="5476875" cy="5476875"/>
          </a:xfrm>
        </p:spPr>
      </p:pic>
    </p:spTree>
    <p:extLst>
      <p:ext uri="{BB962C8B-B14F-4D97-AF65-F5344CB8AC3E}">
        <p14:creationId xmlns:p14="http://schemas.microsoft.com/office/powerpoint/2010/main" val="2711294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17A70-97CA-4A15-92E0-4A6D9E9FE0EF}"/>
              </a:ext>
            </a:extLst>
          </p:cNvPr>
          <p:cNvSpPr>
            <a:spLocks noGrp="1"/>
          </p:cNvSpPr>
          <p:nvPr>
            <p:ph type="body" sz="quarter" idx="14"/>
          </p:nvPr>
        </p:nvSpPr>
        <p:spPr>
          <a:xfrm>
            <a:off x="5962959" y="1752393"/>
            <a:ext cx="5394852" cy="3926512"/>
          </a:xfrm>
        </p:spPr>
        <p:txBody>
          <a:bodyPr>
            <a:normAutofit/>
          </a:bodyPr>
          <a:lstStyle/>
          <a:p>
            <a:r>
              <a:rPr lang="lv-LV" sz="2600" dirty="0" err="1"/>
              <a:t>Neiromants</a:t>
            </a:r>
            <a:r>
              <a:rPr lang="lv-LV" sz="2600" dirty="0"/>
              <a:t>” (</a:t>
            </a:r>
            <a:r>
              <a:rPr lang="lv-LV" sz="2600" dirty="0" err="1"/>
              <a:t>ang</a:t>
            </a:r>
            <a:r>
              <a:rPr lang="lv-LV" sz="2600" dirty="0"/>
              <a:t>."</a:t>
            </a:r>
            <a:r>
              <a:rPr lang="lv-LV" sz="2600" dirty="0" err="1"/>
              <a:t>Neuromancer</a:t>
            </a:r>
            <a:r>
              <a:rPr lang="lv-LV" sz="2600" dirty="0"/>
              <a:t> ) ir Viljama Gibsona (</a:t>
            </a:r>
            <a:r>
              <a:rPr lang="lv-LV" sz="2600" dirty="0" err="1"/>
              <a:t>William</a:t>
            </a:r>
            <a:r>
              <a:rPr lang="lv-LV" sz="2600" dirty="0"/>
              <a:t> Gibson) </a:t>
            </a:r>
            <a:r>
              <a:rPr lang="lv-LV" sz="2600" b="1" dirty="0"/>
              <a:t>1984.</a:t>
            </a:r>
            <a:r>
              <a:rPr lang="lv-LV" sz="2600" dirty="0"/>
              <a:t> gada romāns, kas pazīstams kā slavenākais agrīnais </a:t>
            </a:r>
            <a:r>
              <a:rPr lang="lv-LV" sz="2600" dirty="0" err="1"/>
              <a:t>kiberpanka</a:t>
            </a:r>
            <a:r>
              <a:rPr lang="lv-LV" sz="2600" dirty="0"/>
              <a:t> romāns un zinātniskās fantastikas „trīskāršā kroņa” ieguvējs – </a:t>
            </a:r>
            <a:r>
              <a:rPr lang="lv-LV" sz="2600" dirty="0" err="1"/>
              <a:t>Nebula</a:t>
            </a:r>
            <a:r>
              <a:rPr lang="lv-LV" sz="2600" dirty="0"/>
              <a:t> balva, Filipa K. </a:t>
            </a:r>
            <a:r>
              <a:rPr lang="lv-LV" sz="2600" dirty="0" err="1"/>
              <a:t>Dika</a:t>
            </a:r>
            <a:r>
              <a:rPr lang="lv-LV" sz="2600" dirty="0"/>
              <a:t> balva un Hugo balva. </a:t>
            </a:r>
          </a:p>
          <a:p>
            <a:endParaRPr lang="lv-LV" sz="2600" dirty="0"/>
          </a:p>
        </p:txBody>
      </p:sp>
      <p:pic>
        <p:nvPicPr>
          <p:cNvPr id="6" name="Picture Placeholder 5">
            <a:extLst>
              <a:ext uri="{FF2B5EF4-FFF2-40B4-BE49-F238E27FC236}">
                <a16:creationId xmlns:a16="http://schemas.microsoft.com/office/drawing/2014/main" id="{FCA73D10-FF00-4281-A4B3-BD75103A762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469" r="2469"/>
          <a:stretch>
            <a:fillRect/>
          </a:stretch>
        </p:blipFill>
        <p:spPr/>
      </p:pic>
      <p:sp>
        <p:nvSpPr>
          <p:cNvPr id="4" name="Title 3">
            <a:extLst>
              <a:ext uri="{FF2B5EF4-FFF2-40B4-BE49-F238E27FC236}">
                <a16:creationId xmlns:a16="http://schemas.microsoft.com/office/drawing/2014/main" id="{53F453F2-4F7B-4A57-A448-BFB1DB298B42}"/>
              </a:ext>
            </a:extLst>
          </p:cNvPr>
          <p:cNvSpPr>
            <a:spLocks noGrp="1"/>
          </p:cNvSpPr>
          <p:nvPr>
            <p:ph type="title"/>
          </p:nvPr>
        </p:nvSpPr>
        <p:spPr>
          <a:xfrm>
            <a:off x="5962959" y="824756"/>
            <a:ext cx="5521635" cy="570907"/>
          </a:xfrm>
        </p:spPr>
        <p:txBody>
          <a:bodyPr>
            <a:normAutofit fontScale="90000"/>
          </a:bodyPr>
          <a:lstStyle/>
          <a:p>
            <a:r>
              <a:rPr lang="lv-LV" dirty="0"/>
              <a:t>Grāmata «</a:t>
            </a:r>
            <a:r>
              <a:rPr lang="lv-LV" dirty="0" err="1"/>
              <a:t>Neiromants</a:t>
            </a:r>
            <a:r>
              <a:rPr lang="lv-LV" dirty="0"/>
              <a:t>»</a:t>
            </a:r>
          </a:p>
        </p:txBody>
      </p:sp>
    </p:spTree>
    <p:extLst>
      <p:ext uri="{BB962C8B-B14F-4D97-AF65-F5344CB8AC3E}">
        <p14:creationId xmlns:p14="http://schemas.microsoft.com/office/powerpoint/2010/main" val="42763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29FFF35A-42BD-4326-A195-7E0B8458DBB8}"/>
              </a:ext>
            </a:extLst>
          </p:cNvPr>
          <p:cNvSpPr>
            <a:spLocks noGrp="1"/>
          </p:cNvSpPr>
          <p:nvPr>
            <p:ph type="body" sz="quarter" idx="14"/>
          </p:nvPr>
        </p:nvSpPr>
        <p:spPr>
          <a:xfrm>
            <a:off x="669757" y="2015466"/>
            <a:ext cx="10226844" cy="2047377"/>
          </a:xfrm>
        </p:spPr>
        <p:txBody>
          <a:bodyPr>
            <a:normAutofit/>
          </a:bodyPr>
          <a:lstStyle/>
          <a:p>
            <a:pPr>
              <a:lnSpc>
                <a:spcPct val="100000"/>
              </a:lnSpc>
              <a:spcBef>
                <a:spcPts val="0"/>
              </a:spcBef>
            </a:pPr>
            <a:r>
              <a:rPr lang="lv-LV" sz="2600" dirty="0" err="1">
                <a:solidFill>
                  <a:schemeClr val="accent1"/>
                </a:solidFill>
              </a:rPr>
              <a:t>Blokķēdes</a:t>
            </a:r>
            <a:r>
              <a:rPr lang="lv-LV" sz="2600" dirty="0">
                <a:solidFill>
                  <a:schemeClr val="accent1"/>
                </a:solidFill>
              </a:rPr>
              <a:t> tehnoloģijas ideja tika aprakstīta 1991. gadā, kad pētniecības zinātnieki Stjuarts Habers (</a:t>
            </a:r>
            <a:r>
              <a:rPr lang="lv-LV" sz="2600" dirty="0" err="1">
                <a:solidFill>
                  <a:schemeClr val="accent1"/>
                </a:solidFill>
              </a:rPr>
              <a:t>Stuart</a:t>
            </a:r>
            <a:r>
              <a:rPr lang="lv-LV" sz="2600" dirty="0">
                <a:solidFill>
                  <a:schemeClr val="accent1"/>
                </a:solidFill>
              </a:rPr>
              <a:t> Haber) un V. Skots </a:t>
            </a:r>
            <a:r>
              <a:rPr lang="lv-LV" sz="2600" dirty="0" err="1">
                <a:solidFill>
                  <a:schemeClr val="accent1"/>
                </a:solidFill>
              </a:rPr>
              <a:t>Stornets</a:t>
            </a:r>
            <a:r>
              <a:rPr lang="lv-LV" sz="2600" dirty="0">
                <a:solidFill>
                  <a:schemeClr val="accent1"/>
                </a:solidFill>
              </a:rPr>
              <a:t> (W. </a:t>
            </a:r>
            <a:r>
              <a:rPr lang="lv-LV" sz="2600" dirty="0" err="1">
                <a:solidFill>
                  <a:schemeClr val="accent1"/>
                </a:solidFill>
              </a:rPr>
              <a:t>Scott</a:t>
            </a:r>
            <a:r>
              <a:rPr lang="lv-LV" sz="2600" dirty="0">
                <a:solidFill>
                  <a:schemeClr val="accent1"/>
                </a:solidFill>
              </a:rPr>
              <a:t> </a:t>
            </a:r>
            <a:r>
              <a:rPr lang="lv-LV" sz="2600" dirty="0" err="1">
                <a:solidFill>
                  <a:schemeClr val="accent1"/>
                </a:solidFill>
              </a:rPr>
              <a:t>Stornetta</a:t>
            </a:r>
            <a:r>
              <a:rPr lang="lv-LV" sz="2600" dirty="0">
                <a:solidFill>
                  <a:schemeClr val="accent1"/>
                </a:solidFill>
              </a:rPr>
              <a:t>) ieviesa praktiskus skaitļošanas risinājumus digitālu dokumentu laika zīmogošanai.</a:t>
            </a:r>
          </a:p>
        </p:txBody>
      </p:sp>
      <p:sp>
        <p:nvSpPr>
          <p:cNvPr id="3" name="Teksta vietturis 2">
            <a:extLst>
              <a:ext uri="{FF2B5EF4-FFF2-40B4-BE49-F238E27FC236}">
                <a16:creationId xmlns:a16="http://schemas.microsoft.com/office/drawing/2014/main" id="{6DB3E810-17BB-4357-A8E2-DE709F956B07}"/>
              </a:ext>
            </a:extLst>
          </p:cNvPr>
          <p:cNvSpPr>
            <a:spLocks noGrp="1"/>
          </p:cNvSpPr>
          <p:nvPr>
            <p:ph type="body" sz="quarter" idx="15"/>
          </p:nvPr>
        </p:nvSpPr>
        <p:spPr>
          <a:xfrm>
            <a:off x="669757" y="1234441"/>
            <a:ext cx="8275765" cy="580345"/>
          </a:xfrm>
        </p:spPr>
        <p:txBody>
          <a:bodyPr>
            <a:normAutofit fontScale="92500" lnSpcReduction="20000"/>
          </a:bodyPr>
          <a:lstStyle/>
          <a:p>
            <a:r>
              <a:rPr lang="lv-LV" dirty="0"/>
              <a:t>Laika zīmogoti digitālie dokumenti</a:t>
            </a:r>
          </a:p>
        </p:txBody>
      </p:sp>
    </p:spTree>
    <p:extLst>
      <p:ext uri="{BB962C8B-B14F-4D97-AF65-F5344CB8AC3E}">
        <p14:creationId xmlns:p14="http://schemas.microsoft.com/office/powerpoint/2010/main" val="555701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109F90-8C5C-4892-8408-FC4198A615E2}"/>
              </a:ext>
            </a:extLst>
          </p:cNvPr>
          <p:cNvSpPr>
            <a:spLocks noGrp="1"/>
          </p:cNvSpPr>
          <p:nvPr>
            <p:ph type="body" sz="quarter" idx="14"/>
          </p:nvPr>
        </p:nvSpPr>
        <p:spPr>
          <a:xfrm>
            <a:off x="7309263" y="2299591"/>
            <a:ext cx="4216088" cy="3122641"/>
          </a:xfrm>
        </p:spPr>
        <p:txBody>
          <a:bodyPr>
            <a:normAutofit/>
          </a:bodyPr>
          <a:lstStyle/>
          <a:p>
            <a:r>
              <a:rPr lang="lv-LV" sz="2600" b="1" dirty="0"/>
              <a:t>1992</a:t>
            </a:r>
            <a:r>
              <a:rPr lang="lv-LV" sz="2600" dirty="0"/>
              <a:t>. gadā sistēmā tika iekļauti </a:t>
            </a:r>
            <a:r>
              <a:rPr lang="lv-LV" sz="2600" dirty="0" err="1"/>
              <a:t>Merkles</a:t>
            </a:r>
            <a:r>
              <a:rPr lang="lv-LV" sz="2600" dirty="0"/>
              <a:t> koki (</a:t>
            </a:r>
            <a:r>
              <a:rPr lang="lv-LV" sz="2600" dirty="0" err="1"/>
              <a:t>ang</a:t>
            </a:r>
            <a:r>
              <a:rPr lang="lv-LV" sz="2600" dirty="0"/>
              <a:t>. "</a:t>
            </a:r>
            <a:r>
              <a:rPr lang="lv-LV" sz="2600" dirty="0" err="1"/>
              <a:t>Merkle</a:t>
            </a:r>
            <a:r>
              <a:rPr lang="lv-LV" sz="2600" dirty="0"/>
              <a:t> </a:t>
            </a:r>
            <a:r>
              <a:rPr lang="lv-LV" sz="2600" dirty="0" err="1"/>
              <a:t>trees</a:t>
            </a:r>
            <a:r>
              <a:rPr lang="lv-LV" sz="2600" dirty="0"/>
              <a:t>"), palīdzot </a:t>
            </a:r>
            <a:r>
              <a:rPr lang="lv-LV" sz="2600" dirty="0" err="1"/>
              <a:t>blokķēdes</a:t>
            </a:r>
            <a:r>
              <a:rPr lang="lv-LV" sz="2600" dirty="0"/>
              <a:t> sistēmai strādāt daudz efektīvāk, ļaujot vienā blokā uzglabāt vairākus dokumentus. </a:t>
            </a:r>
          </a:p>
        </p:txBody>
      </p:sp>
      <p:sp>
        <p:nvSpPr>
          <p:cNvPr id="5" name="Title 4">
            <a:extLst>
              <a:ext uri="{FF2B5EF4-FFF2-40B4-BE49-F238E27FC236}">
                <a16:creationId xmlns:a16="http://schemas.microsoft.com/office/drawing/2014/main" id="{DFD73C75-3776-4085-B7CF-14F86DAACC47}"/>
              </a:ext>
            </a:extLst>
          </p:cNvPr>
          <p:cNvSpPr>
            <a:spLocks noGrp="1"/>
          </p:cNvSpPr>
          <p:nvPr>
            <p:ph type="title"/>
          </p:nvPr>
        </p:nvSpPr>
        <p:spPr>
          <a:xfrm>
            <a:off x="7309263" y="412774"/>
            <a:ext cx="4216088" cy="1730326"/>
          </a:xfrm>
        </p:spPr>
        <p:txBody>
          <a:bodyPr>
            <a:normAutofit fontScale="90000"/>
          </a:bodyPr>
          <a:lstStyle/>
          <a:p>
            <a:r>
              <a:rPr lang="lv-LV" dirty="0" err="1"/>
              <a:t>Blokķēdes</a:t>
            </a:r>
            <a:r>
              <a:rPr lang="lv-LV" dirty="0"/>
              <a:t> dizainā iestrādāts "</a:t>
            </a:r>
            <a:r>
              <a:rPr lang="lv-LV" dirty="0" err="1"/>
              <a:t>Merkle</a:t>
            </a:r>
            <a:r>
              <a:rPr lang="lv-LV" dirty="0"/>
              <a:t>" koks</a:t>
            </a:r>
          </a:p>
        </p:txBody>
      </p:sp>
      <p:pic>
        <p:nvPicPr>
          <p:cNvPr id="8" name="Picture Placeholder 7">
            <a:extLst>
              <a:ext uri="{FF2B5EF4-FFF2-40B4-BE49-F238E27FC236}">
                <a16:creationId xmlns:a16="http://schemas.microsoft.com/office/drawing/2014/main" id="{5F15F42A-9635-426D-A1B8-AC2C332803D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73" r="2273"/>
          <a:stretch>
            <a:fillRect/>
          </a:stretch>
        </p:blipFill>
        <p:spPr>
          <a:xfrm>
            <a:off x="305459" y="1277937"/>
            <a:ext cx="6453187" cy="4302125"/>
          </a:xfrm>
        </p:spPr>
      </p:pic>
    </p:spTree>
    <p:extLst>
      <p:ext uri="{BB962C8B-B14F-4D97-AF65-F5344CB8AC3E}">
        <p14:creationId xmlns:p14="http://schemas.microsoft.com/office/powerpoint/2010/main" val="394951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a vietturis 4">
            <a:extLst>
              <a:ext uri="{FF2B5EF4-FFF2-40B4-BE49-F238E27FC236}">
                <a16:creationId xmlns:a16="http://schemas.microsoft.com/office/drawing/2014/main" id="{932D26F0-3F35-474D-B08F-840C70031E0E}"/>
              </a:ext>
            </a:extLst>
          </p:cNvPr>
          <p:cNvSpPr>
            <a:spLocks noGrp="1"/>
          </p:cNvSpPr>
          <p:nvPr>
            <p:ph type="body" sz="quarter" idx="14"/>
          </p:nvPr>
        </p:nvSpPr>
        <p:spPr>
          <a:xfrm>
            <a:off x="814136" y="1906172"/>
            <a:ext cx="9973313" cy="2145693"/>
          </a:xfrm>
        </p:spPr>
        <p:txBody>
          <a:bodyPr>
            <a:normAutofit/>
          </a:bodyPr>
          <a:lstStyle/>
          <a:p>
            <a:pPr marL="285750" indent="-285750" algn="just">
              <a:lnSpc>
                <a:spcPct val="80000"/>
              </a:lnSpc>
              <a:buClr>
                <a:schemeClr val="tx2"/>
              </a:buClr>
              <a:buSzPct val="90000"/>
              <a:buFont typeface="Webdings" panose="05030102010509060703" pitchFamily="18" charset="2"/>
              <a:buChar char="g"/>
            </a:pPr>
            <a:r>
              <a:rPr lang="lv-LV" sz="2600" b="1" dirty="0">
                <a:solidFill>
                  <a:schemeClr val="tx2"/>
                </a:solidFill>
              </a:rPr>
              <a:t>1992. </a:t>
            </a:r>
            <a:r>
              <a:rPr lang="lv-LV" sz="2600" dirty="0">
                <a:solidFill>
                  <a:schemeClr val="tx2"/>
                </a:solidFill>
              </a:rPr>
              <a:t>gada nogalē Ēriks Hjūzs (</a:t>
            </a:r>
            <a:r>
              <a:rPr lang="lv-LV" sz="2600" dirty="0" err="1">
                <a:solidFill>
                  <a:schemeClr val="tx2"/>
                </a:solidFill>
              </a:rPr>
              <a:t>Eric</a:t>
            </a:r>
            <a:r>
              <a:rPr lang="lv-LV" sz="2600" dirty="0">
                <a:solidFill>
                  <a:schemeClr val="tx2"/>
                </a:solidFill>
              </a:rPr>
              <a:t> </a:t>
            </a:r>
            <a:r>
              <a:rPr lang="lv-LV" sz="2600" dirty="0" err="1">
                <a:solidFill>
                  <a:schemeClr val="tx2"/>
                </a:solidFill>
              </a:rPr>
              <a:t>Hughes</a:t>
            </a:r>
            <a:r>
              <a:rPr lang="lv-LV" sz="2600" dirty="0">
                <a:solidFill>
                  <a:schemeClr val="tx2"/>
                </a:solidFill>
              </a:rPr>
              <a:t>), </a:t>
            </a:r>
            <a:r>
              <a:rPr lang="lv-LV" sz="2600" dirty="0" err="1">
                <a:solidFill>
                  <a:schemeClr val="tx2"/>
                </a:solidFill>
              </a:rPr>
              <a:t>Timotijs</a:t>
            </a:r>
            <a:r>
              <a:rPr lang="lv-LV" sz="2600" dirty="0">
                <a:solidFill>
                  <a:schemeClr val="tx2"/>
                </a:solidFill>
              </a:rPr>
              <a:t> C </a:t>
            </a:r>
            <a:r>
              <a:rPr lang="lv-LV" sz="2600" dirty="0" err="1">
                <a:solidFill>
                  <a:schemeClr val="tx2"/>
                </a:solidFill>
              </a:rPr>
              <a:t>Mejs</a:t>
            </a:r>
            <a:r>
              <a:rPr lang="lv-LV" sz="2600" dirty="0">
                <a:solidFill>
                  <a:schemeClr val="tx2"/>
                </a:solidFill>
              </a:rPr>
              <a:t> (</a:t>
            </a:r>
            <a:r>
              <a:rPr lang="lv-LV" sz="2600" dirty="0" err="1">
                <a:solidFill>
                  <a:schemeClr val="tx2"/>
                </a:solidFill>
              </a:rPr>
              <a:t>Timothy</a:t>
            </a:r>
            <a:r>
              <a:rPr lang="lv-LV" sz="2600" dirty="0">
                <a:solidFill>
                  <a:schemeClr val="tx2"/>
                </a:solidFill>
              </a:rPr>
              <a:t> C </a:t>
            </a:r>
            <a:r>
              <a:rPr lang="lv-LV" sz="2600" dirty="0" err="1">
                <a:solidFill>
                  <a:schemeClr val="tx2"/>
                </a:solidFill>
              </a:rPr>
              <a:t>May</a:t>
            </a:r>
            <a:r>
              <a:rPr lang="lv-LV" sz="2600" dirty="0">
                <a:solidFill>
                  <a:schemeClr val="tx2"/>
                </a:solidFill>
              </a:rPr>
              <a:t>) un Džons </a:t>
            </a:r>
            <a:r>
              <a:rPr lang="lv-LV" sz="2600" dirty="0" err="1">
                <a:solidFill>
                  <a:schemeClr val="tx2"/>
                </a:solidFill>
              </a:rPr>
              <a:t>Gilmors</a:t>
            </a:r>
            <a:r>
              <a:rPr lang="lv-LV" sz="2600" dirty="0">
                <a:solidFill>
                  <a:schemeClr val="tx2"/>
                </a:solidFill>
              </a:rPr>
              <a:t> (</a:t>
            </a:r>
            <a:r>
              <a:rPr lang="lv-LV" sz="2600" dirty="0" err="1">
                <a:solidFill>
                  <a:schemeClr val="tx2"/>
                </a:solidFill>
              </a:rPr>
              <a:t>John</a:t>
            </a:r>
            <a:r>
              <a:rPr lang="lv-LV" sz="2600" dirty="0">
                <a:solidFill>
                  <a:schemeClr val="tx2"/>
                </a:solidFill>
              </a:rPr>
              <a:t> </a:t>
            </a:r>
            <a:r>
              <a:rPr lang="lv-LV" sz="2600" dirty="0" err="1">
                <a:solidFill>
                  <a:schemeClr val="tx2"/>
                </a:solidFill>
              </a:rPr>
              <a:t>Gilmore</a:t>
            </a:r>
            <a:r>
              <a:rPr lang="lv-LV" sz="2600" dirty="0">
                <a:solidFill>
                  <a:schemeClr val="tx2"/>
                </a:solidFill>
              </a:rPr>
              <a:t>) nodibināja nelielu grupu, kas katru mēnesi tikās </a:t>
            </a:r>
            <a:r>
              <a:rPr lang="lv-LV" sz="2600" dirty="0" err="1">
                <a:solidFill>
                  <a:schemeClr val="tx2"/>
                </a:solidFill>
              </a:rPr>
              <a:t>Gilmora</a:t>
            </a:r>
            <a:r>
              <a:rPr lang="lv-LV" sz="2600" dirty="0">
                <a:solidFill>
                  <a:schemeClr val="tx2"/>
                </a:solidFill>
              </a:rPr>
              <a:t> uzņēmumā „</a:t>
            </a:r>
            <a:r>
              <a:rPr lang="lv-LV" sz="2600" dirty="0" err="1">
                <a:solidFill>
                  <a:schemeClr val="tx2"/>
                </a:solidFill>
              </a:rPr>
              <a:t>Cygnus</a:t>
            </a:r>
            <a:r>
              <a:rPr lang="lv-LV" sz="2600" dirty="0">
                <a:solidFill>
                  <a:schemeClr val="tx2"/>
                </a:solidFill>
              </a:rPr>
              <a:t> Solutions” Sanfrancisko līča rajonā. Grupu humoristiski sauca par „</a:t>
            </a:r>
            <a:r>
              <a:rPr lang="lv-LV" sz="2600" dirty="0" err="1">
                <a:solidFill>
                  <a:schemeClr val="tx2"/>
                </a:solidFill>
              </a:rPr>
              <a:t>šifrpankiem</a:t>
            </a:r>
            <a:r>
              <a:rPr lang="lv-LV" sz="2600" dirty="0">
                <a:solidFill>
                  <a:schemeClr val="tx2"/>
                </a:solidFill>
              </a:rPr>
              <a:t>”, kas ir ”šifra” un „</a:t>
            </a:r>
            <a:r>
              <a:rPr lang="lv-LV" sz="2600" dirty="0" err="1">
                <a:solidFill>
                  <a:schemeClr val="tx2"/>
                </a:solidFill>
              </a:rPr>
              <a:t>kiberpanka</a:t>
            </a:r>
            <a:r>
              <a:rPr lang="lv-LV" sz="2600" dirty="0">
                <a:solidFill>
                  <a:schemeClr val="tx2"/>
                </a:solidFill>
              </a:rPr>
              <a:t>” atvasinājums.</a:t>
            </a:r>
          </a:p>
          <a:p>
            <a:pPr algn="just">
              <a:lnSpc>
                <a:spcPct val="80000"/>
              </a:lnSpc>
              <a:buClr>
                <a:schemeClr val="tx2"/>
              </a:buClr>
              <a:buSzPct val="90000"/>
            </a:pPr>
            <a:endParaRPr lang="lv-LV" sz="2600" dirty="0">
              <a:solidFill>
                <a:schemeClr val="tx2"/>
              </a:solidFill>
            </a:endParaRPr>
          </a:p>
        </p:txBody>
      </p:sp>
      <p:sp>
        <p:nvSpPr>
          <p:cNvPr id="6" name="Teksta vietturis 5">
            <a:extLst>
              <a:ext uri="{FF2B5EF4-FFF2-40B4-BE49-F238E27FC236}">
                <a16:creationId xmlns:a16="http://schemas.microsoft.com/office/drawing/2014/main" id="{E412974C-3762-45F8-B986-E4A3FB524889}"/>
              </a:ext>
            </a:extLst>
          </p:cNvPr>
          <p:cNvSpPr>
            <a:spLocks noGrp="1"/>
          </p:cNvSpPr>
          <p:nvPr>
            <p:ph type="body" sz="quarter" idx="15"/>
          </p:nvPr>
        </p:nvSpPr>
        <p:spPr>
          <a:xfrm>
            <a:off x="814136" y="808893"/>
            <a:ext cx="8777069" cy="1097279"/>
          </a:xfrm>
        </p:spPr>
        <p:txBody>
          <a:bodyPr>
            <a:normAutofit fontScale="85000" lnSpcReduction="20000"/>
          </a:bodyPr>
          <a:lstStyle/>
          <a:p>
            <a:r>
              <a:rPr lang="lv-LV" dirty="0" err="1"/>
              <a:t>Šifrpanka</a:t>
            </a:r>
            <a:r>
              <a:rPr lang="lv-LV" dirty="0"/>
              <a:t> kustība</a:t>
            </a:r>
          </a:p>
          <a:p>
            <a:r>
              <a:rPr lang="lv-LV" dirty="0"/>
              <a:t>1992 — 1995</a:t>
            </a:r>
          </a:p>
          <a:p>
            <a:endParaRPr lang="lv-LV" dirty="0"/>
          </a:p>
        </p:txBody>
      </p:sp>
      <p:sp>
        <p:nvSpPr>
          <p:cNvPr id="4" name="Teksta vietturis 4">
            <a:extLst>
              <a:ext uri="{FF2B5EF4-FFF2-40B4-BE49-F238E27FC236}">
                <a16:creationId xmlns:a16="http://schemas.microsoft.com/office/drawing/2014/main" id="{DEB324F3-7DC7-428A-87E4-8A60EF4046BC}"/>
              </a:ext>
            </a:extLst>
          </p:cNvPr>
          <p:cNvSpPr txBox="1">
            <a:spLocks/>
          </p:cNvSpPr>
          <p:nvPr/>
        </p:nvSpPr>
        <p:spPr>
          <a:xfrm>
            <a:off x="1335644" y="4275967"/>
            <a:ext cx="9679686" cy="1997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buClr>
                <a:schemeClr val="tx2"/>
              </a:buClr>
              <a:buSzPct val="90000"/>
            </a:pPr>
            <a:r>
              <a:rPr lang="lv-LV" sz="2000" i="1" dirty="0">
                <a:solidFill>
                  <a:schemeClr val="accent1"/>
                </a:solidFill>
              </a:rPr>
              <a:t>Elektroniskajā laikmetā atvērtai sabiedrībai ir nepieciešams privātums. Privātums nav slepenība. Privāta lieta ir kas tāds, ko kāds negribētu, lai zina visa pasaule, bet slepena lieta ir kas tāds, ko kāds grib, lai neviens nezinātu. Privātums ir iespēja selektīvi atklāt sevi pasaulei.</a:t>
            </a:r>
          </a:p>
        </p:txBody>
      </p:sp>
      <p:sp>
        <p:nvSpPr>
          <p:cNvPr id="7" name="Teksta vietturis 4">
            <a:extLst>
              <a:ext uri="{FF2B5EF4-FFF2-40B4-BE49-F238E27FC236}">
                <a16:creationId xmlns:a16="http://schemas.microsoft.com/office/drawing/2014/main" id="{B7CF7FC1-6C76-4715-8F68-CEDB5A1DB49E}"/>
              </a:ext>
            </a:extLst>
          </p:cNvPr>
          <p:cNvSpPr txBox="1">
            <a:spLocks/>
          </p:cNvSpPr>
          <p:nvPr/>
        </p:nvSpPr>
        <p:spPr>
          <a:xfrm>
            <a:off x="2134460" y="5521697"/>
            <a:ext cx="8880870" cy="5274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80000"/>
              </a:lnSpc>
              <a:buClr>
                <a:schemeClr val="tx2"/>
              </a:buClr>
              <a:buSzPct val="90000"/>
            </a:pPr>
            <a:r>
              <a:rPr lang="lv-LV" sz="2000" i="1" dirty="0" err="1">
                <a:solidFill>
                  <a:schemeClr val="accent1"/>
                </a:solidFill>
              </a:rPr>
              <a:t>Šifrpanka</a:t>
            </a:r>
            <a:r>
              <a:rPr lang="lv-LV" sz="2000" i="1" dirty="0">
                <a:solidFill>
                  <a:schemeClr val="accent1"/>
                </a:solidFill>
              </a:rPr>
              <a:t> manifests (</a:t>
            </a:r>
            <a:r>
              <a:rPr lang="lv-LV" sz="2000" i="1" dirty="0" err="1">
                <a:solidFill>
                  <a:schemeClr val="accent1"/>
                </a:solidFill>
              </a:rPr>
              <a:t>Cypherpunk's</a:t>
            </a:r>
            <a:r>
              <a:rPr lang="lv-LV" sz="2000" i="1" dirty="0">
                <a:solidFill>
                  <a:schemeClr val="accent1"/>
                </a:solidFill>
              </a:rPr>
              <a:t> </a:t>
            </a:r>
            <a:r>
              <a:rPr lang="lv-LV" sz="2000" i="1" dirty="0" err="1">
                <a:solidFill>
                  <a:schemeClr val="accent1"/>
                </a:solidFill>
              </a:rPr>
              <a:t>Manifesto</a:t>
            </a:r>
            <a:r>
              <a:rPr lang="lv-LV" sz="2000" i="1" dirty="0">
                <a:solidFill>
                  <a:schemeClr val="accent1"/>
                </a:solidFill>
              </a:rPr>
              <a:t>”)</a:t>
            </a:r>
          </a:p>
        </p:txBody>
      </p:sp>
    </p:spTree>
    <p:extLst>
      <p:ext uri="{BB962C8B-B14F-4D97-AF65-F5344CB8AC3E}">
        <p14:creationId xmlns:p14="http://schemas.microsoft.com/office/powerpoint/2010/main" val="81268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89B5C1-9710-4E0A-9745-C8FB2F5F68A0}"/>
              </a:ext>
            </a:extLst>
          </p:cNvPr>
          <p:cNvSpPr>
            <a:spLocks noGrp="1"/>
          </p:cNvSpPr>
          <p:nvPr>
            <p:ph type="body" sz="quarter" idx="14"/>
          </p:nvPr>
        </p:nvSpPr>
        <p:spPr>
          <a:xfrm>
            <a:off x="6013856" y="1638797"/>
            <a:ext cx="5134879" cy="4490153"/>
          </a:xfrm>
        </p:spPr>
        <p:txBody>
          <a:bodyPr>
            <a:normAutofit/>
          </a:bodyPr>
          <a:lstStyle/>
          <a:p>
            <a:r>
              <a:rPr lang="lv-LV" sz="2600" dirty="0"/>
              <a:t>Ar „</a:t>
            </a:r>
            <a:r>
              <a:rPr lang="lv-LV" sz="2600" dirty="0" err="1"/>
              <a:t>Bitcoin</a:t>
            </a:r>
            <a:r>
              <a:rPr lang="lv-LV" sz="2600" dirty="0"/>
              <a:t>” </a:t>
            </a:r>
            <a:r>
              <a:rPr lang="lv-LV" sz="2600" dirty="0" err="1"/>
              <a:t>Satoši</a:t>
            </a:r>
            <a:r>
              <a:rPr lang="lv-LV" sz="2600" dirty="0"/>
              <a:t> </a:t>
            </a:r>
            <a:r>
              <a:rPr lang="lv-LV" sz="2600" dirty="0" err="1"/>
              <a:t>Nakamoto</a:t>
            </a:r>
            <a:r>
              <a:rPr lang="lv-LV" sz="2600" dirty="0"/>
              <a:t> iepazīstināja </a:t>
            </a:r>
            <a:r>
              <a:rPr lang="lv-LV" sz="2600" b="1" dirty="0"/>
              <a:t>2008. </a:t>
            </a:r>
            <a:r>
              <a:rPr lang="lv-LV" sz="2600" dirty="0"/>
              <a:t>gada publikācijā „</a:t>
            </a:r>
            <a:r>
              <a:rPr lang="lv-LV" sz="2600" dirty="0" err="1"/>
              <a:t>Bitcoin</a:t>
            </a:r>
            <a:r>
              <a:rPr lang="lv-LV" sz="2600" dirty="0"/>
              <a:t>: </a:t>
            </a:r>
            <a:r>
              <a:rPr lang="lv-LV" sz="2600" dirty="0" err="1"/>
              <a:t>vienādranga</a:t>
            </a:r>
            <a:r>
              <a:rPr lang="lv-LV" sz="2600" dirty="0"/>
              <a:t> elektroniskās naudas sistēma” (</a:t>
            </a:r>
            <a:r>
              <a:rPr lang="lv-LV" sz="2600" dirty="0" err="1"/>
              <a:t>ang</a:t>
            </a:r>
            <a:r>
              <a:rPr lang="lv-LV" sz="2600" dirty="0"/>
              <a:t>. "</a:t>
            </a:r>
            <a:r>
              <a:rPr lang="lv-LV" sz="2600" dirty="0" err="1"/>
              <a:t>Bitcoin</a:t>
            </a:r>
            <a:r>
              <a:rPr lang="lv-LV" sz="2600" dirty="0"/>
              <a:t>: A </a:t>
            </a:r>
            <a:r>
              <a:rPr lang="lv-LV" sz="2600" dirty="0" err="1"/>
              <a:t>Peer</a:t>
            </a:r>
            <a:r>
              <a:rPr lang="lv-LV" sz="2600" dirty="0"/>
              <a:t>-to-</a:t>
            </a:r>
            <a:r>
              <a:rPr lang="lv-LV" sz="2600" dirty="0" err="1"/>
              <a:t>Peer</a:t>
            </a:r>
            <a:r>
              <a:rPr lang="lv-LV" sz="2600" dirty="0"/>
              <a:t> </a:t>
            </a:r>
            <a:r>
              <a:rPr lang="lv-LV" sz="2600" dirty="0" err="1"/>
              <a:t>Electronic</a:t>
            </a:r>
            <a:r>
              <a:rPr lang="lv-LV" sz="2600" dirty="0"/>
              <a:t> </a:t>
            </a:r>
            <a:r>
              <a:rPr lang="lv-LV" sz="2600" dirty="0" err="1"/>
              <a:t>Cash</a:t>
            </a:r>
            <a:r>
              <a:rPr lang="lv-LV" sz="2600" dirty="0"/>
              <a:t> </a:t>
            </a:r>
            <a:r>
              <a:rPr lang="lv-LV" sz="2600" dirty="0" err="1"/>
              <a:t>System</a:t>
            </a:r>
            <a:r>
              <a:rPr lang="lv-LV" sz="2600" dirty="0"/>
              <a:t>") – </a:t>
            </a:r>
          </a:p>
          <a:p>
            <a:r>
              <a:rPr lang="lv-LV" sz="2400" dirty="0"/>
              <a:t>tas ir decentralizētas elektroniskās valūtas veids bez administratora vai bankas, kas balstās uz publisko virsgrāmatu vai „bloku ķēdi”, kura reģistrē un apstiprina darījumus</a:t>
            </a:r>
          </a:p>
        </p:txBody>
      </p:sp>
      <p:pic>
        <p:nvPicPr>
          <p:cNvPr id="6" name="Picture Placeholder 5" descr="A picture containing calendar&#10;&#10;Description automatically generated">
            <a:extLst>
              <a:ext uri="{FF2B5EF4-FFF2-40B4-BE49-F238E27FC236}">
                <a16:creationId xmlns:a16="http://schemas.microsoft.com/office/drawing/2014/main" id="{16B50A20-94D8-43BE-8668-C0750A2928E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3" r="3"/>
          <a:stretch>
            <a:fillRect/>
          </a:stretch>
        </p:blipFill>
        <p:spPr/>
      </p:pic>
      <p:sp>
        <p:nvSpPr>
          <p:cNvPr id="4" name="Title 3">
            <a:extLst>
              <a:ext uri="{FF2B5EF4-FFF2-40B4-BE49-F238E27FC236}">
                <a16:creationId xmlns:a16="http://schemas.microsoft.com/office/drawing/2014/main" id="{0D415E81-F959-4DE9-80F1-CE049EF20F31}"/>
              </a:ext>
            </a:extLst>
          </p:cNvPr>
          <p:cNvSpPr>
            <a:spLocks noGrp="1"/>
          </p:cNvSpPr>
          <p:nvPr>
            <p:ph type="title"/>
          </p:nvPr>
        </p:nvSpPr>
        <p:spPr/>
        <p:txBody>
          <a:bodyPr>
            <a:normAutofit fontScale="90000"/>
          </a:bodyPr>
          <a:lstStyle/>
          <a:p>
            <a:r>
              <a:rPr lang="lv-LV" dirty="0" err="1"/>
              <a:t>Bitcoin</a:t>
            </a:r>
            <a:endParaRPr lang="lv-LV" dirty="0"/>
          </a:p>
        </p:txBody>
      </p:sp>
    </p:spTree>
    <p:extLst>
      <p:ext uri="{BB962C8B-B14F-4D97-AF65-F5344CB8AC3E}">
        <p14:creationId xmlns:p14="http://schemas.microsoft.com/office/powerpoint/2010/main" val="2085548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5E28FAD5-C351-4601-9D2A-969D0CCBBC7C}"/>
              </a:ext>
            </a:extLst>
          </p:cNvPr>
          <p:cNvSpPr>
            <a:spLocks noGrp="1"/>
          </p:cNvSpPr>
          <p:nvPr>
            <p:ph type="body" sz="quarter" idx="14"/>
          </p:nvPr>
        </p:nvSpPr>
        <p:spPr>
          <a:xfrm>
            <a:off x="1295395" y="1743741"/>
            <a:ext cx="9377154" cy="3390900"/>
          </a:xfrm>
        </p:spPr>
        <p:txBody>
          <a:bodyPr>
            <a:normAutofit/>
          </a:bodyPr>
          <a:lstStyle/>
          <a:p>
            <a:pPr algn="just"/>
            <a:r>
              <a:rPr lang="lv-LV" sz="2600" dirty="0">
                <a:solidFill>
                  <a:srgbClr val="643CBE"/>
                </a:solidFill>
              </a:rPr>
              <a:t>2009. gada 3. janvārī radās "</a:t>
            </a:r>
            <a:r>
              <a:rPr lang="lv-LV" sz="2600" dirty="0" err="1">
                <a:solidFill>
                  <a:srgbClr val="643CBE"/>
                </a:solidFill>
              </a:rPr>
              <a:t>Bitcoin</a:t>
            </a:r>
            <a:r>
              <a:rPr lang="lv-LV" sz="2600" dirty="0">
                <a:solidFill>
                  <a:srgbClr val="643CBE"/>
                </a:solidFill>
              </a:rPr>
              <a:t>", kad šīs </a:t>
            </a:r>
            <a:r>
              <a:rPr lang="lv-LV" sz="2600" dirty="0" err="1">
                <a:solidFill>
                  <a:srgbClr val="643CBE"/>
                </a:solidFill>
              </a:rPr>
              <a:t>kriptovalūtas</a:t>
            </a:r>
            <a:r>
              <a:rPr lang="lv-LV" sz="2600" dirty="0">
                <a:solidFill>
                  <a:srgbClr val="643CBE"/>
                </a:solidFill>
              </a:rPr>
              <a:t> pirmo bloku ieguva </a:t>
            </a:r>
            <a:r>
              <a:rPr lang="lv-LV" sz="2600" dirty="0" err="1">
                <a:solidFill>
                  <a:srgbClr val="643CBE"/>
                </a:solidFill>
              </a:rPr>
              <a:t>Satoši</a:t>
            </a:r>
            <a:r>
              <a:rPr lang="lv-LV" sz="2600" dirty="0">
                <a:solidFill>
                  <a:srgbClr val="643CBE"/>
                </a:solidFill>
              </a:rPr>
              <a:t> </a:t>
            </a:r>
            <a:r>
              <a:rPr lang="lv-LV" sz="2600" dirty="0" err="1">
                <a:solidFill>
                  <a:srgbClr val="643CBE"/>
                </a:solidFill>
              </a:rPr>
              <a:t>Nakomoto</a:t>
            </a:r>
            <a:r>
              <a:rPr lang="lv-LV" sz="2600" dirty="0">
                <a:solidFill>
                  <a:srgbClr val="643CBE"/>
                </a:solidFill>
              </a:rPr>
              <a:t>, un tā atlīdzība bija 50 </a:t>
            </a:r>
            <a:r>
              <a:rPr lang="lv-LV" sz="2600" dirty="0" err="1">
                <a:solidFill>
                  <a:srgbClr val="643CBE"/>
                </a:solidFill>
              </a:rPr>
              <a:t>bitmonētas</a:t>
            </a:r>
            <a:r>
              <a:rPr lang="lv-LV" sz="2600" dirty="0">
                <a:solidFill>
                  <a:srgbClr val="643CBE"/>
                </a:solidFill>
              </a:rPr>
              <a:t> (</a:t>
            </a:r>
            <a:r>
              <a:rPr lang="lv-LV" sz="2600" dirty="0" err="1">
                <a:solidFill>
                  <a:srgbClr val="643CBE"/>
                </a:solidFill>
              </a:rPr>
              <a:t>ang</a:t>
            </a:r>
            <a:r>
              <a:rPr lang="lv-LV" sz="2600" dirty="0">
                <a:solidFill>
                  <a:srgbClr val="643CBE"/>
                </a:solidFill>
              </a:rPr>
              <a:t>. "</a:t>
            </a:r>
            <a:r>
              <a:rPr lang="lv-LV" sz="2600" dirty="0" err="1">
                <a:solidFill>
                  <a:srgbClr val="643CBE"/>
                </a:solidFill>
              </a:rPr>
              <a:t>bitcoin</a:t>
            </a:r>
            <a:r>
              <a:rPr lang="lv-LV" sz="2600" dirty="0">
                <a:solidFill>
                  <a:srgbClr val="643CBE"/>
                </a:solidFill>
              </a:rPr>
              <a:t>"). Pirmais „</a:t>
            </a:r>
            <a:r>
              <a:rPr lang="lv-LV" sz="2600" dirty="0" err="1">
                <a:solidFill>
                  <a:srgbClr val="643CBE"/>
                </a:solidFill>
              </a:rPr>
              <a:t>Bitcoin</a:t>
            </a:r>
            <a:r>
              <a:rPr lang="lv-LV" sz="2600" dirty="0">
                <a:solidFill>
                  <a:srgbClr val="643CBE"/>
                </a:solidFill>
              </a:rPr>
              <a:t>” darījums notika tā paša gada 12. janvārī, kad </a:t>
            </a:r>
            <a:r>
              <a:rPr lang="lv-LV" sz="2600" dirty="0" err="1">
                <a:solidFill>
                  <a:srgbClr val="643CBE"/>
                </a:solidFill>
              </a:rPr>
              <a:t>Satoši</a:t>
            </a:r>
            <a:r>
              <a:rPr lang="lv-LV" sz="2600" dirty="0">
                <a:solidFill>
                  <a:srgbClr val="643CBE"/>
                </a:solidFill>
              </a:rPr>
              <a:t> </a:t>
            </a:r>
            <a:r>
              <a:rPr lang="lv-LV" sz="2600" dirty="0" err="1">
                <a:solidFill>
                  <a:srgbClr val="643CBE"/>
                </a:solidFill>
              </a:rPr>
              <a:t>Nakamoto</a:t>
            </a:r>
            <a:r>
              <a:rPr lang="lv-LV" sz="2600" dirty="0">
                <a:solidFill>
                  <a:srgbClr val="643CBE"/>
                </a:solidFill>
              </a:rPr>
              <a:t> nosūtīja Halam </a:t>
            </a:r>
            <a:r>
              <a:rPr lang="lv-LV" sz="2600" dirty="0" err="1">
                <a:solidFill>
                  <a:srgbClr val="643CBE"/>
                </a:solidFill>
              </a:rPr>
              <a:t>Finejam</a:t>
            </a:r>
            <a:r>
              <a:rPr lang="lv-LV" sz="2600" dirty="0">
                <a:solidFill>
                  <a:srgbClr val="643CBE"/>
                </a:solidFill>
              </a:rPr>
              <a:t> (Hal </a:t>
            </a:r>
            <a:r>
              <a:rPr lang="lv-LV" sz="2600" dirty="0" err="1">
                <a:solidFill>
                  <a:srgbClr val="643CBE"/>
                </a:solidFill>
              </a:rPr>
              <a:t>Finney</a:t>
            </a:r>
            <a:r>
              <a:rPr lang="lv-LV" sz="2600" dirty="0">
                <a:solidFill>
                  <a:srgbClr val="643CBE"/>
                </a:solidFill>
              </a:rPr>
              <a:t>) 10 </a:t>
            </a:r>
            <a:r>
              <a:rPr lang="lv-LV" sz="2600" dirty="0" err="1">
                <a:solidFill>
                  <a:srgbClr val="643CBE"/>
                </a:solidFill>
              </a:rPr>
              <a:t>bitmonētas</a:t>
            </a:r>
            <a:r>
              <a:rPr lang="lv-LV" sz="2600" dirty="0">
                <a:solidFill>
                  <a:srgbClr val="643CBE"/>
                </a:solidFill>
              </a:rPr>
              <a:t> (</a:t>
            </a:r>
            <a:r>
              <a:rPr lang="lv-LV" sz="2600" dirty="0" err="1">
                <a:solidFill>
                  <a:srgbClr val="643CBE"/>
                </a:solidFill>
              </a:rPr>
              <a:t>ang</a:t>
            </a:r>
            <a:r>
              <a:rPr lang="lv-LV" sz="2600" dirty="0">
                <a:solidFill>
                  <a:srgbClr val="643CBE"/>
                </a:solidFill>
              </a:rPr>
              <a:t>. "</a:t>
            </a:r>
            <a:r>
              <a:rPr lang="lv-LV" sz="2600" dirty="0" err="1">
                <a:solidFill>
                  <a:srgbClr val="643CBE"/>
                </a:solidFill>
              </a:rPr>
              <a:t>bitcoin</a:t>
            </a:r>
            <a:r>
              <a:rPr lang="lv-LV" sz="2600" dirty="0">
                <a:solidFill>
                  <a:srgbClr val="643CBE"/>
                </a:solidFill>
              </a:rPr>
              <a:t>").</a:t>
            </a:r>
          </a:p>
        </p:txBody>
      </p:sp>
      <p:sp>
        <p:nvSpPr>
          <p:cNvPr id="3" name="Teksta vietturis 2">
            <a:extLst>
              <a:ext uri="{FF2B5EF4-FFF2-40B4-BE49-F238E27FC236}">
                <a16:creationId xmlns:a16="http://schemas.microsoft.com/office/drawing/2014/main" id="{3CDE1E93-A103-4312-A946-6079202AD98E}"/>
              </a:ext>
            </a:extLst>
          </p:cNvPr>
          <p:cNvSpPr>
            <a:spLocks noGrp="1"/>
          </p:cNvSpPr>
          <p:nvPr>
            <p:ph type="body" sz="quarter" idx="15"/>
          </p:nvPr>
        </p:nvSpPr>
        <p:spPr>
          <a:xfrm>
            <a:off x="1295395" y="931384"/>
            <a:ext cx="8275765" cy="580345"/>
          </a:xfrm>
        </p:spPr>
        <p:txBody>
          <a:bodyPr>
            <a:normAutofit fontScale="77500" lnSpcReduction="20000"/>
          </a:bodyPr>
          <a:lstStyle/>
          <a:p>
            <a:r>
              <a:rPr lang="lv-LV" dirty="0"/>
              <a:t>"</a:t>
            </a:r>
            <a:r>
              <a:rPr lang="lv-LV" dirty="0" err="1"/>
              <a:t>Bitcoin</a:t>
            </a:r>
            <a:r>
              <a:rPr lang="lv-LV" dirty="0"/>
              <a:t>" ģenēzes bloks (Genesis </a:t>
            </a:r>
            <a:r>
              <a:rPr lang="lv-LV" dirty="0" err="1"/>
              <a:t>Block</a:t>
            </a:r>
            <a:r>
              <a:rPr lang="lv-LV" dirty="0"/>
              <a:t>)</a:t>
            </a:r>
          </a:p>
        </p:txBody>
      </p:sp>
      <p:pic>
        <p:nvPicPr>
          <p:cNvPr id="3074" name="Picture 2" descr="Genesis block – First block of Bitcoin or Altcoin – BitcoinWiki">
            <a:extLst>
              <a:ext uri="{FF2B5EF4-FFF2-40B4-BE49-F238E27FC236}">
                <a16:creationId xmlns:a16="http://schemas.microsoft.com/office/drawing/2014/main" id="{F7C7AAA4-27E3-4889-B577-4690F586B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3851231"/>
            <a:ext cx="733425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7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89B5C1-9710-4E0A-9745-C8FB2F5F68A0}"/>
              </a:ext>
            </a:extLst>
          </p:cNvPr>
          <p:cNvSpPr>
            <a:spLocks noGrp="1"/>
          </p:cNvSpPr>
          <p:nvPr>
            <p:ph type="body" sz="quarter" idx="14"/>
          </p:nvPr>
        </p:nvSpPr>
        <p:spPr>
          <a:xfrm>
            <a:off x="5433830" y="1773591"/>
            <a:ext cx="6758170" cy="5875462"/>
          </a:xfrm>
        </p:spPr>
        <p:txBody>
          <a:bodyPr>
            <a:normAutofit/>
          </a:bodyPr>
          <a:lstStyle/>
          <a:p>
            <a:pPr marL="457200" indent="-457200">
              <a:lnSpc>
                <a:spcPct val="80000"/>
              </a:lnSpc>
              <a:buClr>
                <a:schemeClr val="bg1"/>
              </a:buClr>
              <a:buSzPct val="90000"/>
              <a:buFont typeface="Wingdings" panose="05000000000000000000" pitchFamily="2" charset="2"/>
              <a:buChar char="§"/>
            </a:pPr>
            <a:r>
              <a:rPr lang="lv-LV" sz="2600" b="1" dirty="0"/>
              <a:t>2013. </a:t>
            </a:r>
            <a:r>
              <a:rPr lang="lv-LV" sz="2600" dirty="0"/>
              <a:t>gadā </a:t>
            </a:r>
            <a:r>
              <a:rPr lang="lv-LV" sz="2600" dirty="0" err="1"/>
              <a:t>Vitaliks</a:t>
            </a:r>
            <a:r>
              <a:rPr lang="lv-LV" sz="2600" dirty="0"/>
              <a:t> </a:t>
            </a:r>
            <a:r>
              <a:rPr lang="lv-LV" sz="2600" dirty="0" err="1"/>
              <a:t>Buterins</a:t>
            </a:r>
            <a:r>
              <a:rPr lang="lv-LV" sz="2600" dirty="0"/>
              <a:t> (</a:t>
            </a:r>
            <a:r>
              <a:rPr lang="lv-LV" sz="2600" dirty="0" err="1"/>
              <a:t>Vitalik</a:t>
            </a:r>
            <a:r>
              <a:rPr lang="lv-LV" sz="2600" dirty="0"/>
              <a:t> </a:t>
            </a:r>
            <a:r>
              <a:rPr lang="lv-LV" sz="2600" dirty="0" err="1"/>
              <a:t>Buterin</a:t>
            </a:r>
            <a:r>
              <a:rPr lang="lv-LV" sz="2600" dirty="0"/>
              <a:t>) ierosināja, ka „</a:t>
            </a:r>
            <a:r>
              <a:rPr lang="lv-LV" sz="2600" dirty="0" err="1"/>
              <a:t>Bitcoin</a:t>
            </a:r>
            <a:r>
              <a:rPr lang="lv-LV" sz="2600" dirty="0"/>
              <a:t>” ir nepieciešama skriptu valoda, lai veidotu decentralizētas aplikācijas.</a:t>
            </a:r>
          </a:p>
          <a:p>
            <a:pPr marL="457200" indent="-457200">
              <a:lnSpc>
                <a:spcPct val="80000"/>
              </a:lnSpc>
              <a:buClr>
                <a:schemeClr val="bg1"/>
              </a:buClr>
              <a:buSzPct val="90000"/>
              <a:buFont typeface="Wingdings" panose="05000000000000000000" pitchFamily="2" charset="2"/>
              <a:buChar char="§"/>
            </a:pPr>
            <a:r>
              <a:rPr lang="lv-LV" sz="2600" dirty="0"/>
              <a:t>Neiegūstot sabiedrības atbalstu, </a:t>
            </a:r>
            <a:r>
              <a:rPr lang="lv-LV" sz="2600" dirty="0" err="1"/>
              <a:t>Vitaliks</a:t>
            </a:r>
            <a:r>
              <a:rPr lang="lv-LV" sz="2600" dirty="0"/>
              <a:t> sāka izstrādāt jaunu, uz bloku ķēdēm balstītu dalīto skaitļošanas platformu ”</a:t>
            </a:r>
            <a:r>
              <a:rPr lang="lv-LV" sz="2600" dirty="0" err="1"/>
              <a:t>Ethereum</a:t>
            </a:r>
            <a:r>
              <a:rPr lang="lv-LV" sz="2600" dirty="0"/>
              <a:t>”, kas iekļauj skriptu veidošanas iespējas, ko sauc par </a:t>
            </a:r>
            <a:r>
              <a:rPr lang="lv-LV" sz="2600" b="1" dirty="0"/>
              <a:t>viedajiem līgumiem</a:t>
            </a:r>
            <a:r>
              <a:rPr lang="lv-LV" sz="2600" dirty="0"/>
              <a:t>.</a:t>
            </a:r>
          </a:p>
        </p:txBody>
      </p:sp>
      <p:sp>
        <p:nvSpPr>
          <p:cNvPr id="4" name="Title 3">
            <a:extLst>
              <a:ext uri="{FF2B5EF4-FFF2-40B4-BE49-F238E27FC236}">
                <a16:creationId xmlns:a16="http://schemas.microsoft.com/office/drawing/2014/main" id="{0D415E81-F959-4DE9-80F1-CE049EF20F31}"/>
              </a:ext>
            </a:extLst>
          </p:cNvPr>
          <p:cNvSpPr>
            <a:spLocks noGrp="1"/>
          </p:cNvSpPr>
          <p:nvPr>
            <p:ph type="title"/>
          </p:nvPr>
        </p:nvSpPr>
        <p:spPr>
          <a:xfrm>
            <a:off x="5826482" y="783813"/>
            <a:ext cx="5134878" cy="580345"/>
          </a:xfrm>
        </p:spPr>
        <p:txBody>
          <a:bodyPr>
            <a:normAutofit fontScale="90000"/>
          </a:bodyPr>
          <a:lstStyle/>
          <a:p>
            <a:r>
              <a:rPr lang="lv-LV" dirty="0" err="1"/>
              <a:t>Ethereum</a:t>
            </a:r>
            <a:endParaRPr lang="lv-LV" dirty="0"/>
          </a:p>
        </p:txBody>
      </p:sp>
      <p:pic>
        <p:nvPicPr>
          <p:cNvPr id="8" name="Picture Placeholder 7" descr="Shape&#10;&#10;Description automatically generated">
            <a:extLst>
              <a:ext uri="{FF2B5EF4-FFF2-40B4-BE49-F238E27FC236}">
                <a16:creationId xmlns:a16="http://schemas.microsoft.com/office/drawing/2014/main" id="{68E6E3F6-0E5F-4B00-B346-C2A0765DC30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7825" r="27825"/>
          <a:stretch>
            <a:fillRect/>
          </a:stretch>
        </p:blipFill>
        <p:spPr/>
      </p:pic>
    </p:spTree>
    <p:extLst>
      <p:ext uri="{BB962C8B-B14F-4D97-AF65-F5344CB8AC3E}">
        <p14:creationId xmlns:p14="http://schemas.microsoft.com/office/powerpoint/2010/main" val="290048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Plug with solid fill">
            <a:extLst>
              <a:ext uri="{FF2B5EF4-FFF2-40B4-BE49-F238E27FC236}">
                <a16:creationId xmlns:a16="http://schemas.microsoft.com/office/drawing/2014/main" id="{A06D2F25-9B00-483D-8FD5-6996A445F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3562" y="974822"/>
            <a:ext cx="5107926" cy="5107926"/>
          </a:xfrm>
          <a:prstGeom prst="rect">
            <a:avLst/>
          </a:prstGeom>
        </p:spPr>
      </p:pic>
      <p:sp>
        <p:nvSpPr>
          <p:cNvPr id="2" name="Teksta vietturis 1">
            <a:extLst>
              <a:ext uri="{FF2B5EF4-FFF2-40B4-BE49-F238E27FC236}">
                <a16:creationId xmlns:a16="http://schemas.microsoft.com/office/drawing/2014/main" id="{1F363007-8E8B-479A-BE16-691D2D085CD1}"/>
              </a:ext>
            </a:extLst>
          </p:cNvPr>
          <p:cNvSpPr>
            <a:spLocks noGrp="1"/>
          </p:cNvSpPr>
          <p:nvPr>
            <p:ph type="body" sz="quarter" idx="14"/>
          </p:nvPr>
        </p:nvSpPr>
        <p:spPr>
          <a:xfrm>
            <a:off x="1070113" y="1996830"/>
            <a:ext cx="10008704" cy="3886348"/>
          </a:xfrm>
        </p:spPr>
        <p:txBody>
          <a:bodyPr>
            <a:normAutofit/>
          </a:bodyPr>
          <a:lstStyle/>
          <a:p>
            <a:pPr algn="just">
              <a:lnSpc>
                <a:spcPct val="100000"/>
              </a:lnSpc>
              <a:spcBef>
                <a:spcPts val="0"/>
              </a:spcBef>
            </a:pPr>
            <a:r>
              <a:rPr lang="lv-LV" sz="2800" dirty="0" err="1">
                <a:solidFill>
                  <a:srgbClr val="643CBE"/>
                </a:solidFill>
              </a:rPr>
              <a:t>Blokķēdes</a:t>
            </a:r>
            <a:r>
              <a:rPr lang="lv-LV" sz="2800" dirty="0">
                <a:solidFill>
                  <a:srgbClr val="643CBE"/>
                </a:solidFill>
              </a:rPr>
              <a:t> tehnoloģija turpina attīstīties, ko nosaka palielinātais </a:t>
            </a:r>
            <a:r>
              <a:rPr lang="lv-LV" sz="2800" dirty="0" err="1">
                <a:solidFill>
                  <a:srgbClr val="643CBE"/>
                </a:solidFill>
              </a:rPr>
              <a:t>kriptovalūtu</a:t>
            </a:r>
            <a:r>
              <a:rPr lang="lv-LV" sz="2800" dirty="0">
                <a:solidFill>
                  <a:srgbClr val="643CBE"/>
                </a:solidFill>
              </a:rPr>
              <a:t> skaits, kā arī uzņēmumi, kas izmanto tehnoloģiju efektivitātes uzlabošanai. </a:t>
            </a:r>
          </a:p>
        </p:txBody>
      </p:sp>
      <p:sp>
        <p:nvSpPr>
          <p:cNvPr id="3" name="Teksta vietturis 2">
            <a:extLst>
              <a:ext uri="{FF2B5EF4-FFF2-40B4-BE49-F238E27FC236}">
                <a16:creationId xmlns:a16="http://schemas.microsoft.com/office/drawing/2014/main" id="{F85C382E-9EEF-435D-AC34-75650E0DDA57}"/>
              </a:ext>
            </a:extLst>
          </p:cNvPr>
          <p:cNvSpPr>
            <a:spLocks noGrp="1"/>
          </p:cNvSpPr>
          <p:nvPr>
            <p:ph type="body" sz="quarter" idx="15"/>
          </p:nvPr>
        </p:nvSpPr>
        <p:spPr>
          <a:xfrm>
            <a:off x="1070113" y="1195654"/>
            <a:ext cx="8275765" cy="580345"/>
          </a:xfrm>
        </p:spPr>
        <p:txBody>
          <a:bodyPr>
            <a:normAutofit fontScale="92500" lnSpcReduction="20000"/>
          </a:bodyPr>
          <a:lstStyle/>
          <a:p>
            <a:r>
              <a:rPr lang="lv-LV" dirty="0" err="1"/>
              <a:t>Blokķēde</a:t>
            </a:r>
            <a:r>
              <a:rPr lang="lv-LV" dirty="0"/>
              <a:t> 3.0</a:t>
            </a:r>
          </a:p>
        </p:txBody>
      </p:sp>
    </p:spTree>
    <p:extLst>
      <p:ext uri="{BB962C8B-B14F-4D97-AF65-F5344CB8AC3E}">
        <p14:creationId xmlns:p14="http://schemas.microsoft.com/office/powerpoint/2010/main" val="65483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62555B-9AA0-4E97-8A9A-BB90B7ECD7A0}"/>
              </a:ext>
            </a:extLst>
          </p:cNvPr>
          <p:cNvSpPr/>
          <p:nvPr/>
        </p:nvSpPr>
        <p:spPr>
          <a:xfrm>
            <a:off x="1808684" y="1555526"/>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1.</a:t>
            </a:r>
            <a:endParaRPr lang="en-US" sz="1600" b="1" baseline="30000" dirty="0">
              <a:solidFill>
                <a:srgbClr val="643CBE"/>
              </a:solidFill>
              <a:latin typeface="Raleway" pitchFamily="2" charset="0"/>
            </a:endParaRPr>
          </a:p>
        </p:txBody>
      </p:sp>
      <p:sp>
        <p:nvSpPr>
          <p:cNvPr id="4" name="TextBox 3">
            <a:extLst>
              <a:ext uri="{FF2B5EF4-FFF2-40B4-BE49-F238E27FC236}">
                <a16:creationId xmlns:a16="http://schemas.microsoft.com/office/drawing/2014/main" id="{19B46236-1AF8-4985-A9BB-5F3CD2E4F012}"/>
              </a:ext>
            </a:extLst>
          </p:cNvPr>
          <p:cNvSpPr txBox="1"/>
          <p:nvPr/>
        </p:nvSpPr>
        <p:spPr>
          <a:xfrm>
            <a:off x="2380208" y="1662874"/>
            <a:ext cx="7867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a:solidFill>
                  <a:schemeClr val="bg1"/>
                </a:solidFill>
                <a:latin typeface="Raleway" pitchFamily="2" charset="0"/>
                <a:ea typeface="+mn-ea"/>
                <a:cs typeface="+mn-cs"/>
              </a:rPr>
              <a:t>Decentralizētas sabiedrības četri pamati</a:t>
            </a:r>
            <a:endParaRPr lang="en-US" sz="1400" b="0" kern="1200" dirty="0">
              <a:solidFill>
                <a:schemeClr val="bg1"/>
              </a:solidFill>
              <a:latin typeface="Raleway" pitchFamily="2" charset="0"/>
              <a:ea typeface="+mn-ea"/>
              <a:cs typeface="+mn-cs"/>
            </a:endParaRPr>
          </a:p>
        </p:txBody>
      </p:sp>
      <p:sp>
        <p:nvSpPr>
          <p:cNvPr id="5" name="Rectangle 4">
            <a:extLst>
              <a:ext uri="{FF2B5EF4-FFF2-40B4-BE49-F238E27FC236}">
                <a16:creationId xmlns:a16="http://schemas.microsoft.com/office/drawing/2014/main" id="{C4E04D79-1F11-4F29-B8AC-960E035354A9}"/>
              </a:ext>
            </a:extLst>
          </p:cNvPr>
          <p:cNvSpPr/>
          <p:nvPr/>
        </p:nvSpPr>
        <p:spPr>
          <a:xfrm>
            <a:off x="1816130" y="2177653"/>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2.</a:t>
            </a:r>
            <a:endParaRPr lang="en-US" sz="1600" b="1" baseline="30000" dirty="0">
              <a:solidFill>
                <a:srgbClr val="643CBE"/>
              </a:solidFill>
              <a:latin typeface="Raleway" pitchFamily="2" charset="0"/>
            </a:endParaRPr>
          </a:p>
        </p:txBody>
      </p:sp>
      <p:sp>
        <p:nvSpPr>
          <p:cNvPr id="7" name="TextBox 6">
            <a:extLst>
              <a:ext uri="{FF2B5EF4-FFF2-40B4-BE49-F238E27FC236}">
                <a16:creationId xmlns:a16="http://schemas.microsoft.com/office/drawing/2014/main" id="{E19C3C06-918A-4101-B302-D859B4CA0D3D}"/>
              </a:ext>
            </a:extLst>
          </p:cNvPr>
          <p:cNvSpPr txBox="1"/>
          <p:nvPr/>
        </p:nvSpPr>
        <p:spPr>
          <a:xfrm>
            <a:off x="2380209" y="2294172"/>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a:solidFill>
                  <a:schemeClr val="bg1"/>
                </a:solidFill>
                <a:latin typeface="Raleway" pitchFamily="2" charset="0"/>
                <a:ea typeface="+mn-ea"/>
                <a:cs typeface="+mn-cs"/>
              </a:rPr>
              <a:t>Kas ir </a:t>
            </a:r>
            <a:r>
              <a:rPr lang="lv-LV" b="1" kern="1200" dirty="0" err="1">
                <a:solidFill>
                  <a:schemeClr val="bg1"/>
                </a:solidFill>
                <a:latin typeface="Raleway" pitchFamily="2" charset="0"/>
                <a:ea typeface="+mn-ea"/>
                <a:cs typeface="+mn-cs"/>
              </a:rPr>
              <a:t>blokķēde</a:t>
            </a:r>
            <a:r>
              <a:rPr lang="lv-LV" b="1" kern="1200" dirty="0">
                <a:solidFill>
                  <a:schemeClr val="bg1"/>
                </a:solidFill>
                <a:latin typeface="Raleway" pitchFamily="2" charset="0"/>
                <a:ea typeface="+mn-ea"/>
                <a:cs typeface="+mn-cs"/>
              </a:rPr>
              <a:t> tehnoloģija?</a:t>
            </a:r>
            <a:endParaRPr lang="en-US" sz="1400" b="0" kern="1200" dirty="0">
              <a:solidFill>
                <a:schemeClr val="bg1"/>
              </a:solidFill>
              <a:latin typeface="Raleway" pitchFamily="2" charset="0"/>
              <a:ea typeface="+mn-ea"/>
              <a:cs typeface="+mn-cs"/>
            </a:endParaRPr>
          </a:p>
        </p:txBody>
      </p:sp>
      <p:sp>
        <p:nvSpPr>
          <p:cNvPr id="8" name="Rectangle 7">
            <a:extLst>
              <a:ext uri="{FF2B5EF4-FFF2-40B4-BE49-F238E27FC236}">
                <a16:creationId xmlns:a16="http://schemas.microsoft.com/office/drawing/2014/main" id="{21605D42-0C8A-4F29-BC14-B8E44534BC0A}"/>
              </a:ext>
            </a:extLst>
          </p:cNvPr>
          <p:cNvSpPr/>
          <p:nvPr/>
        </p:nvSpPr>
        <p:spPr>
          <a:xfrm>
            <a:off x="1816130" y="2822026"/>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3.</a:t>
            </a:r>
            <a:endParaRPr lang="en-US" sz="1600" b="1" baseline="30000" dirty="0">
              <a:solidFill>
                <a:srgbClr val="643CBE"/>
              </a:solidFill>
              <a:latin typeface="Raleway" pitchFamily="2" charset="0"/>
            </a:endParaRPr>
          </a:p>
        </p:txBody>
      </p:sp>
      <p:sp>
        <p:nvSpPr>
          <p:cNvPr id="9" name="TextBox 8">
            <a:extLst>
              <a:ext uri="{FF2B5EF4-FFF2-40B4-BE49-F238E27FC236}">
                <a16:creationId xmlns:a16="http://schemas.microsoft.com/office/drawing/2014/main" id="{E84AA693-F995-419D-83F7-277BFE0618BA}"/>
              </a:ext>
            </a:extLst>
          </p:cNvPr>
          <p:cNvSpPr txBox="1"/>
          <p:nvPr/>
        </p:nvSpPr>
        <p:spPr>
          <a:xfrm>
            <a:off x="2380209" y="2915515"/>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Blokķēdes</a:t>
            </a:r>
            <a:r>
              <a:rPr lang="lv-LV" b="1" kern="1200" dirty="0">
                <a:solidFill>
                  <a:schemeClr val="bg1"/>
                </a:solidFill>
                <a:latin typeface="Raleway" pitchFamily="2" charset="0"/>
                <a:ea typeface="+mn-ea"/>
                <a:cs typeface="+mn-cs"/>
              </a:rPr>
              <a:t> vēsture</a:t>
            </a:r>
            <a:endParaRPr lang="en-US" sz="1400" b="0" kern="1200" dirty="0">
              <a:solidFill>
                <a:schemeClr val="bg1"/>
              </a:solidFill>
              <a:latin typeface="Raleway" pitchFamily="2" charset="0"/>
              <a:ea typeface="+mn-ea"/>
              <a:cs typeface="+mn-cs"/>
            </a:endParaRPr>
          </a:p>
        </p:txBody>
      </p:sp>
      <p:sp>
        <p:nvSpPr>
          <p:cNvPr id="10" name="Rectangle 9">
            <a:extLst>
              <a:ext uri="{FF2B5EF4-FFF2-40B4-BE49-F238E27FC236}">
                <a16:creationId xmlns:a16="http://schemas.microsoft.com/office/drawing/2014/main" id="{BF1F0A3B-2D48-490E-984D-72D6CFCB20AB}"/>
              </a:ext>
            </a:extLst>
          </p:cNvPr>
          <p:cNvSpPr/>
          <p:nvPr/>
        </p:nvSpPr>
        <p:spPr>
          <a:xfrm>
            <a:off x="1808684" y="3486550"/>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4.</a:t>
            </a:r>
            <a:endParaRPr lang="en-US" sz="1600" b="1" baseline="30000" dirty="0">
              <a:solidFill>
                <a:srgbClr val="643CBE"/>
              </a:solidFill>
              <a:latin typeface="Raleway" pitchFamily="2" charset="0"/>
            </a:endParaRPr>
          </a:p>
        </p:txBody>
      </p:sp>
      <p:sp>
        <p:nvSpPr>
          <p:cNvPr id="11" name="TextBox 10">
            <a:extLst>
              <a:ext uri="{FF2B5EF4-FFF2-40B4-BE49-F238E27FC236}">
                <a16:creationId xmlns:a16="http://schemas.microsoft.com/office/drawing/2014/main" id="{172D9BD9-3C66-49EE-BC7D-37FAE65A4B90}"/>
              </a:ext>
            </a:extLst>
          </p:cNvPr>
          <p:cNvSpPr txBox="1"/>
          <p:nvPr/>
        </p:nvSpPr>
        <p:spPr>
          <a:xfrm>
            <a:off x="2380209" y="3563117"/>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Blokķēdes</a:t>
            </a:r>
            <a:r>
              <a:rPr lang="lv-LV" b="1" kern="1200" dirty="0">
                <a:solidFill>
                  <a:schemeClr val="bg1"/>
                </a:solidFill>
                <a:latin typeface="Raleway" pitchFamily="2" charset="0"/>
                <a:ea typeface="+mn-ea"/>
                <a:cs typeface="+mn-cs"/>
              </a:rPr>
              <a:t> priekšrocības un trūkumi</a:t>
            </a:r>
            <a:endParaRPr lang="en-US" sz="1400" b="0" kern="1200" dirty="0">
              <a:solidFill>
                <a:schemeClr val="bg1"/>
              </a:solidFill>
              <a:latin typeface="Raleway" pitchFamily="2" charset="0"/>
              <a:ea typeface="+mn-ea"/>
              <a:cs typeface="+mn-cs"/>
            </a:endParaRPr>
          </a:p>
        </p:txBody>
      </p:sp>
      <p:sp>
        <p:nvSpPr>
          <p:cNvPr id="12" name="Title 1">
            <a:extLst>
              <a:ext uri="{FF2B5EF4-FFF2-40B4-BE49-F238E27FC236}">
                <a16:creationId xmlns:a16="http://schemas.microsoft.com/office/drawing/2014/main" id="{CF60E2A5-9991-4E8F-AB0C-08BAAABC07F4}"/>
              </a:ext>
            </a:extLst>
          </p:cNvPr>
          <p:cNvSpPr txBox="1">
            <a:spLocks/>
          </p:cNvSpPr>
          <p:nvPr/>
        </p:nvSpPr>
        <p:spPr>
          <a:xfrm>
            <a:off x="1638330" y="736175"/>
            <a:ext cx="9749311" cy="58034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err="1"/>
              <a:t>Saturs</a:t>
            </a:r>
            <a:endParaRPr lang="en-US" dirty="0"/>
          </a:p>
        </p:txBody>
      </p:sp>
      <p:sp>
        <p:nvSpPr>
          <p:cNvPr id="13" name="Rectangle 9">
            <a:extLst>
              <a:ext uri="{FF2B5EF4-FFF2-40B4-BE49-F238E27FC236}">
                <a16:creationId xmlns:a16="http://schemas.microsoft.com/office/drawing/2014/main" id="{874D9065-BD63-46A6-9F02-7D24037186BC}"/>
              </a:ext>
            </a:extLst>
          </p:cNvPr>
          <p:cNvSpPr/>
          <p:nvPr/>
        </p:nvSpPr>
        <p:spPr>
          <a:xfrm>
            <a:off x="1816130" y="4178112"/>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lv-LV" sz="1600" b="1" dirty="0">
                <a:solidFill>
                  <a:srgbClr val="643CBE"/>
                </a:solidFill>
                <a:latin typeface="Raleway" pitchFamily="2" charset="0"/>
              </a:rPr>
              <a:t>5</a:t>
            </a:r>
            <a:r>
              <a:rPr lang="en-US" sz="1600" b="1" dirty="0">
                <a:solidFill>
                  <a:srgbClr val="643CBE"/>
                </a:solidFill>
                <a:latin typeface="Raleway" pitchFamily="2" charset="0"/>
              </a:rPr>
              <a:t>.</a:t>
            </a:r>
            <a:endParaRPr lang="en-US" sz="1600" b="1" baseline="30000" dirty="0">
              <a:solidFill>
                <a:srgbClr val="643CBE"/>
              </a:solidFill>
              <a:latin typeface="Raleway" pitchFamily="2" charset="0"/>
            </a:endParaRPr>
          </a:p>
        </p:txBody>
      </p:sp>
      <p:sp>
        <p:nvSpPr>
          <p:cNvPr id="14" name="Rectangle 9">
            <a:extLst>
              <a:ext uri="{FF2B5EF4-FFF2-40B4-BE49-F238E27FC236}">
                <a16:creationId xmlns:a16="http://schemas.microsoft.com/office/drawing/2014/main" id="{F87C64CA-1C26-45A1-B2AE-51CC05C2E704}"/>
              </a:ext>
            </a:extLst>
          </p:cNvPr>
          <p:cNvSpPr/>
          <p:nvPr/>
        </p:nvSpPr>
        <p:spPr>
          <a:xfrm>
            <a:off x="1808684" y="4842636"/>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lv-LV" sz="1600" b="1" dirty="0">
                <a:solidFill>
                  <a:srgbClr val="643CBE"/>
                </a:solidFill>
                <a:latin typeface="Raleway" pitchFamily="2" charset="0"/>
              </a:rPr>
              <a:t>6</a:t>
            </a:r>
            <a:r>
              <a:rPr lang="en-US" sz="1600" b="1" dirty="0">
                <a:solidFill>
                  <a:srgbClr val="643CBE"/>
                </a:solidFill>
                <a:latin typeface="Raleway" pitchFamily="2" charset="0"/>
              </a:rPr>
              <a:t>.</a:t>
            </a:r>
            <a:endParaRPr lang="en-US" sz="1600" b="1" baseline="30000" dirty="0">
              <a:solidFill>
                <a:srgbClr val="643CBE"/>
              </a:solidFill>
              <a:latin typeface="Raleway" pitchFamily="2" charset="0"/>
            </a:endParaRPr>
          </a:p>
        </p:txBody>
      </p:sp>
      <p:sp>
        <p:nvSpPr>
          <p:cNvPr id="15" name="TextBox 14">
            <a:extLst>
              <a:ext uri="{FF2B5EF4-FFF2-40B4-BE49-F238E27FC236}">
                <a16:creationId xmlns:a16="http://schemas.microsoft.com/office/drawing/2014/main" id="{56E82161-FF7F-4EF8-A682-59F0F0B0D6FB}"/>
              </a:ext>
            </a:extLst>
          </p:cNvPr>
          <p:cNvSpPr txBox="1"/>
          <p:nvPr/>
        </p:nvSpPr>
        <p:spPr>
          <a:xfrm>
            <a:off x="2380209" y="4312803"/>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Blokķēdes</a:t>
            </a:r>
            <a:r>
              <a:rPr lang="lv-LV" b="1" kern="1200" dirty="0">
                <a:solidFill>
                  <a:schemeClr val="bg1"/>
                </a:solidFill>
                <a:latin typeface="Raleway" pitchFamily="2" charset="0"/>
                <a:ea typeface="+mn-ea"/>
                <a:cs typeface="+mn-cs"/>
              </a:rPr>
              <a:t> attīstība Latvijā</a:t>
            </a:r>
            <a:endParaRPr lang="en-US" sz="1400" b="0" kern="1200" dirty="0">
              <a:solidFill>
                <a:schemeClr val="bg1"/>
              </a:solidFill>
              <a:latin typeface="Raleway" pitchFamily="2" charset="0"/>
              <a:ea typeface="+mn-ea"/>
              <a:cs typeface="+mn-cs"/>
            </a:endParaRPr>
          </a:p>
        </p:txBody>
      </p:sp>
      <p:sp>
        <p:nvSpPr>
          <p:cNvPr id="16" name="TextBox 15">
            <a:extLst>
              <a:ext uri="{FF2B5EF4-FFF2-40B4-BE49-F238E27FC236}">
                <a16:creationId xmlns:a16="http://schemas.microsoft.com/office/drawing/2014/main" id="{988A9A2C-48C1-4CEC-9929-E6478FC56EC1}"/>
              </a:ext>
            </a:extLst>
          </p:cNvPr>
          <p:cNvSpPr txBox="1"/>
          <p:nvPr/>
        </p:nvSpPr>
        <p:spPr>
          <a:xfrm>
            <a:off x="2380209" y="4943803"/>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Blokķēdes</a:t>
            </a:r>
            <a:r>
              <a:rPr lang="lv-LV" b="1" kern="1200" dirty="0">
                <a:solidFill>
                  <a:schemeClr val="bg1"/>
                </a:solidFill>
                <a:latin typeface="Raleway" pitchFamily="2" charset="0"/>
                <a:ea typeface="+mn-ea"/>
                <a:cs typeface="+mn-cs"/>
              </a:rPr>
              <a:t> attīstība Eiropas Savienībā</a:t>
            </a:r>
            <a:endParaRPr lang="en-US" sz="1400" b="0" kern="1200" dirty="0">
              <a:solidFill>
                <a:schemeClr val="bg1"/>
              </a:solidFill>
              <a:latin typeface="Raleway" pitchFamily="2" charset="0"/>
              <a:ea typeface="+mn-ea"/>
              <a:cs typeface="+mn-cs"/>
            </a:endParaRPr>
          </a:p>
        </p:txBody>
      </p:sp>
      <p:sp>
        <p:nvSpPr>
          <p:cNvPr id="17" name="Rectangle 9">
            <a:extLst>
              <a:ext uri="{FF2B5EF4-FFF2-40B4-BE49-F238E27FC236}">
                <a16:creationId xmlns:a16="http://schemas.microsoft.com/office/drawing/2014/main" id="{589F764F-EF69-4FB1-A859-A649819E7435}"/>
              </a:ext>
            </a:extLst>
          </p:cNvPr>
          <p:cNvSpPr/>
          <p:nvPr/>
        </p:nvSpPr>
        <p:spPr>
          <a:xfrm>
            <a:off x="1808684" y="5487009"/>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lv-LV" sz="1600" b="1" dirty="0">
                <a:solidFill>
                  <a:srgbClr val="643CBE"/>
                </a:solidFill>
                <a:latin typeface="Raleway" pitchFamily="2" charset="0"/>
              </a:rPr>
              <a:t>7</a:t>
            </a:r>
            <a:r>
              <a:rPr lang="en-US" sz="1600" b="1" dirty="0">
                <a:solidFill>
                  <a:srgbClr val="643CBE"/>
                </a:solidFill>
                <a:latin typeface="Raleway" pitchFamily="2" charset="0"/>
              </a:rPr>
              <a:t>.</a:t>
            </a:r>
            <a:endParaRPr lang="en-US" sz="1600" b="1" baseline="30000" dirty="0">
              <a:solidFill>
                <a:srgbClr val="643CBE"/>
              </a:solidFill>
              <a:latin typeface="Raleway" pitchFamily="2" charset="0"/>
            </a:endParaRPr>
          </a:p>
        </p:txBody>
      </p:sp>
      <p:sp>
        <p:nvSpPr>
          <p:cNvPr id="18" name="TextBox 17">
            <a:extLst>
              <a:ext uri="{FF2B5EF4-FFF2-40B4-BE49-F238E27FC236}">
                <a16:creationId xmlns:a16="http://schemas.microsoft.com/office/drawing/2014/main" id="{EA059C8C-EC15-4FA4-A7D1-AE12D2275CFC}"/>
              </a:ext>
            </a:extLst>
          </p:cNvPr>
          <p:cNvSpPr txBox="1"/>
          <p:nvPr/>
        </p:nvSpPr>
        <p:spPr>
          <a:xfrm>
            <a:off x="2380209" y="5586886"/>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a:solidFill>
                  <a:schemeClr val="bg1"/>
                </a:solidFill>
                <a:latin typeface="Raleway" pitchFamily="2" charset="0"/>
                <a:ea typeface="+mn-ea"/>
                <a:cs typeface="+mn-cs"/>
              </a:rPr>
              <a:t>Uzdevumi satura apguvei</a:t>
            </a:r>
            <a:endParaRPr lang="en-US" sz="1400" b="0" kern="1200" dirty="0">
              <a:solidFill>
                <a:schemeClr val="bg1"/>
              </a:solidFill>
              <a:latin typeface="Raleway" pitchFamily="2" charset="0"/>
              <a:ea typeface="+mn-ea"/>
              <a:cs typeface="+mn-cs"/>
            </a:endParaRPr>
          </a:p>
        </p:txBody>
      </p:sp>
    </p:spTree>
    <p:extLst>
      <p:ext uri="{BB962C8B-B14F-4D97-AF65-F5344CB8AC3E}">
        <p14:creationId xmlns:p14="http://schemas.microsoft.com/office/powerpoint/2010/main" val="1212883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7147026F-C406-4B69-ABC7-298F3AF96E95}"/>
              </a:ext>
            </a:extLst>
          </p:cNvPr>
          <p:cNvSpPr>
            <a:spLocks noGrp="1"/>
          </p:cNvSpPr>
          <p:nvPr>
            <p:ph type="title"/>
          </p:nvPr>
        </p:nvSpPr>
        <p:spPr>
          <a:xfrm>
            <a:off x="1899324" y="2487012"/>
            <a:ext cx="8999706" cy="2419642"/>
          </a:xfrm>
        </p:spPr>
        <p:txBody>
          <a:bodyPr>
            <a:normAutofit/>
          </a:bodyPr>
          <a:lstStyle/>
          <a:p>
            <a:r>
              <a:rPr lang="lv-LV" dirty="0"/>
              <a:t>Kā ir attīstījusies </a:t>
            </a:r>
            <a:r>
              <a:rPr lang="lv-LV" dirty="0" err="1"/>
              <a:t>blokķēde</a:t>
            </a:r>
            <a:r>
              <a:rPr lang="lv-LV" dirty="0"/>
              <a:t> pēdējo 50 gadu laikā?</a:t>
            </a:r>
          </a:p>
        </p:txBody>
      </p:sp>
      <p:pic>
        <p:nvPicPr>
          <p:cNvPr id="3" name="Graphic 2" descr="Chat bubble with solid fill">
            <a:extLst>
              <a:ext uri="{FF2B5EF4-FFF2-40B4-BE49-F238E27FC236}">
                <a16:creationId xmlns:a16="http://schemas.microsoft.com/office/drawing/2014/main" id="{EFD9589A-2083-4337-A94A-AE5810BAFF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016" y="1326988"/>
            <a:ext cx="2320047" cy="2320047"/>
          </a:xfrm>
          <a:prstGeom prst="rect">
            <a:avLst/>
          </a:prstGeom>
        </p:spPr>
      </p:pic>
    </p:spTree>
    <p:extLst>
      <p:ext uri="{BB962C8B-B14F-4D97-AF65-F5344CB8AC3E}">
        <p14:creationId xmlns:p14="http://schemas.microsoft.com/office/powerpoint/2010/main" val="352063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a vietturis 2">
            <a:extLst>
              <a:ext uri="{FF2B5EF4-FFF2-40B4-BE49-F238E27FC236}">
                <a16:creationId xmlns:a16="http://schemas.microsoft.com/office/drawing/2014/main" id="{FA217FC4-FC99-45E7-8251-2E0DFCF82977}"/>
              </a:ext>
            </a:extLst>
          </p:cNvPr>
          <p:cNvSpPr>
            <a:spLocks noGrp="1"/>
          </p:cNvSpPr>
          <p:nvPr>
            <p:ph type="body" sz="quarter" idx="14"/>
          </p:nvPr>
        </p:nvSpPr>
        <p:spPr>
          <a:xfrm>
            <a:off x="838757" y="2167731"/>
            <a:ext cx="5134879" cy="3390900"/>
          </a:xfrm>
        </p:spPr>
        <p:txBody>
          <a:bodyPr>
            <a:normAutofit/>
          </a:bodyPr>
          <a:lstStyle/>
          <a:p>
            <a:pPr marL="457200" indent="-457200">
              <a:buFont typeface="Wingdings" panose="05000000000000000000" pitchFamily="2" charset="2"/>
              <a:buChar char="ü"/>
            </a:pPr>
            <a:r>
              <a:rPr lang="lv-LV" sz="2800" dirty="0"/>
              <a:t>Labāka </a:t>
            </a:r>
            <a:r>
              <a:rPr lang="lv-LV" sz="2800" dirty="0" err="1"/>
              <a:t>pārredzamība</a:t>
            </a:r>
            <a:endParaRPr lang="lv-LV" sz="2800" dirty="0"/>
          </a:p>
          <a:p>
            <a:pPr marL="457200" indent="-457200">
              <a:buFont typeface="Wingdings" panose="05000000000000000000" pitchFamily="2" charset="2"/>
              <a:buChar char="ü"/>
            </a:pPr>
            <a:r>
              <a:rPr lang="lv-LV" sz="2800" dirty="0"/>
              <a:t>Uzlabota drošība</a:t>
            </a:r>
          </a:p>
          <a:p>
            <a:pPr marL="457200" indent="-457200">
              <a:buFont typeface="Wingdings" panose="05000000000000000000" pitchFamily="2" charset="2"/>
              <a:buChar char="ü"/>
            </a:pPr>
            <a:r>
              <a:rPr lang="lv-LV" sz="2800" dirty="0"/>
              <a:t>Samazinātas izmaksas</a:t>
            </a:r>
          </a:p>
          <a:p>
            <a:pPr marL="457200" indent="-457200">
              <a:buFont typeface="Wingdings" panose="05000000000000000000" pitchFamily="2" charset="2"/>
              <a:buChar char="ü"/>
            </a:pPr>
            <a:r>
              <a:rPr lang="lv-LV" sz="2800" dirty="0"/>
              <a:t>Izsekojamība</a:t>
            </a:r>
          </a:p>
          <a:p>
            <a:pPr marL="457200" indent="-457200">
              <a:buFont typeface="Wingdings" panose="05000000000000000000" pitchFamily="2" charset="2"/>
              <a:buChar char="ü"/>
            </a:pPr>
            <a:r>
              <a:rPr lang="lv-LV" sz="2800" dirty="0"/>
              <a:t>Uzlabots ātrums un efektivitāte</a:t>
            </a:r>
          </a:p>
        </p:txBody>
      </p:sp>
      <p:sp>
        <p:nvSpPr>
          <p:cNvPr id="9" name="Virsraksts 8">
            <a:extLst>
              <a:ext uri="{FF2B5EF4-FFF2-40B4-BE49-F238E27FC236}">
                <a16:creationId xmlns:a16="http://schemas.microsoft.com/office/drawing/2014/main" id="{E3CE7473-4324-466B-8837-73ECDAF234AE}"/>
              </a:ext>
            </a:extLst>
          </p:cNvPr>
          <p:cNvSpPr>
            <a:spLocks noGrp="1"/>
          </p:cNvSpPr>
          <p:nvPr>
            <p:ph type="title"/>
          </p:nvPr>
        </p:nvSpPr>
        <p:spPr>
          <a:xfrm>
            <a:off x="838757" y="603615"/>
            <a:ext cx="5134878" cy="1083898"/>
          </a:xfrm>
        </p:spPr>
        <p:txBody>
          <a:bodyPr>
            <a:normAutofit fontScale="90000"/>
          </a:bodyPr>
          <a:lstStyle/>
          <a:p>
            <a:r>
              <a:rPr lang="lv-LV" dirty="0" err="1"/>
              <a:t>Blokķēdes</a:t>
            </a:r>
            <a:r>
              <a:rPr lang="lv-LV" dirty="0"/>
              <a:t> priekšrocības</a:t>
            </a:r>
          </a:p>
        </p:txBody>
      </p:sp>
      <p:pic>
        <p:nvPicPr>
          <p:cNvPr id="11" name="Content Placeholder 10" descr="A picture containing night&#10;&#10;Description automatically generated">
            <a:extLst>
              <a:ext uri="{FF2B5EF4-FFF2-40B4-BE49-F238E27FC236}">
                <a16:creationId xmlns:a16="http://schemas.microsoft.com/office/drawing/2014/main" id="{D6713F13-3F24-41D7-9FB2-A29CBB765A7C}"/>
              </a:ext>
            </a:extLst>
          </p:cNvPr>
          <p:cNvPicPr>
            <a:picLocks noGrp="1" noChangeAspect="1"/>
          </p:cNvPicPr>
          <p:nvPr>
            <p:ph idx="1"/>
          </p:nvPr>
        </p:nvPicPr>
        <p:blipFill>
          <a:blip r:embed="rId3">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7436803" y="1687513"/>
            <a:ext cx="3481069" cy="4351337"/>
          </a:xfrm>
        </p:spPr>
      </p:pic>
    </p:spTree>
    <p:extLst>
      <p:ext uri="{BB962C8B-B14F-4D97-AF65-F5344CB8AC3E}">
        <p14:creationId xmlns:p14="http://schemas.microsoft.com/office/powerpoint/2010/main" val="3163753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irsraksts 7">
            <a:extLst>
              <a:ext uri="{FF2B5EF4-FFF2-40B4-BE49-F238E27FC236}">
                <a16:creationId xmlns:a16="http://schemas.microsoft.com/office/drawing/2014/main" id="{6C123F12-E2FC-4850-AD83-25FE5E5254E0}"/>
              </a:ext>
            </a:extLst>
          </p:cNvPr>
          <p:cNvSpPr>
            <a:spLocks noGrp="1"/>
          </p:cNvSpPr>
          <p:nvPr>
            <p:ph type="title"/>
          </p:nvPr>
        </p:nvSpPr>
        <p:spPr>
          <a:xfrm>
            <a:off x="6096000" y="2307247"/>
            <a:ext cx="5134878" cy="1659841"/>
          </a:xfrm>
        </p:spPr>
        <p:txBody>
          <a:bodyPr>
            <a:normAutofit fontScale="90000"/>
          </a:bodyPr>
          <a:lstStyle/>
          <a:p>
            <a:r>
              <a:rPr lang="lv-LV" dirty="0" err="1"/>
              <a:t>Blokķēdes</a:t>
            </a:r>
            <a:r>
              <a:rPr lang="lv-LV" dirty="0"/>
              <a:t> tehnoloģijas trūkumi</a:t>
            </a:r>
            <a:br>
              <a:rPr lang="lv-LV" dirty="0"/>
            </a:br>
            <a:endParaRPr lang="lv-LV" dirty="0"/>
          </a:p>
        </p:txBody>
      </p:sp>
      <p:pic>
        <p:nvPicPr>
          <p:cNvPr id="23" name="Attēla vietturis 22">
            <a:extLst>
              <a:ext uri="{FF2B5EF4-FFF2-40B4-BE49-F238E27FC236}">
                <a16:creationId xmlns:a16="http://schemas.microsoft.com/office/drawing/2014/main" id="{3A554F8D-B7C3-4119-9A4D-1136C63BCEC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067" r="5067"/>
          <a:stretch>
            <a:fillRect/>
          </a:stretch>
        </p:blipFill>
        <p:spPr>
          <a:xfrm>
            <a:off x="0" y="0"/>
            <a:ext cx="5964238" cy="6858000"/>
          </a:xfrm>
        </p:spPr>
      </p:pic>
    </p:spTree>
    <p:extLst>
      <p:ext uri="{BB962C8B-B14F-4D97-AF65-F5344CB8AC3E}">
        <p14:creationId xmlns:p14="http://schemas.microsoft.com/office/powerpoint/2010/main" val="1865854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436C5-1A6C-4D57-B7F1-FF2774C97820}"/>
              </a:ext>
            </a:extLst>
          </p:cNvPr>
          <p:cNvSpPr>
            <a:spLocks noGrp="1"/>
          </p:cNvSpPr>
          <p:nvPr>
            <p:ph type="body" sz="quarter" idx="14"/>
          </p:nvPr>
        </p:nvSpPr>
        <p:spPr>
          <a:xfrm>
            <a:off x="6390471" y="1688225"/>
            <a:ext cx="5476875" cy="3390900"/>
          </a:xfrm>
        </p:spPr>
        <p:txBody>
          <a:bodyPr>
            <a:noAutofit/>
          </a:bodyPr>
          <a:lstStyle/>
          <a:p>
            <a:pPr marL="457200" indent="-457200">
              <a:buFont typeface="Arial" panose="020B0604020202020204" pitchFamily="34" charset="0"/>
              <a:buChar char="•"/>
            </a:pPr>
            <a:r>
              <a:rPr lang="lv-LV" sz="2600" dirty="0"/>
              <a:t>Latvija </a:t>
            </a:r>
            <a:r>
              <a:rPr lang="lv-LV" sz="2600" b="1" dirty="0"/>
              <a:t>2017. </a:t>
            </a:r>
            <a:r>
              <a:rPr lang="lv-LV" sz="2600" dirty="0"/>
              <a:t>gadā ir parakstījusi nodomu protokolu ar Lietuvu un Igauniju, vienojoties atbalstīt </a:t>
            </a:r>
            <a:r>
              <a:rPr lang="lv-LV" sz="2600" dirty="0" err="1"/>
              <a:t>blokķēžu</a:t>
            </a:r>
            <a:r>
              <a:rPr lang="lv-LV" sz="2600" dirty="0"/>
              <a:t> iniciatīvas.</a:t>
            </a:r>
          </a:p>
          <a:p>
            <a:pPr marL="457200" indent="-457200">
              <a:buFont typeface="Arial" panose="020B0604020202020204" pitchFamily="34" charset="0"/>
              <a:buChar char="•"/>
            </a:pPr>
            <a:r>
              <a:rPr lang="lv-LV" sz="2600" dirty="0"/>
              <a:t>Saskaņā ar </a:t>
            </a:r>
            <a:r>
              <a:rPr lang="lv-LV" sz="2600" b="1" dirty="0"/>
              <a:t>2019. </a:t>
            </a:r>
            <a:r>
              <a:rPr lang="lv-LV" sz="2600" dirty="0"/>
              <a:t>gada Ekonomikas ministrijas izdoto informatīvo ziņojumu Latvijā </a:t>
            </a:r>
            <a:r>
              <a:rPr lang="lv-LV" sz="2600" dirty="0" err="1"/>
              <a:t>blokķēdes</a:t>
            </a:r>
            <a:r>
              <a:rPr lang="lv-LV" sz="2600" dirty="0"/>
              <a:t> jomā darbojas vairāk kā 25 </a:t>
            </a:r>
            <a:r>
              <a:rPr lang="lv-LV" sz="2600" dirty="0" err="1"/>
              <a:t>jaunuzņēmumi</a:t>
            </a:r>
            <a:r>
              <a:rPr lang="lv-LV" sz="2600" dirty="0"/>
              <a:t>.</a:t>
            </a:r>
          </a:p>
        </p:txBody>
      </p:sp>
      <p:sp>
        <p:nvSpPr>
          <p:cNvPr id="4" name="Title 3">
            <a:extLst>
              <a:ext uri="{FF2B5EF4-FFF2-40B4-BE49-F238E27FC236}">
                <a16:creationId xmlns:a16="http://schemas.microsoft.com/office/drawing/2014/main" id="{223C77C8-00EB-4CFC-9ED9-152C15A1C9FC}"/>
              </a:ext>
            </a:extLst>
          </p:cNvPr>
          <p:cNvSpPr>
            <a:spLocks noGrp="1"/>
          </p:cNvSpPr>
          <p:nvPr>
            <p:ph type="title"/>
          </p:nvPr>
        </p:nvSpPr>
        <p:spPr>
          <a:xfrm>
            <a:off x="6390471" y="945071"/>
            <a:ext cx="5476875" cy="857454"/>
          </a:xfrm>
        </p:spPr>
        <p:txBody>
          <a:bodyPr>
            <a:normAutofit fontScale="90000"/>
          </a:bodyPr>
          <a:lstStyle/>
          <a:p>
            <a:r>
              <a:rPr lang="lv-LV" sz="4400" dirty="0" err="1"/>
              <a:t>Blokķēdes</a:t>
            </a:r>
            <a:r>
              <a:rPr lang="lv-LV" sz="4400" dirty="0"/>
              <a:t> tehnoloģijas attīstība Latvijā</a:t>
            </a:r>
            <a:br>
              <a:rPr lang="lv-LV" sz="4400" dirty="0"/>
            </a:br>
            <a:endParaRPr lang="lv-LV" dirty="0"/>
          </a:p>
        </p:txBody>
      </p:sp>
      <p:pic>
        <p:nvPicPr>
          <p:cNvPr id="10" name="Picture Placeholder 9" descr="A close-up of some fabric&#10;&#10;Description automatically generated with low confidence">
            <a:extLst>
              <a:ext uri="{FF2B5EF4-FFF2-40B4-BE49-F238E27FC236}">
                <a16:creationId xmlns:a16="http://schemas.microsoft.com/office/drawing/2014/main" id="{67677DAB-9B60-4AF6-9A1B-D7DFE62A878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117" r="20117"/>
          <a:stretch>
            <a:fillRect/>
          </a:stretch>
        </p:blipFill>
        <p:spPr/>
      </p:pic>
    </p:spTree>
    <p:extLst>
      <p:ext uri="{BB962C8B-B14F-4D97-AF65-F5344CB8AC3E}">
        <p14:creationId xmlns:p14="http://schemas.microsoft.com/office/powerpoint/2010/main" val="3340438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a vietturis 4">
            <a:extLst>
              <a:ext uri="{FF2B5EF4-FFF2-40B4-BE49-F238E27FC236}">
                <a16:creationId xmlns:a16="http://schemas.microsoft.com/office/drawing/2014/main" id="{B803C674-978C-4D2B-9953-202400072F83}"/>
              </a:ext>
            </a:extLst>
          </p:cNvPr>
          <p:cNvSpPr>
            <a:spLocks noGrp="1"/>
          </p:cNvSpPr>
          <p:nvPr>
            <p:ph type="body" sz="quarter" idx="14"/>
          </p:nvPr>
        </p:nvSpPr>
        <p:spPr>
          <a:xfrm>
            <a:off x="643465" y="1847829"/>
            <a:ext cx="10320868" cy="3399408"/>
          </a:xfrm>
        </p:spPr>
        <p:txBody>
          <a:bodyPr>
            <a:normAutofit/>
          </a:bodyPr>
          <a:lstStyle/>
          <a:p>
            <a:pPr algn="just"/>
            <a:r>
              <a:rPr lang="lv-LV" sz="2600" dirty="0"/>
              <a:t>2017. gada martā tika reģistrēta “Latvijas </a:t>
            </a:r>
            <a:r>
              <a:rPr lang="lv-LV" sz="2600" dirty="0" err="1"/>
              <a:t>Blockchain</a:t>
            </a:r>
            <a:r>
              <a:rPr lang="lv-LV" sz="2600" dirty="0"/>
              <a:t> asociācija”.</a:t>
            </a:r>
          </a:p>
          <a:p>
            <a:pPr algn="just"/>
            <a:r>
              <a:rPr lang="lv-LV" sz="2600" dirty="0"/>
              <a:t>Lai attīstītu </a:t>
            </a:r>
            <a:r>
              <a:rPr lang="lv-LV" sz="2600" dirty="0" err="1"/>
              <a:t>blokķēdes</a:t>
            </a:r>
            <a:r>
              <a:rPr lang="lv-LV" sz="2600" dirty="0"/>
              <a:t> tehnoloģijā balstītus risinājumus, uzņēmējiem pieejams atbalsts jau esošo valsts atbalsta programmu ietvaros, tai skaitā akcelerācijas un riska kapitāla fondos.</a:t>
            </a:r>
          </a:p>
        </p:txBody>
      </p:sp>
      <p:sp>
        <p:nvSpPr>
          <p:cNvPr id="6" name="Teksta vietturis 5">
            <a:extLst>
              <a:ext uri="{FF2B5EF4-FFF2-40B4-BE49-F238E27FC236}">
                <a16:creationId xmlns:a16="http://schemas.microsoft.com/office/drawing/2014/main" id="{F27D1BB8-64AE-411A-929F-4A55D31359BD}"/>
              </a:ext>
            </a:extLst>
          </p:cNvPr>
          <p:cNvSpPr>
            <a:spLocks noGrp="1"/>
          </p:cNvSpPr>
          <p:nvPr>
            <p:ph type="body" sz="quarter" idx="15"/>
          </p:nvPr>
        </p:nvSpPr>
        <p:spPr>
          <a:xfrm>
            <a:off x="643465" y="954864"/>
            <a:ext cx="10320868" cy="892965"/>
          </a:xfrm>
        </p:spPr>
        <p:txBody>
          <a:bodyPr>
            <a:noAutofit/>
          </a:bodyPr>
          <a:lstStyle/>
          <a:p>
            <a:r>
              <a:rPr lang="lv-LV" sz="4100" dirty="0" err="1"/>
              <a:t>Blokķēdes</a:t>
            </a:r>
            <a:r>
              <a:rPr lang="lv-LV" sz="4100" dirty="0"/>
              <a:t> tehnoloģijas attīstība Latvijā (2)</a:t>
            </a:r>
          </a:p>
        </p:txBody>
      </p:sp>
    </p:spTree>
    <p:extLst>
      <p:ext uri="{BB962C8B-B14F-4D97-AF65-F5344CB8AC3E}">
        <p14:creationId xmlns:p14="http://schemas.microsoft.com/office/powerpoint/2010/main" val="109819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6A081-0C86-4082-B646-F9F934F58B9F}"/>
              </a:ext>
            </a:extLst>
          </p:cNvPr>
          <p:cNvSpPr>
            <a:spLocks noGrp="1"/>
          </p:cNvSpPr>
          <p:nvPr>
            <p:ph type="body" sz="quarter" idx="14"/>
          </p:nvPr>
        </p:nvSpPr>
        <p:spPr>
          <a:xfrm>
            <a:off x="5905810" y="1733550"/>
            <a:ext cx="5760954" cy="3390900"/>
          </a:xfrm>
        </p:spPr>
        <p:txBody>
          <a:bodyPr>
            <a:noAutofit/>
          </a:bodyPr>
          <a:lstStyle/>
          <a:p>
            <a:pPr marL="457200" indent="-457200">
              <a:buFont typeface="Arial" panose="020B0604020202020204" pitchFamily="34" charset="0"/>
              <a:buChar char="•"/>
            </a:pPr>
            <a:r>
              <a:rPr lang="lv-LV" sz="2600" dirty="0"/>
              <a:t>Eiropā atrodas 1/3 no visiem pasaules </a:t>
            </a:r>
            <a:r>
              <a:rPr lang="lv-LV" sz="2600" dirty="0" err="1"/>
              <a:t>blokķēdes</a:t>
            </a:r>
            <a:r>
              <a:rPr lang="lv-LV" sz="2600" dirty="0"/>
              <a:t> </a:t>
            </a:r>
            <a:r>
              <a:rPr lang="lv-LV" sz="2600" dirty="0" err="1"/>
              <a:t>jaunuzņēmumiem</a:t>
            </a:r>
            <a:r>
              <a:rPr lang="lv-LV" sz="2600" dirty="0"/>
              <a:t>.</a:t>
            </a:r>
          </a:p>
          <a:p>
            <a:pPr marL="457200" indent="-457200">
              <a:buFont typeface="Arial" panose="020B0604020202020204" pitchFamily="34" charset="0"/>
              <a:buChar char="•"/>
            </a:pPr>
            <a:r>
              <a:rPr lang="lv-LV" sz="2600" dirty="0"/>
              <a:t>2018. gada 21. aprīlī tika izveidota Eiropas </a:t>
            </a:r>
            <a:r>
              <a:rPr lang="lv-LV" sz="2600" dirty="0" err="1"/>
              <a:t>Blokķēdes</a:t>
            </a:r>
            <a:r>
              <a:rPr lang="lv-LV" sz="2600" dirty="0"/>
              <a:t> partnerība (EBP), kuras mērķis bija izveidot Eiropas </a:t>
            </a:r>
            <a:r>
              <a:rPr lang="lv-LV" sz="2600" dirty="0" err="1"/>
              <a:t>Blokķēdes</a:t>
            </a:r>
            <a:r>
              <a:rPr lang="lv-LV" sz="2600" dirty="0"/>
              <a:t> pakalpojumu infrastruktūru (EBSI).</a:t>
            </a:r>
          </a:p>
          <a:p>
            <a:pPr marL="457200" indent="-457200">
              <a:buFont typeface="Arial" panose="020B0604020202020204" pitchFamily="34" charset="0"/>
              <a:buChar char="•"/>
            </a:pPr>
            <a:r>
              <a:rPr lang="lv-LV" sz="2600" dirty="0"/>
              <a:t>EBSI atbalsta pārrobežu digitālos sabiedriskos pakalpojumus ar visaugstākajiem drošības un privātuma standartiem.</a:t>
            </a:r>
          </a:p>
          <a:p>
            <a:pPr marL="457200" indent="-457200">
              <a:buFont typeface="Arial" panose="020B0604020202020204" pitchFamily="34" charset="0"/>
              <a:buChar char="•"/>
            </a:pPr>
            <a:endParaRPr lang="lv-LV" sz="2600" dirty="0"/>
          </a:p>
        </p:txBody>
      </p:sp>
      <p:sp>
        <p:nvSpPr>
          <p:cNvPr id="4" name="Title 3">
            <a:extLst>
              <a:ext uri="{FF2B5EF4-FFF2-40B4-BE49-F238E27FC236}">
                <a16:creationId xmlns:a16="http://schemas.microsoft.com/office/drawing/2014/main" id="{C2E1EA02-BF61-445D-AA4C-76DAE2A2D6D8}"/>
              </a:ext>
            </a:extLst>
          </p:cNvPr>
          <p:cNvSpPr>
            <a:spLocks noGrp="1"/>
          </p:cNvSpPr>
          <p:nvPr>
            <p:ph type="title"/>
          </p:nvPr>
        </p:nvSpPr>
        <p:spPr>
          <a:xfrm>
            <a:off x="5962960" y="939057"/>
            <a:ext cx="5646654" cy="546844"/>
          </a:xfrm>
        </p:spPr>
        <p:txBody>
          <a:bodyPr>
            <a:normAutofit fontScale="90000"/>
          </a:bodyPr>
          <a:lstStyle/>
          <a:p>
            <a:r>
              <a:rPr lang="lv-LV" dirty="0" err="1"/>
              <a:t>Blokķēdes</a:t>
            </a:r>
            <a:r>
              <a:rPr lang="lv-LV" dirty="0"/>
              <a:t> tehnoloģijas Eiropas Savienībā</a:t>
            </a:r>
            <a:br>
              <a:rPr lang="lv-LV" dirty="0"/>
            </a:br>
            <a:endParaRPr lang="lv-LV" dirty="0"/>
          </a:p>
        </p:txBody>
      </p:sp>
      <p:pic>
        <p:nvPicPr>
          <p:cNvPr id="10" name="Picture Placeholder 9" descr="A picture containing sky, outdoor, flag, blue&#10;&#10;Description automatically generated">
            <a:extLst>
              <a:ext uri="{FF2B5EF4-FFF2-40B4-BE49-F238E27FC236}">
                <a16:creationId xmlns:a16="http://schemas.microsoft.com/office/drawing/2014/main" id="{ACB114C1-71A2-4B2D-ACF7-A5615BCD424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71" r="16671"/>
          <a:stretch>
            <a:fillRect/>
          </a:stretch>
        </p:blipFill>
        <p:spPr/>
      </p:pic>
    </p:spTree>
    <p:extLst>
      <p:ext uri="{BB962C8B-B14F-4D97-AF65-F5344CB8AC3E}">
        <p14:creationId xmlns:p14="http://schemas.microsoft.com/office/powerpoint/2010/main" val="880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47D17-702A-40A5-8D93-BB924B57983B}"/>
              </a:ext>
            </a:extLst>
          </p:cNvPr>
          <p:cNvSpPr>
            <a:spLocks noGrp="1"/>
          </p:cNvSpPr>
          <p:nvPr>
            <p:ph type="title"/>
          </p:nvPr>
        </p:nvSpPr>
        <p:spPr>
          <a:xfrm>
            <a:off x="6322808" y="2876140"/>
            <a:ext cx="5476873" cy="372387"/>
          </a:xfrm>
        </p:spPr>
        <p:txBody>
          <a:bodyPr>
            <a:normAutofit fontScale="90000"/>
          </a:bodyPr>
          <a:lstStyle/>
          <a:p>
            <a:r>
              <a:rPr lang="lv-LV" dirty="0"/>
              <a:t>Eiropas Savienības </a:t>
            </a:r>
            <a:r>
              <a:rPr lang="lv-LV" dirty="0" err="1"/>
              <a:t>Blokķēdes</a:t>
            </a:r>
            <a:r>
              <a:rPr lang="lv-LV" dirty="0"/>
              <a:t> Tehnoloģijas Observatorija un Forums</a:t>
            </a:r>
          </a:p>
        </p:txBody>
      </p:sp>
      <p:pic>
        <p:nvPicPr>
          <p:cNvPr id="6" name="Picture Placeholder 5" descr="A picture containing blue, outdoor object&#10;&#10;Description automatically generated">
            <a:extLst>
              <a:ext uri="{FF2B5EF4-FFF2-40B4-BE49-F238E27FC236}">
                <a16:creationId xmlns:a16="http://schemas.microsoft.com/office/drawing/2014/main" id="{E1CC8744-E9BF-418B-8755-045C5C97304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5918" r="15918"/>
          <a:stretch>
            <a:fillRect/>
          </a:stretch>
        </p:blipFill>
        <p:spPr>
          <a:xfrm>
            <a:off x="392113" y="803275"/>
            <a:ext cx="5476875" cy="5476875"/>
          </a:xfrm>
        </p:spPr>
      </p:pic>
    </p:spTree>
    <p:extLst>
      <p:ext uri="{BB962C8B-B14F-4D97-AF65-F5344CB8AC3E}">
        <p14:creationId xmlns:p14="http://schemas.microsoft.com/office/powerpoint/2010/main" val="3049077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56D3C88E-17FD-4166-9652-7BA0B394E612}"/>
              </a:ext>
            </a:extLst>
          </p:cNvPr>
          <p:cNvSpPr>
            <a:spLocks noGrp="1"/>
          </p:cNvSpPr>
          <p:nvPr>
            <p:ph type="title"/>
          </p:nvPr>
        </p:nvSpPr>
        <p:spPr>
          <a:xfrm>
            <a:off x="1899324" y="2507797"/>
            <a:ext cx="9345849" cy="2066786"/>
          </a:xfrm>
        </p:spPr>
        <p:txBody>
          <a:bodyPr>
            <a:normAutofit/>
          </a:bodyPr>
          <a:lstStyle/>
          <a:p>
            <a:r>
              <a:rPr lang="lv-LV" dirty="0"/>
              <a:t>Kā Latvijā ir iespējams uzzināt par </a:t>
            </a:r>
            <a:r>
              <a:rPr lang="lv-LV" dirty="0" err="1"/>
              <a:t>blokķēdes</a:t>
            </a:r>
            <a:r>
              <a:rPr lang="lv-LV" dirty="0"/>
              <a:t> iespējām? </a:t>
            </a:r>
          </a:p>
        </p:txBody>
      </p:sp>
      <p:pic>
        <p:nvPicPr>
          <p:cNvPr id="3" name="Graphic 2" descr="Chat bubble with solid fill">
            <a:extLst>
              <a:ext uri="{FF2B5EF4-FFF2-40B4-BE49-F238E27FC236}">
                <a16:creationId xmlns:a16="http://schemas.microsoft.com/office/drawing/2014/main" id="{E3402AD2-B6CC-48D9-882B-07DE613A5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658" y="1221143"/>
            <a:ext cx="2320047" cy="2320047"/>
          </a:xfrm>
          <a:prstGeom prst="rect">
            <a:avLst/>
          </a:prstGeom>
        </p:spPr>
      </p:pic>
    </p:spTree>
    <p:extLst>
      <p:ext uri="{BB962C8B-B14F-4D97-AF65-F5344CB8AC3E}">
        <p14:creationId xmlns:p14="http://schemas.microsoft.com/office/powerpoint/2010/main" val="1913789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153F6814-F8BF-435B-9290-1E3E272ABA7D}"/>
              </a:ext>
            </a:extLst>
          </p:cNvPr>
          <p:cNvSpPr>
            <a:spLocks noGrp="1"/>
          </p:cNvSpPr>
          <p:nvPr>
            <p:ph type="title"/>
          </p:nvPr>
        </p:nvSpPr>
        <p:spPr/>
        <p:txBody>
          <a:bodyPr>
            <a:normAutofit fontScale="90000"/>
          </a:bodyPr>
          <a:lstStyle/>
          <a:p>
            <a:r>
              <a:rPr lang="lv-LV" dirty="0"/>
              <a:t>Uzdevumi </a:t>
            </a:r>
            <a:r>
              <a:rPr lang="lv-LV" dirty="0">
                <a:hlinkClick r:id="rId3"/>
              </a:rPr>
              <a:t>platform.blocks.ase.ro</a:t>
            </a:r>
            <a:endParaRPr lang="lv-LV" dirty="0"/>
          </a:p>
        </p:txBody>
      </p:sp>
    </p:spTree>
    <p:extLst>
      <p:ext uri="{BB962C8B-B14F-4D97-AF65-F5344CB8AC3E}">
        <p14:creationId xmlns:p14="http://schemas.microsoft.com/office/powerpoint/2010/main" val="4265312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6055-143D-49CB-9C62-85D7673FB0F2}"/>
              </a:ext>
            </a:extLst>
          </p:cNvPr>
          <p:cNvSpPr>
            <a:spLocks noGrp="1"/>
          </p:cNvSpPr>
          <p:nvPr>
            <p:ph type="ctrTitle"/>
          </p:nvPr>
        </p:nvSpPr>
        <p:spPr>
          <a:xfrm>
            <a:off x="1970315" y="2063832"/>
            <a:ext cx="8251370" cy="1500105"/>
          </a:xfrm>
        </p:spPr>
        <p:txBody>
          <a:bodyPr/>
          <a:lstStyle/>
          <a:p>
            <a:pPr algn="ctr"/>
            <a:r>
              <a:rPr lang="lv-LV" dirty="0"/>
              <a:t>Paldies!</a:t>
            </a:r>
            <a:endParaRPr lang="en-US" dirty="0"/>
          </a:p>
        </p:txBody>
      </p:sp>
    </p:spTree>
    <p:extLst>
      <p:ext uri="{BB962C8B-B14F-4D97-AF65-F5344CB8AC3E}">
        <p14:creationId xmlns:p14="http://schemas.microsoft.com/office/powerpoint/2010/main" val="350562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84B25C-6A6C-4697-BDCD-693004152901}"/>
              </a:ext>
            </a:extLst>
          </p:cNvPr>
          <p:cNvSpPr>
            <a:spLocks noGrp="1"/>
          </p:cNvSpPr>
          <p:nvPr>
            <p:ph type="body" sz="quarter" idx="14"/>
          </p:nvPr>
        </p:nvSpPr>
        <p:spPr>
          <a:xfrm>
            <a:off x="652261" y="2336876"/>
            <a:ext cx="7493001" cy="3390900"/>
          </a:xfrm>
        </p:spPr>
        <p:txBody>
          <a:bodyPr>
            <a:normAutofit/>
          </a:bodyPr>
          <a:lstStyle/>
          <a:p>
            <a:pPr marL="285750" indent="-285750" algn="just">
              <a:buFont typeface="Wingdings" panose="05000000000000000000" pitchFamily="2" charset="2"/>
              <a:buChar char="ü"/>
            </a:pPr>
            <a:r>
              <a:rPr lang="lv-LV" sz="2600" dirty="0">
                <a:solidFill>
                  <a:srgbClr val="643CBE"/>
                </a:solidFill>
              </a:rPr>
              <a:t>izskaidrot, kas ir </a:t>
            </a:r>
            <a:r>
              <a:rPr lang="lv-LV" sz="2600" dirty="0" err="1">
                <a:solidFill>
                  <a:srgbClr val="643CBE"/>
                </a:solidFill>
              </a:rPr>
              <a:t>blokķēde</a:t>
            </a:r>
            <a:r>
              <a:rPr lang="lv-LV" sz="2600" dirty="0">
                <a:solidFill>
                  <a:srgbClr val="643CBE"/>
                </a:solidFill>
              </a:rPr>
              <a:t>, kādas problēmas var atrisināt, izmantojot </a:t>
            </a:r>
            <a:r>
              <a:rPr lang="lv-LV" sz="2600" dirty="0" err="1">
                <a:solidFill>
                  <a:srgbClr val="643CBE"/>
                </a:solidFill>
              </a:rPr>
              <a:t>blokķēdes</a:t>
            </a:r>
            <a:r>
              <a:rPr lang="lv-LV" sz="2600" dirty="0">
                <a:solidFill>
                  <a:srgbClr val="643CBE"/>
                </a:solidFill>
              </a:rPr>
              <a:t> tehnoloģiju;</a:t>
            </a:r>
          </a:p>
          <a:p>
            <a:pPr marL="285750" indent="-285750" algn="just">
              <a:buFont typeface="Wingdings" panose="05000000000000000000" pitchFamily="2" charset="2"/>
              <a:buChar char="ü"/>
            </a:pPr>
            <a:r>
              <a:rPr lang="lv-LV" sz="2600" dirty="0">
                <a:solidFill>
                  <a:srgbClr val="643CBE"/>
                </a:solidFill>
              </a:rPr>
              <a:t>novērtēt un salīdzināt </a:t>
            </a:r>
            <a:r>
              <a:rPr lang="lv-LV" sz="2600" dirty="0" err="1">
                <a:solidFill>
                  <a:srgbClr val="643CBE"/>
                </a:solidFill>
              </a:rPr>
              <a:t>blokķēdes</a:t>
            </a:r>
            <a:r>
              <a:rPr lang="lv-LV" sz="2600" dirty="0">
                <a:solidFill>
                  <a:srgbClr val="643CBE"/>
                </a:solidFill>
              </a:rPr>
              <a:t> tehnoloģijas priekšrocības ar tās trūkumiem.</a:t>
            </a:r>
          </a:p>
        </p:txBody>
      </p:sp>
      <p:sp>
        <p:nvSpPr>
          <p:cNvPr id="6" name="Text Placeholder 5">
            <a:extLst>
              <a:ext uri="{FF2B5EF4-FFF2-40B4-BE49-F238E27FC236}">
                <a16:creationId xmlns:a16="http://schemas.microsoft.com/office/drawing/2014/main" id="{5A503DE9-322B-46D2-B549-54D2C38101DF}"/>
              </a:ext>
            </a:extLst>
          </p:cNvPr>
          <p:cNvSpPr>
            <a:spLocks noGrp="1"/>
          </p:cNvSpPr>
          <p:nvPr>
            <p:ph type="body" sz="quarter" idx="15"/>
          </p:nvPr>
        </p:nvSpPr>
        <p:spPr>
          <a:xfrm>
            <a:off x="652261" y="1130224"/>
            <a:ext cx="8275765" cy="580345"/>
          </a:xfrm>
        </p:spPr>
        <p:txBody>
          <a:bodyPr>
            <a:normAutofit fontScale="92500" lnSpcReduction="20000"/>
          </a:bodyPr>
          <a:lstStyle/>
          <a:p>
            <a:r>
              <a:rPr lang="lv-LV" dirty="0"/>
              <a:t>Vēlamais tēmas apguves rezultāts</a:t>
            </a:r>
          </a:p>
        </p:txBody>
      </p:sp>
      <p:pic>
        <p:nvPicPr>
          <p:cNvPr id="3" name="Graphic 2" descr="Bullseye with solid fill">
            <a:extLst>
              <a:ext uri="{FF2B5EF4-FFF2-40B4-BE49-F238E27FC236}">
                <a16:creationId xmlns:a16="http://schemas.microsoft.com/office/drawing/2014/main" id="{C8828F0C-2124-4A59-997C-2B933D1FF7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3062" y="1320724"/>
            <a:ext cx="2857576" cy="2857576"/>
          </a:xfrm>
          <a:prstGeom prst="rect">
            <a:avLst/>
          </a:prstGeom>
        </p:spPr>
      </p:pic>
      <p:sp>
        <p:nvSpPr>
          <p:cNvPr id="7" name="TextBox 6">
            <a:extLst>
              <a:ext uri="{FF2B5EF4-FFF2-40B4-BE49-F238E27FC236}">
                <a16:creationId xmlns:a16="http://schemas.microsoft.com/office/drawing/2014/main" id="{4E3DB329-478A-4E46-8A1D-2C8AD5529CE7}"/>
              </a:ext>
            </a:extLst>
          </p:cNvPr>
          <p:cNvSpPr txBox="1"/>
          <p:nvPr/>
        </p:nvSpPr>
        <p:spPr>
          <a:xfrm>
            <a:off x="652261" y="1762112"/>
            <a:ext cx="2590801" cy="523220"/>
          </a:xfrm>
          <a:prstGeom prst="rect">
            <a:avLst/>
          </a:prstGeom>
          <a:noFill/>
        </p:spPr>
        <p:txBody>
          <a:bodyPr wrap="square" rtlCol="0">
            <a:spAutoFit/>
          </a:bodyPr>
          <a:lstStyle/>
          <a:p>
            <a:r>
              <a:rPr lang="lv-LV" sz="2800" dirty="0">
                <a:solidFill>
                  <a:srgbClr val="643CBE"/>
                </a:solidFill>
              </a:rPr>
              <a:t>Spēt</a:t>
            </a:r>
            <a:r>
              <a:rPr lang="lv-LV" sz="2800" dirty="0"/>
              <a:t>:</a:t>
            </a:r>
          </a:p>
        </p:txBody>
      </p:sp>
    </p:spTree>
    <p:extLst>
      <p:ext uri="{BB962C8B-B14F-4D97-AF65-F5344CB8AC3E}">
        <p14:creationId xmlns:p14="http://schemas.microsoft.com/office/powerpoint/2010/main" val="159561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468102-6135-4BB6-93E6-095CD5072D44}"/>
              </a:ext>
            </a:extLst>
          </p:cNvPr>
          <p:cNvSpPr>
            <a:spLocks noGrp="1"/>
          </p:cNvSpPr>
          <p:nvPr>
            <p:ph type="body" sz="quarter" idx="15"/>
          </p:nvPr>
        </p:nvSpPr>
        <p:spPr>
          <a:xfrm>
            <a:off x="584199" y="688513"/>
            <a:ext cx="8275765" cy="580345"/>
          </a:xfrm>
        </p:spPr>
        <p:txBody>
          <a:bodyPr>
            <a:normAutofit fontScale="77500" lnSpcReduction="20000"/>
          </a:bodyPr>
          <a:lstStyle/>
          <a:p>
            <a:r>
              <a:rPr lang="lv-LV" dirty="0"/>
              <a:t>Decentralizētas sabiedrības četri pamati</a:t>
            </a:r>
          </a:p>
        </p:txBody>
      </p:sp>
      <p:graphicFrame>
        <p:nvGraphicFramePr>
          <p:cNvPr id="6" name="Diagram 5">
            <a:extLst>
              <a:ext uri="{FF2B5EF4-FFF2-40B4-BE49-F238E27FC236}">
                <a16:creationId xmlns:a16="http://schemas.microsoft.com/office/drawing/2014/main" id="{E2CBB2F8-5AC9-4799-8602-9A947A69B094}"/>
              </a:ext>
            </a:extLst>
          </p:cNvPr>
          <p:cNvGraphicFramePr/>
          <p:nvPr>
            <p:extLst>
              <p:ext uri="{D42A27DB-BD31-4B8C-83A1-F6EECF244321}">
                <p14:modId xmlns:p14="http://schemas.microsoft.com/office/powerpoint/2010/main" val="4113465595"/>
              </p:ext>
            </p:extLst>
          </p:nvPr>
        </p:nvGraphicFramePr>
        <p:xfrm>
          <a:off x="1778000" y="115455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577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F90D4948-023E-4937-A5CA-E5908C9137FD}"/>
              </a:ext>
            </a:extLst>
          </p:cNvPr>
          <p:cNvSpPr>
            <a:spLocks noGrp="1"/>
          </p:cNvSpPr>
          <p:nvPr>
            <p:ph type="body" sz="quarter" idx="14"/>
          </p:nvPr>
        </p:nvSpPr>
        <p:spPr>
          <a:xfrm>
            <a:off x="1295399" y="1620407"/>
            <a:ext cx="6284844" cy="4737400"/>
          </a:xfrm>
        </p:spPr>
        <p:txBody>
          <a:bodyPr>
            <a:normAutofit/>
          </a:bodyPr>
          <a:lstStyle/>
          <a:p>
            <a:pPr marL="0" indent="0" algn="just">
              <a:buNone/>
            </a:pPr>
            <a:r>
              <a:rPr lang="lv-LV" sz="2600" b="1" dirty="0" err="1"/>
              <a:t>Blokķēde</a:t>
            </a:r>
            <a:r>
              <a:rPr lang="lv-LV" sz="2600" b="1" dirty="0"/>
              <a:t> ir tehnoloģija, kas ļauj izplatīt digitālo informāciju, bet ne to kopēt</a:t>
            </a:r>
            <a:r>
              <a:rPr lang="lv-LV" sz="2600" dirty="0"/>
              <a:t>. Tas nozīmē, ka katram atsevišķam datu kopumam var būt tikai viens īpašnieks.</a:t>
            </a:r>
          </a:p>
          <a:p>
            <a:pPr marL="0" indent="0" algn="ctr">
              <a:buNone/>
            </a:pPr>
            <a:endParaRPr lang="lv-LV" sz="2600" dirty="0"/>
          </a:p>
          <a:p>
            <a:pPr marL="0" indent="0" algn="just">
              <a:buNone/>
            </a:pPr>
            <a:r>
              <a:rPr lang="lv-LV" sz="2600" dirty="0"/>
              <a:t>Informācija tiek pastāvīgi saskaņota datu bāzē, kas tiek glabāta vairākās vietās un nekavējoties atjaunināta. Tas nozīmē, ka ieraksti ir publiski un pārbaudāmi, nav centrālās atrašanās vietas.</a:t>
            </a:r>
          </a:p>
          <a:p>
            <a:pPr algn="just"/>
            <a:endParaRPr lang="lv-LV" sz="2600" dirty="0"/>
          </a:p>
        </p:txBody>
      </p:sp>
      <p:sp>
        <p:nvSpPr>
          <p:cNvPr id="3" name="Teksta vietturis 2">
            <a:extLst>
              <a:ext uri="{FF2B5EF4-FFF2-40B4-BE49-F238E27FC236}">
                <a16:creationId xmlns:a16="http://schemas.microsoft.com/office/drawing/2014/main" id="{01F6A0E9-26B2-433E-93F8-1BF003D3B4DF}"/>
              </a:ext>
            </a:extLst>
          </p:cNvPr>
          <p:cNvSpPr>
            <a:spLocks noGrp="1"/>
          </p:cNvSpPr>
          <p:nvPr>
            <p:ph type="body" sz="quarter" idx="15"/>
          </p:nvPr>
        </p:nvSpPr>
        <p:spPr/>
        <p:txBody>
          <a:bodyPr>
            <a:normAutofit fontScale="92500" lnSpcReduction="20000"/>
          </a:bodyPr>
          <a:lstStyle/>
          <a:p>
            <a:r>
              <a:rPr lang="lv-LV" dirty="0"/>
              <a:t>Kas ir </a:t>
            </a:r>
            <a:r>
              <a:rPr lang="lv-LV" dirty="0" err="1"/>
              <a:t>blokķēdes</a:t>
            </a:r>
            <a:r>
              <a:rPr lang="lv-LV" dirty="0"/>
              <a:t> tehnoloģija?</a:t>
            </a:r>
          </a:p>
        </p:txBody>
      </p:sp>
      <p:pic>
        <p:nvPicPr>
          <p:cNvPr id="5" name="Graphic 4" descr="Question mark with solid fill">
            <a:extLst>
              <a:ext uri="{FF2B5EF4-FFF2-40B4-BE49-F238E27FC236}">
                <a16:creationId xmlns:a16="http://schemas.microsoft.com/office/drawing/2014/main" id="{A1107587-2682-425F-B051-A209BD06B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2708" y="1349953"/>
            <a:ext cx="4158093" cy="4158093"/>
          </a:xfrm>
          <a:prstGeom prst="rect">
            <a:avLst/>
          </a:prstGeom>
        </p:spPr>
      </p:pic>
    </p:spTree>
    <p:extLst>
      <p:ext uri="{BB962C8B-B14F-4D97-AF65-F5344CB8AC3E}">
        <p14:creationId xmlns:p14="http://schemas.microsoft.com/office/powerpoint/2010/main" val="352083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728AA3-E17A-4826-8C84-DD546EF50344}"/>
              </a:ext>
            </a:extLst>
          </p:cNvPr>
          <p:cNvSpPr>
            <a:spLocks noGrp="1"/>
          </p:cNvSpPr>
          <p:nvPr>
            <p:ph type="body" sz="quarter" idx="14"/>
          </p:nvPr>
        </p:nvSpPr>
        <p:spPr>
          <a:xfrm>
            <a:off x="6390470" y="2096188"/>
            <a:ext cx="5134879" cy="3390900"/>
          </a:xfrm>
        </p:spPr>
        <p:txBody>
          <a:bodyPr>
            <a:normAutofit fontScale="85000" lnSpcReduction="20000"/>
          </a:bodyPr>
          <a:lstStyle/>
          <a:p>
            <a:pPr algn="just"/>
            <a:r>
              <a:rPr lang="lv-LV" sz="2800" dirty="0" err="1"/>
              <a:t>Blokķēde</a:t>
            </a:r>
            <a:r>
              <a:rPr lang="lv-LV" sz="2800" dirty="0"/>
              <a:t> ir izkliedēta datubāze, kas ir pastāvīgi augošs hronoloģiski sakārtotu ierakstu, ko dēvē par blokiem, saraksts. Katrs bloks satur laika zīmogu un norādi uz iepriekšējo bloku, t.i. visi bloki ir savstarpēji saistīti. </a:t>
            </a:r>
          </a:p>
          <a:p>
            <a:pPr algn="just"/>
            <a:r>
              <a:rPr lang="lv-LV" sz="2800" dirty="0"/>
              <a:t>Šis princips padara </a:t>
            </a:r>
            <a:r>
              <a:rPr lang="lv-LV" sz="2800" dirty="0" err="1"/>
              <a:t>blokķēdes</a:t>
            </a:r>
            <a:r>
              <a:rPr lang="lv-LV" sz="2800" dirty="0"/>
              <a:t> īpaši drošas -  lai izmainītu kādu no senākiem blokiem, ir jāveic izmaiņas arī visos tam sekojošajos blokos</a:t>
            </a:r>
          </a:p>
        </p:txBody>
      </p:sp>
      <p:sp>
        <p:nvSpPr>
          <p:cNvPr id="6" name="Title 5">
            <a:extLst>
              <a:ext uri="{FF2B5EF4-FFF2-40B4-BE49-F238E27FC236}">
                <a16:creationId xmlns:a16="http://schemas.microsoft.com/office/drawing/2014/main" id="{E54539B6-64E1-4B2E-8C9E-B1FE9E881406}"/>
              </a:ext>
            </a:extLst>
          </p:cNvPr>
          <p:cNvSpPr>
            <a:spLocks noGrp="1"/>
          </p:cNvSpPr>
          <p:nvPr>
            <p:ph type="title"/>
          </p:nvPr>
        </p:nvSpPr>
        <p:spPr>
          <a:xfrm>
            <a:off x="6390471" y="337625"/>
            <a:ext cx="5134879" cy="1073491"/>
          </a:xfrm>
        </p:spPr>
        <p:txBody>
          <a:bodyPr>
            <a:normAutofit fontScale="90000"/>
          </a:bodyPr>
          <a:lstStyle/>
          <a:p>
            <a:r>
              <a:rPr lang="lv-LV" dirty="0" err="1"/>
              <a:t>Blokķēdes</a:t>
            </a:r>
            <a:r>
              <a:rPr lang="lv-LV" dirty="0"/>
              <a:t> tehnoloģija</a:t>
            </a:r>
          </a:p>
        </p:txBody>
      </p:sp>
      <p:pic>
        <p:nvPicPr>
          <p:cNvPr id="8" name="Picture Placeholder 7" descr="A picture containing Ferris wheel, ride&#10;&#10;Description automatically generated">
            <a:extLst>
              <a:ext uri="{FF2B5EF4-FFF2-40B4-BE49-F238E27FC236}">
                <a16:creationId xmlns:a16="http://schemas.microsoft.com/office/drawing/2014/main" id="{823B961C-BCC1-464A-8712-F20FF25799C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80" r="16680"/>
          <a:stretch>
            <a:fillRect/>
          </a:stretch>
        </p:blipFill>
        <p:spPr/>
      </p:pic>
    </p:spTree>
    <p:extLst>
      <p:ext uri="{BB962C8B-B14F-4D97-AF65-F5344CB8AC3E}">
        <p14:creationId xmlns:p14="http://schemas.microsoft.com/office/powerpoint/2010/main" val="166820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a:extLst>
              <a:ext uri="{FF2B5EF4-FFF2-40B4-BE49-F238E27FC236}">
                <a16:creationId xmlns:a16="http://schemas.microsoft.com/office/drawing/2014/main" id="{DE7F4893-BC08-4463-94AC-19110BC52ED3}"/>
              </a:ext>
            </a:extLst>
          </p:cNvPr>
          <p:cNvSpPr>
            <a:spLocks noGrp="1"/>
          </p:cNvSpPr>
          <p:nvPr>
            <p:ph type="title"/>
          </p:nvPr>
        </p:nvSpPr>
        <p:spPr>
          <a:xfrm>
            <a:off x="2221149" y="2344740"/>
            <a:ext cx="8537643" cy="2168520"/>
          </a:xfrm>
        </p:spPr>
        <p:txBody>
          <a:bodyPr>
            <a:normAutofit/>
          </a:bodyPr>
          <a:lstStyle/>
          <a:p>
            <a:r>
              <a:rPr lang="lv-LV" dirty="0"/>
              <a:t>Kādas </a:t>
            </a:r>
            <a:r>
              <a:rPr lang="lv-LV" dirty="0" err="1"/>
              <a:t>kriptovalūtas</a:t>
            </a:r>
            <a:r>
              <a:rPr lang="lv-LV" dirty="0"/>
              <a:t> Jūs zināt, ar ko tās savstarpēji atšķiras?</a:t>
            </a:r>
          </a:p>
        </p:txBody>
      </p:sp>
      <p:pic>
        <p:nvPicPr>
          <p:cNvPr id="3" name="Graphic 2" descr="Chat bubble with solid fill">
            <a:extLst>
              <a:ext uri="{FF2B5EF4-FFF2-40B4-BE49-F238E27FC236}">
                <a16:creationId xmlns:a16="http://schemas.microsoft.com/office/drawing/2014/main" id="{0D5AAB85-1BE8-48CD-9674-0863DFED7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301" y="1108953"/>
            <a:ext cx="2320047" cy="2320047"/>
          </a:xfrm>
          <a:prstGeom prst="rect">
            <a:avLst/>
          </a:prstGeom>
        </p:spPr>
      </p:pic>
    </p:spTree>
    <p:extLst>
      <p:ext uri="{BB962C8B-B14F-4D97-AF65-F5344CB8AC3E}">
        <p14:creationId xmlns:p14="http://schemas.microsoft.com/office/powerpoint/2010/main" val="286517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a vietturis 4">
            <a:extLst>
              <a:ext uri="{FF2B5EF4-FFF2-40B4-BE49-F238E27FC236}">
                <a16:creationId xmlns:a16="http://schemas.microsoft.com/office/drawing/2014/main" id="{04E2A66C-877D-46FC-AE82-5FE868CAA63D}"/>
              </a:ext>
            </a:extLst>
          </p:cNvPr>
          <p:cNvSpPr>
            <a:spLocks noGrp="1"/>
          </p:cNvSpPr>
          <p:nvPr>
            <p:ph type="body" sz="quarter" idx="14"/>
          </p:nvPr>
        </p:nvSpPr>
        <p:spPr>
          <a:xfrm>
            <a:off x="357773" y="2186819"/>
            <a:ext cx="9241303" cy="3752295"/>
          </a:xfrm>
        </p:spPr>
        <p:txBody>
          <a:bodyPr>
            <a:normAutofit/>
          </a:bodyPr>
          <a:lstStyle/>
          <a:p>
            <a:pPr algn="just"/>
            <a:r>
              <a:rPr lang="lv-LV" sz="2600" b="1" dirty="0" err="1">
                <a:solidFill>
                  <a:srgbClr val="643CBE"/>
                </a:solidFill>
              </a:rPr>
              <a:t>Satoši</a:t>
            </a:r>
            <a:r>
              <a:rPr lang="lv-LV" sz="2600" b="1" dirty="0">
                <a:solidFill>
                  <a:srgbClr val="643CBE"/>
                </a:solidFill>
              </a:rPr>
              <a:t> </a:t>
            </a:r>
            <a:r>
              <a:rPr lang="lv-LV" sz="2600" b="1" dirty="0" err="1">
                <a:solidFill>
                  <a:srgbClr val="643CBE"/>
                </a:solidFill>
              </a:rPr>
              <a:t>Nakamoto</a:t>
            </a:r>
            <a:r>
              <a:rPr lang="lv-LV" sz="2600" dirty="0">
                <a:solidFill>
                  <a:srgbClr val="643CBE"/>
                </a:solidFill>
              </a:rPr>
              <a:t> 2008. gadā izlaida tehnisko dokumentu „</a:t>
            </a:r>
            <a:r>
              <a:rPr lang="lv-LV" sz="2600" dirty="0" err="1">
                <a:solidFill>
                  <a:srgbClr val="643CBE"/>
                </a:solidFill>
              </a:rPr>
              <a:t>Bitcoin</a:t>
            </a:r>
            <a:r>
              <a:rPr lang="lv-LV" sz="2600" dirty="0">
                <a:solidFill>
                  <a:srgbClr val="643CBE"/>
                </a:solidFill>
              </a:rPr>
              <a:t>: </a:t>
            </a:r>
            <a:r>
              <a:rPr lang="lv-LV" sz="2600" dirty="0" err="1">
                <a:solidFill>
                  <a:srgbClr val="643CBE"/>
                </a:solidFill>
              </a:rPr>
              <a:t>vienādranga</a:t>
            </a:r>
            <a:r>
              <a:rPr lang="lv-LV" sz="2600" dirty="0">
                <a:solidFill>
                  <a:srgbClr val="643CBE"/>
                </a:solidFill>
              </a:rPr>
              <a:t> elektroniskās naudas sistēma” („</a:t>
            </a:r>
            <a:r>
              <a:rPr lang="lv-LV" sz="2600" dirty="0" err="1">
                <a:solidFill>
                  <a:srgbClr val="643CBE"/>
                </a:solidFill>
              </a:rPr>
              <a:t>Bitcoin</a:t>
            </a:r>
            <a:r>
              <a:rPr lang="lv-LV" sz="2600" dirty="0">
                <a:solidFill>
                  <a:srgbClr val="643CBE"/>
                </a:solidFill>
              </a:rPr>
              <a:t>: </a:t>
            </a:r>
            <a:r>
              <a:rPr lang="lv-LV" sz="2600" dirty="0" err="1">
                <a:solidFill>
                  <a:srgbClr val="643CBE"/>
                </a:solidFill>
              </a:rPr>
              <a:t>Peer</a:t>
            </a:r>
            <a:r>
              <a:rPr lang="lv-LV" sz="2600" dirty="0">
                <a:solidFill>
                  <a:srgbClr val="643CBE"/>
                </a:solidFill>
              </a:rPr>
              <a:t> to </a:t>
            </a:r>
            <a:r>
              <a:rPr lang="lv-LV" sz="2600" dirty="0" err="1">
                <a:solidFill>
                  <a:srgbClr val="643CBE"/>
                </a:solidFill>
              </a:rPr>
              <a:t>Peer</a:t>
            </a:r>
            <a:r>
              <a:rPr lang="lv-LV" sz="2600" dirty="0">
                <a:solidFill>
                  <a:srgbClr val="643CBE"/>
                </a:solidFill>
              </a:rPr>
              <a:t> </a:t>
            </a:r>
            <a:r>
              <a:rPr lang="lv-LV" sz="2600" dirty="0" err="1">
                <a:solidFill>
                  <a:srgbClr val="643CBE"/>
                </a:solidFill>
              </a:rPr>
              <a:t>Electronic</a:t>
            </a:r>
            <a:r>
              <a:rPr lang="lv-LV" sz="2600" dirty="0">
                <a:solidFill>
                  <a:srgbClr val="643CBE"/>
                </a:solidFill>
              </a:rPr>
              <a:t> </a:t>
            </a:r>
            <a:r>
              <a:rPr lang="lv-LV" sz="2600" dirty="0" err="1">
                <a:solidFill>
                  <a:srgbClr val="643CBE"/>
                </a:solidFill>
              </a:rPr>
              <a:t>Cash</a:t>
            </a:r>
            <a:r>
              <a:rPr lang="lv-LV" sz="2600" dirty="0">
                <a:solidFill>
                  <a:srgbClr val="643CBE"/>
                </a:solidFill>
              </a:rPr>
              <a:t> </a:t>
            </a:r>
            <a:r>
              <a:rPr lang="lv-LV" sz="2600" dirty="0" err="1">
                <a:solidFill>
                  <a:srgbClr val="643CBE"/>
                </a:solidFill>
              </a:rPr>
              <a:t>System</a:t>
            </a:r>
            <a:r>
              <a:rPr lang="lv-LV" sz="2600" dirty="0">
                <a:solidFill>
                  <a:srgbClr val="643CBE"/>
                </a:solidFill>
              </a:rPr>
              <a:t>”), kas aprakstīja „vienīgi </a:t>
            </a:r>
            <a:r>
              <a:rPr lang="lv-LV" sz="2600" dirty="0" err="1">
                <a:solidFill>
                  <a:srgbClr val="643CBE"/>
                </a:solidFill>
              </a:rPr>
              <a:t>vienādranga</a:t>
            </a:r>
            <a:r>
              <a:rPr lang="lv-LV" sz="2600" dirty="0">
                <a:solidFill>
                  <a:srgbClr val="643CBE"/>
                </a:solidFill>
              </a:rPr>
              <a:t> elektroniskās naudas versiju”, kas pazīstama kā “</a:t>
            </a:r>
            <a:r>
              <a:rPr lang="lv-LV" sz="2600" dirty="0" err="1">
                <a:solidFill>
                  <a:srgbClr val="643CBE"/>
                </a:solidFill>
              </a:rPr>
              <a:t>Bitcoin</a:t>
            </a:r>
            <a:r>
              <a:rPr lang="lv-LV" sz="2600" dirty="0">
                <a:solidFill>
                  <a:srgbClr val="643CBE"/>
                </a:solidFill>
              </a:rPr>
              <a:t>”.</a:t>
            </a:r>
          </a:p>
        </p:txBody>
      </p:sp>
      <p:sp>
        <p:nvSpPr>
          <p:cNvPr id="6" name="Teksta vietturis 5">
            <a:extLst>
              <a:ext uri="{FF2B5EF4-FFF2-40B4-BE49-F238E27FC236}">
                <a16:creationId xmlns:a16="http://schemas.microsoft.com/office/drawing/2014/main" id="{610C9A26-9272-4CE9-9FBB-F10E9ECD10C7}"/>
              </a:ext>
            </a:extLst>
          </p:cNvPr>
          <p:cNvSpPr>
            <a:spLocks noGrp="1"/>
          </p:cNvSpPr>
          <p:nvPr>
            <p:ph type="body" sz="quarter" idx="15"/>
          </p:nvPr>
        </p:nvSpPr>
        <p:spPr>
          <a:xfrm>
            <a:off x="357773" y="628713"/>
            <a:ext cx="8275765" cy="580345"/>
          </a:xfrm>
        </p:spPr>
        <p:txBody>
          <a:bodyPr>
            <a:normAutofit fontScale="92500" lnSpcReduction="20000"/>
          </a:bodyPr>
          <a:lstStyle/>
          <a:p>
            <a:r>
              <a:rPr lang="lv-LV" dirty="0" err="1">
                <a:solidFill>
                  <a:srgbClr val="7F5CCC"/>
                </a:solidFill>
              </a:rPr>
              <a:t>Blokķēdes</a:t>
            </a:r>
            <a:r>
              <a:rPr lang="lv-LV" dirty="0">
                <a:solidFill>
                  <a:srgbClr val="7F5CCC"/>
                </a:solidFill>
              </a:rPr>
              <a:t> tehnoloģijas vēsture</a:t>
            </a:r>
          </a:p>
        </p:txBody>
      </p:sp>
      <p:sp>
        <p:nvSpPr>
          <p:cNvPr id="4" name="Teksta vietturis 4">
            <a:extLst>
              <a:ext uri="{FF2B5EF4-FFF2-40B4-BE49-F238E27FC236}">
                <a16:creationId xmlns:a16="http://schemas.microsoft.com/office/drawing/2014/main" id="{DAEBF6BA-2E49-4191-9BAF-7FBC81367531}"/>
              </a:ext>
            </a:extLst>
          </p:cNvPr>
          <p:cNvSpPr txBox="1">
            <a:spLocks/>
          </p:cNvSpPr>
          <p:nvPr/>
        </p:nvSpPr>
        <p:spPr>
          <a:xfrm>
            <a:off x="357773" y="1173516"/>
            <a:ext cx="9241303" cy="6665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lv-LV" sz="4100" dirty="0" err="1">
                <a:solidFill>
                  <a:srgbClr val="643CBE"/>
                </a:solidFill>
              </a:rPr>
              <a:t>Blokķēdes</a:t>
            </a:r>
            <a:r>
              <a:rPr lang="lv-LV" sz="4100" dirty="0">
                <a:solidFill>
                  <a:srgbClr val="643CBE"/>
                </a:solidFill>
              </a:rPr>
              <a:t> debija</a:t>
            </a:r>
          </a:p>
        </p:txBody>
      </p:sp>
    </p:spTree>
    <p:extLst>
      <p:ext uri="{BB962C8B-B14F-4D97-AF65-F5344CB8AC3E}">
        <p14:creationId xmlns:p14="http://schemas.microsoft.com/office/powerpoint/2010/main" val="35923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E8DEC6-48CC-471E-A4FA-4D556A18DC59}"/>
              </a:ext>
            </a:extLst>
          </p:cNvPr>
          <p:cNvSpPr>
            <a:spLocks noGrp="1"/>
          </p:cNvSpPr>
          <p:nvPr>
            <p:ph type="body" sz="quarter" idx="14"/>
          </p:nvPr>
        </p:nvSpPr>
        <p:spPr>
          <a:xfrm>
            <a:off x="6390470" y="2155152"/>
            <a:ext cx="5134879" cy="3390900"/>
          </a:xfrm>
        </p:spPr>
        <p:txBody>
          <a:bodyPr>
            <a:normAutofit/>
          </a:bodyPr>
          <a:lstStyle/>
          <a:p>
            <a:r>
              <a:rPr lang="lv-LV" sz="2600" dirty="0"/>
              <a:t>Dr. </a:t>
            </a:r>
            <a:r>
              <a:rPr lang="lv-LV" sz="2600" dirty="0" err="1"/>
              <a:t>Vitfīlda</a:t>
            </a:r>
            <a:r>
              <a:rPr lang="lv-LV" sz="2600" dirty="0"/>
              <a:t> </a:t>
            </a:r>
            <a:r>
              <a:rPr lang="lv-LV" sz="2600" dirty="0" err="1"/>
              <a:t>Difija</a:t>
            </a:r>
            <a:r>
              <a:rPr lang="lv-LV" sz="2600" dirty="0"/>
              <a:t> (Dr. </a:t>
            </a:r>
            <a:r>
              <a:rPr lang="lv-LV" sz="2600" dirty="0" err="1"/>
              <a:t>Whitfield</a:t>
            </a:r>
            <a:r>
              <a:rPr lang="lv-LV" sz="2600" dirty="0"/>
              <a:t> </a:t>
            </a:r>
            <a:r>
              <a:rPr lang="lv-LV" sz="2600" dirty="0" err="1"/>
              <a:t>Diffie</a:t>
            </a:r>
            <a:r>
              <a:rPr lang="lv-LV" sz="2600" dirty="0"/>
              <a:t>) un Dr. </a:t>
            </a:r>
            <a:r>
              <a:rPr lang="lv-LV" sz="2600" dirty="0" err="1"/>
              <a:t>martina</a:t>
            </a:r>
            <a:r>
              <a:rPr lang="lv-LV" sz="2600" dirty="0"/>
              <a:t> </a:t>
            </a:r>
            <a:r>
              <a:rPr lang="lv-LV" sz="2600" dirty="0" err="1"/>
              <a:t>Helmana</a:t>
            </a:r>
            <a:r>
              <a:rPr lang="lv-LV" sz="2600" dirty="0"/>
              <a:t> (Dr. Martin </a:t>
            </a:r>
            <a:r>
              <a:rPr lang="lv-LV" sz="2600" dirty="0" err="1"/>
              <a:t>Hellman</a:t>
            </a:r>
            <a:r>
              <a:rPr lang="lv-LV" sz="2600" dirty="0"/>
              <a:t>) publikācija par datu šifrēšanas standartu (</a:t>
            </a:r>
            <a:r>
              <a:rPr lang="lv-LV" sz="2600" dirty="0" err="1"/>
              <a:t>Data</a:t>
            </a:r>
            <a:r>
              <a:rPr lang="lv-LV" sz="2600" dirty="0"/>
              <a:t> </a:t>
            </a:r>
            <a:r>
              <a:rPr lang="lv-LV" sz="2600" dirty="0" err="1"/>
              <a:t>Encryption</a:t>
            </a:r>
            <a:r>
              <a:rPr lang="lv-LV" sz="2600" dirty="0"/>
              <a:t> Standard): „Jauni kriptogrāfijas virzieni” (</a:t>
            </a:r>
            <a:r>
              <a:rPr lang="lv-LV" sz="2600" dirty="0" err="1"/>
              <a:t>ang</a:t>
            </a:r>
            <a:r>
              <a:rPr lang="lv-LV" sz="2600" dirty="0"/>
              <a:t>. "</a:t>
            </a:r>
            <a:r>
              <a:rPr lang="lv-LV" sz="2600" dirty="0" err="1"/>
              <a:t>New</a:t>
            </a:r>
            <a:r>
              <a:rPr lang="lv-LV" sz="2600" dirty="0"/>
              <a:t> </a:t>
            </a:r>
            <a:r>
              <a:rPr lang="lv-LV" sz="2600" dirty="0" err="1"/>
              <a:t>Directions</a:t>
            </a:r>
            <a:r>
              <a:rPr lang="lv-LV" sz="2600" dirty="0"/>
              <a:t> </a:t>
            </a:r>
            <a:r>
              <a:rPr lang="lv-LV" sz="2600" dirty="0" err="1"/>
              <a:t>in</a:t>
            </a:r>
            <a:r>
              <a:rPr lang="lv-LV" sz="2600" dirty="0"/>
              <a:t> </a:t>
            </a:r>
            <a:r>
              <a:rPr lang="lv-LV" sz="2600" dirty="0" err="1"/>
              <a:t>Cryptography</a:t>
            </a:r>
            <a:r>
              <a:rPr lang="lv-LV" sz="2600" dirty="0"/>
              <a:t>”).</a:t>
            </a:r>
          </a:p>
          <a:p>
            <a:endParaRPr lang="lv-LV" sz="2600" dirty="0"/>
          </a:p>
        </p:txBody>
      </p:sp>
      <p:pic>
        <p:nvPicPr>
          <p:cNvPr id="6" name="Picture Placeholder 5" descr="A picture containing text, electronics, circuit&#10;&#10;Description automatically generated">
            <a:extLst>
              <a:ext uri="{FF2B5EF4-FFF2-40B4-BE49-F238E27FC236}">
                <a16:creationId xmlns:a16="http://schemas.microsoft.com/office/drawing/2014/main" id="{FA65063C-5097-4CE5-B111-42F9F58588E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67" r="16667"/>
          <a:stretch>
            <a:fillRect/>
          </a:stretch>
        </p:blipFill>
        <p:spPr/>
      </p:pic>
      <p:sp>
        <p:nvSpPr>
          <p:cNvPr id="4" name="Title 3">
            <a:extLst>
              <a:ext uri="{FF2B5EF4-FFF2-40B4-BE49-F238E27FC236}">
                <a16:creationId xmlns:a16="http://schemas.microsoft.com/office/drawing/2014/main" id="{F6DCBAB5-BC59-4F9F-8617-2DF64C8AFE83}"/>
              </a:ext>
            </a:extLst>
          </p:cNvPr>
          <p:cNvSpPr>
            <a:spLocks noGrp="1"/>
          </p:cNvSpPr>
          <p:nvPr>
            <p:ph type="title"/>
          </p:nvPr>
        </p:nvSpPr>
        <p:spPr>
          <a:xfrm>
            <a:off x="6390470" y="1228319"/>
            <a:ext cx="5134879" cy="580345"/>
          </a:xfrm>
        </p:spPr>
        <p:txBody>
          <a:bodyPr>
            <a:noAutofit/>
          </a:bodyPr>
          <a:lstStyle/>
          <a:p>
            <a:r>
              <a:rPr lang="lv-LV" sz="4100" dirty="0" err="1"/>
              <a:t>Kriptovalūtas</a:t>
            </a:r>
            <a:r>
              <a:rPr lang="lv-LV" sz="4100" dirty="0"/>
              <a:t> debija</a:t>
            </a:r>
            <a:br>
              <a:rPr lang="lv-LV" sz="4100" dirty="0"/>
            </a:br>
            <a:r>
              <a:rPr lang="lv-LV" sz="4100" dirty="0"/>
              <a:t>1970 - 1980</a:t>
            </a:r>
          </a:p>
        </p:txBody>
      </p:sp>
    </p:spTree>
    <p:extLst>
      <p:ext uri="{BB962C8B-B14F-4D97-AF65-F5344CB8AC3E}">
        <p14:creationId xmlns:p14="http://schemas.microsoft.com/office/powerpoint/2010/main" val="877255283"/>
      </p:ext>
    </p:extLst>
  </p:cSld>
  <p:clrMapOvr>
    <a:masterClrMapping/>
  </p:clrMapOvr>
</p:sld>
</file>

<file path=ppt/theme/theme1.xml><?xml version="1.0" encoding="utf-8"?>
<a:theme xmlns:a="http://schemas.openxmlformats.org/drawingml/2006/main" name="Office Theme">
  <a:themeElements>
    <a:clrScheme name="Klasika">
      <a:dk1>
        <a:srgbClr val="333333"/>
      </a:dk1>
      <a:lt1>
        <a:srgbClr val="FFFFFF"/>
      </a:lt1>
      <a:dk2>
        <a:srgbClr val="643CBE"/>
      </a:dk2>
      <a:lt2>
        <a:srgbClr val="FFFFFF"/>
      </a:lt2>
      <a:accent1>
        <a:srgbClr val="643CBE"/>
      </a:accent1>
      <a:accent2>
        <a:srgbClr val="69C7AF"/>
      </a:accent2>
      <a:accent3>
        <a:srgbClr val="B6C5E9"/>
      </a:accent3>
      <a:accent4>
        <a:srgbClr val="F6EAAE"/>
      </a:accent4>
      <a:accent5>
        <a:srgbClr val="A9569B"/>
      </a:accent5>
      <a:accent6>
        <a:srgbClr val="EA6B83"/>
      </a:accent6>
      <a:hlink>
        <a:srgbClr val="00B0F0"/>
      </a:hlink>
      <a:folHlink>
        <a:srgbClr val="0070C0"/>
      </a:folHlink>
    </a:clrScheme>
    <a:fontScheme name="BDA-basic">
      <a:majorFont>
        <a:latin typeface="Raleway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6F21204CAD3041B3D4AAF1967E05F0" ma:contentTypeVersion="8" ma:contentTypeDescription="Create a new document." ma:contentTypeScope="" ma:versionID="1076a5b91f9739f61ab1407d00c1933d">
  <xsd:schema xmlns:xsd="http://www.w3.org/2001/XMLSchema" xmlns:xs="http://www.w3.org/2001/XMLSchema" xmlns:p="http://schemas.microsoft.com/office/2006/metadata/properties" xmlns:ns2="0d668201-9c4f-4eb6-8a22-944735530268" targetNamespace="http://schemas.microsoft.com/office/2006/metadata/properties" ma:root="true" ma:fieldsID="1ec42a2c640ab825be0c1fe0d58ad7f9" ns2:_="">
    <xsd:import namespace="0d668201-9c4f-4eb6-8a22-9447355302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68201-9c4f-4eb6-8a22-9447355302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7F05D4-FDFB-45A4-A0C6-8B703A5D85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668201-9c4f-4eb6-8a22-9447355302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9295F4-A301-4521-BA26-8847C2A002D4}">
  <ds:schemaRefs>
    <ds:schemaRef ds:uri="http://schemas.microsoft.com/sharepoint/v3/contenttype/forms"/>
  </ds:schemaRefs>
</ds:datastoreItem>
</file>

<file path=customXml/itemProps3.xml><?xml version="1.0" encoding="utf-8"?>
<ds:datastoreItem xmlns:ds="http://schemas.openxmlformats.org/officeDocument/2006/customXml" ds:itemID="{45D3F1A4-67F2-44DD-9516-C75371AA026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1263</TotalTime>
  <Words>3155</Words>
  <Application>Microsoft Office PowerPoint</Application>
  <PresentationFormat>Widescreen</PresentationFormat>
  <Paragraphs>217</Paragraphs>
  <Slides>29</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Georgia</vt:lpstr>
      <vt:lpstr>Helvetica</vt:lpstr>
      <vt:lpstr>inherit</vt:lpstr>
      <vt:lpstr>Open Sans</vt:lpstr>
      <vt:lpstr>Raleway</vt:lpstr>
      <vt:lpstr>Raleway Black</vt:lpstr>
      <vt:lpstr>Roboto</vt:lpstr>
      <vt:lpstr>Webdings</vt:lpstr>
      <vt:lpstr>Wingdings</vt:lpstr>
      <vt:lpstr>Office Theme</vt:lpstr>
      <vt:lpstr>Ievads blokķēdes tehnoloģijā</vt:lpstr>
      <vt:lpstr>PowerPoint Presentation</vt:lpstr>
      <vt:lpstr>PowerPoint Presentation</vt:lpstr>
      <vt:lpstr>PowerPoint Presentation</vt:lpstr>
      <vt:lpstr>PowerPoint Presentation</vt:lpstr>
      <vt:lpstr>Blokķēdes tehnoloģija</vt:lpstr>
      <vt:lpstr>Kādas kriptovalūtas Jūs zināt, ar ko tās savstarpēji atšķiras?</vt:lpstr>
      <vt:lpstr>PowerPoint Presentation</vt:lpstr>
      <vt:lpstr>Kriptovalūtas debija 1970 - 1980</vt:lpstr>
      <vt:lpstr>PowerPoint Presentation</vt:lpstr>
      <vt:lpstr>Dr. Deivida Čauma publikācijas 1980 — 1990 </vt:lpstr>
      <vt:lpstr>Grāmata «Neiromants»</vt:lpstr>
      <vt:lpstr>PowerPoint Presentation</vt:lpstr>
      <vt:lpstr>Blokķēdes dizainā iestrādāts "Merkle" koks</vt:lpstr>
      <vt:lpstr>PowerPoint Presentation</vt:lpstr>
      <vt:lpstr>Bitcoin</vt:lpstr>
      <vt:lpstr>PowerPoint Presentation</vt:lpstr>
      <vt:lpstr>Ethereum</vt:lpstr>
      <vt:lpstr>PowerPoint Presentation</vt:lpstr>
      <vt:lpstr>Kā ir attīstījusies blokķēde pēdējo 50 gadu laikā?</vt:lpstr>
      <vt:lpstr>Blokķēdes priekšrocības</vt:lpstr>
      <vt:lpstr>Blokķēdes tehnoloģijas trūkumi </vt:lpstr>
      <vt:lpstr>Blokķēdes tehnoloģijas attīstība Latvijā </vt:lpstr>
      <vt:lpstr>PowerPoint Presentation</vt:lpstr>
      <vt:lpstr>Blokķēdes tehnoloģijas Eiropas Savienībā </vt:lpstr>
      <vt:lpstr>Eiropas Savienības Blokķēdes Tehnoloģijas Observatorija un Forums</vt:lpstr>
      <vt:lpstr>Kā Latvijā ir iespējams uzzināt par blokķēdes iespējām? </vt:lpstr>
      <vt:lpstr>Uzdevumi platform.blocks.ase.ro</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Ilva Paidere</dc:creator>
  <cp:lastModifiedBy>Elīna Plāne</cp:lastModifiedBy>
  <cp:revision>86</cp:revision>
  <dcterms:created xsi:type="dcterms:W3CDTF">2021-03-24T06:06:32Z</dcterms:created>
  <dcterms:modified xsi:type="dcterms:W3CDTF">2021-06-16T13:51:16Z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0x010100916F21204CAD3041B3D4AAF1967E05F0</vt:lpwstr>
  </property>
</Properties>
</file>