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0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47839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21136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79704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388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51543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85302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073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07917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88055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9542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015899-70DE-45A8-8C2B-0A95B34E7028}" type="datetimeFigureOut">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5647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89177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15899-70DE-45A8-8C2B-0A95B34E7028}" type="datetimeFigureOut">
              <a:rPr lang="it-IT" smtClean="0"/>
              <a:t>26/05/2021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4245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015899-70DE-45A8-8C2B-0A95B34E7028}" type="datetimeFigureOut">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407140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15899-70DE-45A8-8C2B-0A95B34E7028}" type="datetimeFigureOut">
              <a:rPr lang="it-IT" smtClean="0"/>
              <a:t>26/05/2021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36815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94225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27976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015899-70DE-45A8-8C2B-0A95B34E7028}" type="datetimeFigureOut">
              <a:rPr lang="it-IT" smtClean="0"/>
              <a:t>26/05/2021</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32C301-DC00-4AE8-8234-87A5A57AA11B}" type="slidenum">
              <a:rPr lang="it-IT" smtClean="0"/>
              <a:t>‹N›</a:t>
            </a:fld>
            <a:endParaRPr lang="it-IT"/>
          </a:p>
        </p:txBody>
      </p:sp>
    </p:spTree>
    <p:extLst>
      <p:ext uri="{BB962C8B-B14F-4D97-AF65-F5344CB8AC3E}">
        <p14:creationId xmlns:p14="http://schemas.microsoft.com/office/powerpoint/2010/main" val="23250377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lockchain.com/it/explorer?currency=B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tcoinfees.earn.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bitcoin.org/en/glossary/p2pkh-addr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AFEED8-CF21-4217-8BCF-29BAB87F8181}"/>
              </a:ext>
            </a:extLst>
          </p:cNvPr>
          <p:cNvSpPr>
            <a:spLocks noGrp="1"/>
          </p:cNvSpPr>
          <p:nvPr>
            <p:ph type="ctrTitle"/>
          </p:nvPr>
        </p:nvSpPr>
        <p:spPr/>
        <p:txBody>
          <a:bodyPr/>
          <a:lstStyle/>
          <a:p>
            <a:r>
              <a:rPr lang="en-GB" dirty="0"/>
              <a:t>CRYPTOCURRENCY and Transactions </a:t>
            </a:r>
          </a:p>
        </p:txBody>
      </p:sp>
      <p:sp>
        <p:nvSpPr>
          <p:cNvPr id="3" name="Sottotitolo 2">
            <a:extLst>
              <a:ext uri="{FF2B5EF4-FFF2-40B4-BE49-F238E27FC236}">
                <a16:creationId xmlns:a16="http://schemas.microsoft.com/office/drawing/2014/main" id="{D3F0DCBE-2DB5-4116-AAB3-A0DAB35E1059}"/>
              </a:ext>
            </a:extLst>
          </p:cNvPr>
          <p:cNvSpPr>
            <a:spLocks noGrp="1"/>
          </p:cNvSpPr>
          <p:nvPr>
            <p:ph type="subTitle" idx="1"/>
          </p:nvPr>
        </p:nvSpPr>
        <p:spPr/>
        <p:txBody>
          <a:bodyPr/>
          <a:lstStyle/>
          <a:p>
            <a:r>
              <a:rPr lang="it-IT" b="1" dirty="0">
                <a:solidFill>
                  <a:schemeClr val="bg2"/>
                </a:solidFill>
              </a:rPr>
              <a:t>How </a:t>
            </a:r>
            <a:r>
              <a:rPr lang="it-IT" b="1" dirty="0" err="1">
                <a:solidFill>
                  <a:schemeClr val="bg2"/>
                </a:solidFill>
              </a:rPr>
              <a:t>they</a:t>
            </a:r>
            <a:r>
              <a:rPr lang="it-IT" b="1" dirty="0">
                <a:solidFill>
                  <a:schemeClr val="bg2"/>
                </a:solidFill>
              </a:rPr>
              <a:t> </a:t>
            </a:r>
            <a:r>
              <a:rPr lang="it-IT" b="1" dirty="0" err="1">
                <a:solidFill>
                  <a:schemeClr val="bg2"/>
                </a:solidFill>
              </a:rPr>
              <a:t>works</a:t>
            </a:r>
            <a:r>
              <a:rPr lang="it-IT" b="1" dirty="0">
                <a:solidFill>
                  <a:schemeClr val="bg2"/>
                </a:solidFill>
              </a:rPr>
              <a:t> and the </a:t>
            </a:r>
            <a:r>
              <a:rPr lang="it-IT" b="1" dirty="0" err="1">
                <a:solidFill>
                  <a:schemeClr val="bg2"/>
                </a:solidFill>
              </a:rPr>
              <a:t>different</a:t>
            </a:r>
            <a:r>
              <a:rPr lang="it-IT" b="1" dirty="0">
                <a:solidFill>
                  <a:schemeClr val="bg2"/>
                </a:solidFill>
              </a:rPr>
              <a:t> </a:t>
            </a:r>
            <a:r>
              <a:rPr lang="it-IT" b="1" dirty="0" err="1">
                <a:solidFill>
                  <a:schemeClr val="bg2"/>
                </a:solidFill>
              </a:rPr>
              <a:t>types</a:t>
            </a:r>
            <a:endParaRPr lang="it-IT" b="1" dirty="0">
              <a:solidFill>
                <a:schemeClr val="bg2"/>
              </a:solidFill>
            </a:endParaRPr>
          </a:p>
        </p:txBody>
      </p:sp>
      <p:pic>
        <p:nvPicPr>
          <p:cNvPr id="7" name="Immagine 6">
            <a:extLst>
              <a:ext uri="{FF2B5EF4-FFF2-40B4-BE49-F238E27FC236}">
                <a16:creationId xmlns:a16="http://schemas.microsoft.com/office/drawing/2014/main" id="{B5D4A8B8-C200-412A-BD6B-285BC228B124}"/>
              </a:ext>
            </a:extLst>
          </p:cNvPr>
          <p:cNvPicPr>
            <a:picLocks noChangeAspect="1"/>
          </p:cNvPicPr>
          <p:nvPr/>
        </p:nvPicPr>
        <p:blipFill rotWithShape="1">
          <a:blip r:embed="rId2">
            <a:extLst>
              <a:ext uri="{28A0092B-C50C-407E-A947-70E740481C1C}">
                <a14:useLocalDpi xmlns:a14="http://schemas.microsoft.com/office/drawing/2010/main" val="0"/>
              </a:ext>
            </a:extLst>
          </a:blip>
          <a:srcRect l="24736" t="16251" r="3428" b="15978"/>
          <a:stretch/>
        </p:blipFill>
        <p:spPr>
          <a:xfrm>
            <a:off x="8441635" y="172278"/>
            <a:ext cx="3578087" cy="742122"/>
          </a:xfrm>
          <a:prstGeom prst="rect">
            <a:avLst/>
          </a:prstGeom>
        </p:spPr>
      </p:pic>
      <p:pic>
        <p:nvPicPr>
          <p:cNvPr id="9" name="Immagine 8">
            <a:extLst>
              <a:ext uri="{FF2B5EF4-FFF2-40B4-BE49-F238E27FC236}">
                <a16:creationId xmlns:a16="http://schemas.microsoft.com/office/drawing/2014/main" id="{2F558D80-D311-41CB-80AC-7C901FD1E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569" y="4200939"/>
            <a:ext cx="2786343" cy="2786343"/>
          </a:xfrm>
          <a:prstGeom prst="rect">
            <a:avLst/>
          </a:prstGeom>
        </p:spPr>
      </p:pic>
    </p:spTree>
    <p:extLst>
      <p:ext uri="{BB962C8B-B14F-4D97-AF65-F5344CB8AC3E}">
        <p14:creationId xmlns:p14="http://schemas.microsoft.com/office/powerpoint/2010/main" val="271797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BD64993-EBDA-49BF-A368-C2BD3C920AC3}"/>
              </a:ext>
            </a:extLst>
          </p:cNvPr>
          <p:cNvSpPr>
            <a:spLocks noGrp="1"/>
          </p:cNvSpPr>
          <p:nvPr>
            <p:ph type="title"/>
          </p:nvPr>
        </p:nvSpPr>
        <p:spPr>
          <a:xfrm>
            <a:off x="1141412" y="81713"/>
            <a:ext cx="3141829" cy="985086"/>
          </a:xfrm>
        </p:spPr>
        <p:txBody>
          <a:bodyPr>
            <a:noAutofit/>
          </a:bodyPr>
          <a:lstStyle/>
          <a:p>
            <a:r>
              <a:rPr lang="it-IT" sz="3200" dirty="0"/>
              <a:t>Transazioni</a:t>
            </a:r>
          </a:p>
        </p:txBody>
      </p:sp>
      <p:sp>
        <p:nvSpPr>
          <p:cNvPr id="5" name="Titolo 1">
            <a:extLst>
              <a:ext uri="{FF2B5EF4-FFF2-40B4-BE49-F238E27FC236}">
                <a16:creationId xmlns:a16="http://schemas.microsoft.com/office/drawing/2014/main" id="{47D04132-DB6D-4561-A006-EE020E1E57BE}"/>
              </a:ext>
            </a:extLst>
          </p:cNvPr>
          <p:cNvSpPr>
            <a:spLocks noGrp="1"/>
          </p:cNvSpPr>
          <p:nvPr>
            <p:ph idx="1"/>
          </p:nvPr>
        </p:nvSpPr>
        <p:spPr>
          <a:xfrm>
            <a:off x="609599" y="853824"/>
            <a:ext cx="11454063" cy="6004175"/>
          </a:xfrm>
        </p:spPr>
        <p:txBody>
          <a:bodyPr>
            <a:noAutofit/>
          </a:bodyPr>
          <a:lstStyle/>
          <a:p>
            <a:pPr marL="0" indent="0">
              <a:buNone/>
            </a:pPr>
            <a:r>
              <a:rPr lang="it-IT" sz="2200" dirty="0"/>
              <a:t>A regime, dunque, ci dovrà essere un altro modo per remunerare i </a:t>
            </a:r>
            <a:r>
              <a:rPr lang="it-IT" sz="2200" dirty="0" err="1"/>
              <a:t>miners</a:t>
            </a:r>
            <a:r>
              <a:rPr lang="it-IT" sz="2200" dirty="0"/>
              <a:t>.</a:t>
            </a:r>
          </a:p>
          <a:p>
            <a:pPr marL="0" indent="0">
              <a:buNone/>
            </a:pPr>
            <a:r>
              <a:rPr lang="it-IT" sz="2200" dirty="0"/>
              <a:t>Il mining è diventato un’attività molto dispendiosa: se alle origini del Bitcoin era possibile svolgere questa attività utilizzando un normale computer domestico, la difficoltà nel minare un blocco è oramai diventata talmente grande che l’unica possibilità per sperare di guadagnare qualcosa consiste:</a:t>
            </a:r>
          </a:p>
          <a:p>
            <a:pPr marL="0" indent="0">
              <a:buNone/>
            </a:pPr>
            <a:endParaRPr lang="it-IT" sz="2200" dirty="0"/>
          </a:p>
          <a:p>
            <a:pPr lvl="1">
              <a:buFont typeface="Wingdings" panose="05000000000000000000" pitchFamily="2" charset="2"/>
              <a:buChar char="Ø"/>
            </a:pPr>
            <a:r>
              <a:rPr lang="en-US" dirty="0"/>
              <a:t> </a:t>
            </a:r>
            <a:r>
              <a:rPr lang="it-IT" dirty="0"/>
              <a:t>inizialmente nell’utilizzare computer sempre più veloci</a:t>
            </a:r>
          </a:p>
          <a:p>
            <a:pPr lvl="1">
              <a:buFont typeface="Wingdings" panose="05000000000000000000" pitchFamily="2" charset="2"/>
              <a:buChar char="Ø"/>
            </a:pPr>
            <a:r>
              <a:rPr lang="it-IT" dirty="0"/>
              <a:t>poi nell’utilizzare la potenza di calcolo delle schede grafiche (GPU computing), che ben si adattano con le loro centinaia o migliaia di core indipendenti, a fare un numero enorme di tentativi al secondo</a:t>
            </a:r>
          </a:p>
          <a:p>
            <a:pPr lvl="1">
              <a:buFont typeface="Wingdings" panose="05000000000000000000" pitchFamily="2" charset="2"/>
              <a:buChar char="Ø"/>
            </a:pPr>
            <a:r>
              <a:rPr lang="it-IT" dirty="0"/>
              <a:t>poi nell’utilizzare gli FPGA (Field </a:t>
            </a:r>
            <a:r>
              <a:rPr lang="it-IT" dirty="0" err="1"/>
              <a:t>Programmable</a:t>
            </a:r>
            <a:r>
              <a:rPr lang="it-IT" dirty="0"/>
              <a:t> Gate Array), una specie di processori programmabili a livello hardware e quindi estremamente veloci ma per un singolo task</a:t>
            </a:r>
          </a:p>
          <a:p>
            <a:pPr lvl="1">
              <a:buFont typeface="Wingdings" panose="05000000000000000000" pitchFamily="2" charset="2"/>
              <a:buChar char="Ø"/>
            </a:pPr>
            <a:r>
              <a:rPr lang="it-IT" dirty="0"/>
              <a:t>infine nell’utilizzare degli ASIC (Application </a:t>
            </a:r>
            <a:r>
              <a:rPr lang="it-IT" dirty="0" err="1"/>
              <a:t>Specific</a:t>
            </a:r>
            <a:r>
              <a:rPr lang="it-IT" dirty="0"/>
              <a:t> </a:t>
            </a:r>
            <a:r>
              <a:rPr lang="it-IT" dirty="0" err="1"/>
              <a:t>Integrated</a:t>
            </a:r>
            <a:r>
              <a:rPr lang="it-IT" dirty="0"/>
              <a:t> </a:t>
            </a:r>
            <a:r>
              <a:rPr lang="it-IT" dirty="0" err="1"/>
              <a:t>Circuits</a:t>
            </a:r>
            <a:r>
              <a:rPr lang="it-IT" dirty="0"/>
              <a:t>), e cioè dei circuiti integrati dedicati, progettati e costruiti esplicitamente per calcolare </a:t>
            </a:r>
            <a:r>
              <a:rPr lang="it-IT" dirty="0" err="1"/>
              <a:t>hash</a:t>
            </a:r>
            <a:r>
              <a:rPr lang="it-IT" dirty="0"/>
              <a:t> il </a:t>
            </a:r>
            <a:r>
              <a:rPr lang="it-IT" dirty="0" err="1"/>
              <a:t>piú</a:t>
            </a:r>
            <a:r>
              <a:rPr lang="it-IT" dirty="0"/>
              <a:t> rapidamente possibile.</a:t>
            </a:r>
          </a:p>
          <a:p>
            <a:pPr lvl="1">
              <a:buFont typeface="Wingdings" panose="05000000000000000000" pitchFamily="2" charset="2"/>
              <a:buChar char="Ø"/>
            </a:pPr>
            <a:endParaRPr lang="it-IT" sz="3200" dirty="0"/>
          </a:p>
        </p:txBody>
      </p:sp>
    </p:spTree>
    <p:extLst>
      <p:ext uri="{BB962C8B-B14F-4D97-AF65-F5344CB8AC3E}">
        <p14:creationId xmlns:p14="http://schemas.microsoft.com/office/powerpoint/2010/main" val="255858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48CE4D-E06F-4C50-B102-D2222CAC237E}"/>
              </a:ext>
            </a:extLst>
          </p:cNvPr>
          <p:cNvSpPr>
            <a:spLocks noGrp="1"/>
          </p:cNvSpPr>
          <p:nvPr>
            <p:ph idx="1"/>
          </p:nvPr>
        </p:nvSpPr>
        <p:spPr>
          <a:xfrm>
            <a:off x="721895" y="561474"/>
            <a:ext cx="3433010" cy="6408821"/>
          </a:xfrm>
        </p:spPr>
        <p:txBody>
          <a:bodyPr>
            <a:normAutofit/>
          </a:bodyPr>
          <a:lstStyle/>
          <a:p>
            <a:pPr marL="0" indent="0">
              <a:buNone/>
            </a:pPr>
            <a:r>
              <a:rPr lang="it-IT" sz="2200" dirty="0"/>
              <a:t>Vediamo in pratica come sono organizzati i blocchi, quali informazioni sono contenute, come è fatta una transazione BITCOIN. Lo strumento che utilizzeremo è Blockchain Explorer (</a:t>
            </a:r>
            <a:r>
              <a:rPr lang="it-IT" sz="2200" u="sng" dirty="0">
                <a:hlinkClick r:id="rId2"/>
              </a:rPr>
              <a:t>https://www.blockchain.com/it/explorer?currency=BCH</a:t>
            </a:r>
            <a:r>
              <a:rPr lang="it-IT" sz="2200" dirty="0"/>
              <a:t>),  </a:t>
            </a:r>
            <a:r>
              <a:rPr lang="it-IT" sz="2200" dirty="0" err="1"/>
              <a:t>un’app</a:t>
            </a:r>
            <a:r>
              <a:rPr lang="it-IT" sz="2200" dirty="0"/>
              <a:t> che permette di effettuare delle ricerche all’interno della blockchain BITCOIN.</a:t>
            </a:r>
          </a:p>
          <a:p>
            <a:pPr marL="0" indent="0">
              <a:buNone/>
            </a:pPr>
            <a:endParaRPr lang="it-IT" dirty="0"/>
          </a:p>
        </p:txBody>
      </p:sp>
      <p:pic>
        <p:nvPicPr>
          <p:cNvPr id="4" name="image4.png">
            <a:extLst>
              <a:ext uri="{FF2B5EF4-FFF2-40B4-BE49-F238E27FC236}">
                <a16:creationId xmlns:a16="http://schemas.microsoft.com/office/drawing/2014/main" id="{02BE2EE4-5D0B-4E4C-8931-88E0188475FA}"/>
              </a:ext>
            </a:extLst>
          </p:cNvPr>
          <p:cNvPicPr/>
          <p:nvPr/>
        </p:nvPicPr>
        <p:blipFill>
          <a:blip r:embed="rId3"/>
          <a:srcRect/>
          <a:stretch>
            <a:fillRect/>
          </a:stretch>
        </p:blipFill>
        <p:spPr>
          <a:xfrm>
            <a:off x="4154905" y="990767"/>
            <a:ext cx="7491663" cy="4876465"/>
          </a:xfrm>
          <a:prstGeom prst="rect">
            <a:avLst/>
          </a:prstGeom>
          <a:ln/>
        </p:spPr>
      </p:pic>
    </p:spTree>
    <p:extLst>
      <p:ext uri="{BB962C8B-B14F-4D97-AF65-F5344CB8AC3E}">
        <p14:creationId xmlns:p14="http://schemas.microsoft.com/office/powerpoint/2010/main" val="350310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E1EABA8-A5D7-487C-9AD7-7714B8CE5F65}"/>
              </a:ext>
            </a:extLst>
          </p:cNvPr>
          <p:cNvSpPr>
            <a:spLocks noGrp="1"/>
          </p:cNvSpPr>
          <p:nvPr>
            <p:ph idx="1"/>
          </p:nvPr>
        </p:nvSpPr>
        <p:spPr>
          <a:xfrm>
            <a:off x="1221622" y="497305"/>
            <a:ext cx="10088062" cy="1600618"/>
          </a:xfrm>
        </p:spPr>
        <p:txBody>
          <a:bodyPr>
            <a:normAutofit fontScale="92500"/>
          </a:bodyPr>
          <a:lstStyle/>
          <a:p>
            <a:pPr marL="0" indent="0">
              <a:buNone/>
            </a:pPr>
            <a:r>
              <a:rPr lang="it-IT" dirty="0"/>
              <a:t>È possibile cercare identificativo di una transazione, dei dati relativi ad un indirizzo Bitcoin oppure </a:t>
            </a:r>
            <a:r>
              <a:rPr lang="it-IT" dirty="0" err="1"/>
              <a:t>hashing</a:t>
            </a:r>
            <a:r>
              <a:rPr lang="it-IT" dirty="0"/>
              <a:t> identificativo di un blocco e quindi di esplorarne i contenuti. Nella prima pagina è possibile vedere la lista degli ultimi blocchi minati: </a:t>
            </a:r>
          </a:p>
          <a:p>
            <a:pPr marL="0" indent="0">
              <a:buNone/>
            </a:pPr>
            <a:endParaRPr lang="it-IT" dirty="0"/>
          </a:p>
        </p:txBody>
      </p:sp>
      <p:pic>
        <p:nvPicPr>
          <p:cNvPr id="4" name="image2.png">
            <a:extLst>
              <a:ext uri="{FF2B5EF4-FFF2-40B4-BE49-F238E27FC236}">
                <a16:creationId xmlns:a16="http://schemas.microsoft.com/office/drawing/2014/main" id="{B5E69B3E-EB6B-4F6B-A8AD-817B8A31A8CE}"/>
              </a:ext>
            </a:extLst>
          </p:cNvPr>
          <p:cNvPicPr/>
          <p:nvPr/>
        </p:nvPicPr>
        <p:blipFill>
          <a:blip r:embed="rId2"/>
          <a:srcRect/>
          <a:stretch>
            <a:fillRect/>
          </a:stretch>
        </p:blipFill>
        <p:spPr>
          <a:xfrm>
            <a:off x="2289049" y="2097923"/>
            <a:ext cx="7613901" cy="4120816"/>
          </a:xfrm>
          <a:prstGeom prst="rect">
            <a:avLst/>
          </a:prstGeom>
          <a:ln/>
        </p:spPr>
      </p:pic>
    </p:spTree>
    <p:extLst>
      <p:ext uri="{BB962C8B-B14F-4D97-AF65-F5344CB8AC3E}">
        <p14:creationId xmlns:p14="http://schemas.microsoft.com/office/powerpoint/2010/main" val="260818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BEFD64F-D3EA-40BA-9B55-E0694C0C3C52}"/>
              </a:ext>
            </a:extLst>
          </p:cNvPr>
          <p:cNvSpPr txBox="1"/>
          <p:nvPr/>
        </p:nvSpPr>
        <p:spPr>
          <a:xfrm>
            <a:off x="833298" y="389467"/>
            <a:ext cx="11003102" cy="1631216"/>
          </a:xfrm>
          <a:prstGeom prst="rect">
            <a:avLst/>
          </a:prstGeom>
          <a:noFill/>
        </p:spPr>
        <p:txBody>
          <a:bodyPr wrap="square" rtlCol="0">
            <a:spAutoFit/>
          </a:bodyPr>
          <a:lstStyle/>
          <a:p>
            <a:r>
              <a:rPr lang="it-IT" sz="2000" dirty="0"/>
              <a:t>Ad esempio in questa immagine vediamo che l’ultimo blocco è stato minato 15 minuti fa, mentre la colonna indicata con “</a:t>
            </a:r>
            <a:r>
              <a:rPr lang="it-IT" sz="2000" dirty="0" err="1"/>
              <a:t>Height</a:t>
            </a:r>
            <a:r>
              <a:rPr lang="it-IT" sz="2000" dirty="0"/>
              <a:t>” rappresenta il numero di blocco che identifica il blocco. Altre informazioni che si possono prendere da questa tabella sono identificativo del </a:t>
            </a:r>
            <a:r>
              <a:rPr lang="it-IT" sz="2000" dirty="0" err="1"/>
              <a:t>miner</a:t>
            </a:r>
            <a:r>
              <a:rPr lang="it-IT" sz="2000" dirty="0"/>
              <a:t> ed il numero di </a:t>
            </a:r>
            <a:r>
              <a:rPr lang="it-IT" sz="2000" dirty="0" err="1"/>
              <a:t>bytes</a:t>
            </a:r>
            <a:r>
              <a:rPr lang="it-IT" sz="2000" dirty="0"/>
              <a:t> contenuto nel blocco.</a:t>
            </a:r>
          </a:p>
          <a:p>
            <a:r>
              <a:rPr lang="it-IT" sz="2000" dirty="0"/>
              <a:t>Esplorando il blocco troviamo:</a:t>
            </a:r>
          </a:p>
        </p:txBody>
      </p:sp>
      <p:pic>
        <p:nvPicPr>
          <p:cNvPr id="8" name="image12.png">
            <a:extLst>
              <a:ext uri="{FF2B5EF4-FFF2-40B4-BE49-F238E27FC236}">
                <a16:creationId xmlns:a16="http://schemas.microsoft.com/office/drawing/2014/main" id="{C2092D66-05CB-48C5-BACA-1F83A6D2A304}"/>
              </a:ext>
            </a:extLst>
          </p:cNvPr>
          <p:cNvPicPr/>
          <p:nvPr/>
        </p:nvPicPr>
        <p:blipFill>
          <a:blip r:embed="rId2"/>
          <a:srcRect/>
          <a:stretch>
            <a:fillRect/>
          </a:stretch>
        </p:blipFill>
        <p:spPr>
          <a:xfrm>
            <a:off x="4203032" y="1772618"/>
            <a:ext cx="7283115" cy="4932947"/>
          </a:xfrm>
          <a:prstGeom prst="rect">
            <a:avLst/>
          </a:prstGeom>
          <a:ln/>
        </p:spPr>
      </p:pic>
      <p:sp>
        <p:nvSpPr>
          <p:cNvPr id="7" name="CasellaDiTesto 6">
            <a:extLst>
              <a:ext uri="{FF2B5EF4-FFF2-40B4-BE49-F238E27FC236}">
                <a16:creationId xmlns:a16="http://schemas.microsoft.com/office/drawing/2014/main" id="{AF2DFD50-C31B-4578-8F9D-21A938C076FD}"/>
              </a:ext>
            </a:extLst>
          </p:cNvPr>
          <p:cNvSpPr txBox="1"/>
          <p:nvPr/>
        </p:nvSpPr>
        <p:spPr>
          <a:xfrm>
            <a:off x="705853" y="2245895"/>
            <a:ext cx="3080084" cy="3754874"/>
          </a:xfrm>
          <a:prstGeom prst="rect">
            <a:avLst/>
          </a:prstGeom>
          <a:noFill/>
        </p:spPr>
        <p:txBody>
          <a:bodyPr wrap="square" rtlCol="0">
            <a:spAutoFit/>
          </a:bodyPr>
          <a:lstStyle/>
          <a:p>
            <a:r>
              <a:rPr lang="it-IT" sz="2000" dirty="0"/>
              <a:t>La data “</a:t>
            </a:r>
            <a:r>
              <a:rPr lang="it-IT" sz="2000" dirty="0" err="1"/>
              <a:t>Timestamp</a:t>
            </a:r>
            <a:r>
              <a:rPr lang="it-IT" sz="2000" dirty="0"/>
              <a:t>” di quando è stato minato, il numero di transazioni contenute, il volume totale, la quantità di nuovi Bitcoin creati in questo blocco (Block Reward) e le transaction Fee totali. Le Block Reward vanno come incentivo al </a:t>
            </a:r>
            <a:r>
              <a:rPr lang="it-IT" sz="2000" dirty="0" err="1"/>
              <a:t>miner</a:t>
            </a:r>
            <a:r>
              <a:rPr lang="it-IT" sz="2000" dirty="0"/>
              <a:t> cha ha minato questo blocco.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3960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F72D6-4DAA-4382-93F7-3FD352FD74E6}"/>
              </a:ext>
            </a:extLst>
          </p:cNvPr>
          <p:cNvSpPr>
            <a:spLocks noGrp="1"/>
          </p:cNvSpPr>
          <p:nvPr>
            <p:ph type="title"/>
          </p:nvPr>
        </p:nvSpPr>
        <p:spPr/>
        <p:txBody>
          <a:bodyPr>
            <a:normAutofit/>
          </a:bodyPr>
          <a:lstStyle/>
          <a:p>
            <a:r>
              <a:rPr lang="it-IT" sz="2400" dirty="0"/>
              <a:t>All’interno del blocco ci sono le transazioni:</a:t>
            </a:r>
          </a:p>
        </p:txBody>
      </p:sp>
      <p:pic>
        <p:nvPicPr>
          <p:cNvPr id="4" name="image3.png">
            <a:extLst>
              <a:ext uri="{FF2B5EF4-FFF2-40B4-BE49-F238E27FC236}">
                <a16:creationId xmlns:a16="http://schemas.microsoft.com/office/drawing/2014/main" id="{F50AF4A4-56F7-4042-BF6A-4C63DFAB9AAA}"/>
              </a:ext>
            </a:extLst>
          </p:cNvPr>
          <p:cNvPicPr/>
          <p:nvPr/>
        </p:nvPicPr>
        <p:blipFill>
          <a:blip r:embed="rId2"/>
          <a:srcRect t="26327" b="35334"/>
          <a:stretch>
            <a:fillRect/>
          </a:stretch>
        </p:blipFill>
        <p:spPr>
          <a:xfrm>
            <a:off x="2011362" y="1646990"/>
            <a:ext cx="7501606" cy="2491874"/>
          </a:xfrm>
          <a:prstGeom prst="rect">
            <a:avLst/>
          </a:prstGeom>
          <a:ln/>
        </p:spPr>
      </p:pic>
      <p:sp>
        <p:nvSpPr>
          <p:cNvPr id="5" name="Rettangolo 4">
            <a:extLst>
              <a:ext uri="{FF2B5EF4-FFF2-40B4-BE49-F238E27FC236}">
                <a16:creationId xmlns:a16="http://schemas.microsoft.com/office/drawing/2014/main" id="{39323F8F-5C13-4C89-AAE8-373537BE0297}"/>
              </a:ext>
            </a:extLst>
          </p:cNvPr>
          <p:cNvSpPr/>
          <p:nvPr/>
        </p:nvSpPr>
        <p:spPr>
          <a:xfrm>
            <a:off x="513348" y="4430507"/>
            <a:ext cx="10764252" cy="1529137"/>
          </a:xfrm>
          <a:prstGeom prst="rect">
            <a:avLst/>
          </a:prstGeom>
        </p:spPr>
        <p:txBody>
          <a:bodyPr wrap="square">
            <a:spAutoFit/>
          </a:bodyPr>
          <a:lstStyle/>
          <a:p>
            <a:pPr defTabSz="457200">
              <a:lnSpc>
                <a:spcPct val="107000"/>
              </a:lnSpc>
              <a:spcAft>
                <a:spcPts val="800"/>
              </a:spcAft>
              <a:defRPr/>
            </a:pPr>
            <a:r>
              <a:rPr lang="it-IT" sz="2000" dirty="0"/>
              <a:t>questa transazione spedisce la somma di 0,7721 bitcoin a questi tre indirizzi rispettivamente 0,0065 al primo, 0,3985 al secondo e 0,3661 al terzo è molto probabile che uno dei tre indirizzi sia un indirizzo di resto ovvero nella disponibilità della persona che sta effettuando il pagamento</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37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png">
            <a:extLst>
              <a:ext uri="{FF2B5EF4-FFF2-40B4-BE49-F238E27FC236}">
                <a16:creationId xmlns:a16="http://schemas.microsoft.com/office/drawing/2014/main" id="{40A20FE2-4F09-464C-AFF6-3ED013A873BC}"/>
              </a:ext>
            </a:extLst>
          </p:cNvPr>
          <p:cNvPicPr/>
          <p:nvPr/>
        </p:nvPicPr>
        <p:blipFill>
          <a:blip r:embed="rId2"/>
          <a:srcRect/>
          <a:stretch>
            <a:fillRect/>
          </a:stretch>
        </p:blipFill>
        <p:spPr>
          <a:xfrm>
            <a:off x="6246477" y="1507958"/>
            <a:ext cx="5730875" cy="3594100"/>
          </a:xfrm>
          <a:prstGeom prst="rect">
            <a:avLst/>
          </a:prstGeom>
          <a:ln/>
        </p:spPr>
      </p:pic>
      <p:sp>
        <p:nvSpPr>
          <p:cNvPr id="5" name="Rettangolo 4">
            <a:extLst>
              <a:ext uri="{FF2B5EF4-FFF2-40B4-BE49-F238E27FC236}">
                <a16:creationId xmlns:a16="http://schemas.microsoft.com/office/drawing/2014/main" id="{AE76B29E-C565-400D-B8A0-CFAB4974B73F}"/>
              </a:ext>
            </a:extLst>
          </p:cNvPr>
          <p:cNvSpPr/>
          <p:nvPr/>
        </p:nvSpPr>
        <p:spPr>
          <a:xfrm>
            <a:off x="737938" y="1398316"/>
            <a:ext cx="5508539" cy="4061368"/>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Within the block information there is also the number of confirmations which represents the number of blocks subsequent to the one containing this transaction have been found and added to the blockchain. The higher the number of blocks the older the transaction will be and therefore the more secure it will be. Another interesting piece of information is the transaction fee, as noted the difference between input and output is the fees, which the miner will be able to acquire. </a:t>
            </a: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89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2AAFFBC-6C1B-4698-95B2-D532E94057C5}"/>
              </a:ext>
            </a:extLst>
          </p:cNvPr>
          <p:cNvSpPr/>
          <p:nvPr/>
        </p:nvSpPr>
        <p:spPr>
          <a:xfrm>
            <a:off x="256674" y="205379"/>
            <a:ext cx="11935326" cy="37555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46C3A99D-62AE-4F1B-8AF3-260835AD8923}"/>
              </a:ext>
            </a:extLst>
          </p:cNvPr>
          <p:cNvPicPr>
            <a:picLocks noChangeAspect="1"/>
          </p:cNvPicPr>
          <p:nvPr/>
        </p:nvPicPr>
        <p:blipFill rotWithShape="1">
          <a:blip r:embed="rId2"/>
          <a:srcRect l="1751"/>
          <a:stretch/>
        </p:blipFill>
        <p:spPr>
          <a:xfrm>
            <a:off x="6096000" y="2050544"/>
            <a:ext cx="5987412" cy="4661344"/>
          </a:xfrm>
          <a:prstGeom prst="rect">
            <a:avLst/>
          </a:prstGeom>
        </p:spPr>
      </p:pic>
      <p:sp>
        <p:nvSpPr>
          <p:cNvPr id="8" name="Rettangolo 7">
            <a:extLst>
              <a:ext uri="{FF2B5EF4-FFF2-40B4-BE49-F238E27FC236}">
                <a16:creationId xmlns:a16="http://schemas.microsoft.com/office/drawing/2014/main" id="{FC896242-DB78-4B7B-8A42-DB27BECABB0C}"/>
              </a:ext>
            </a:extLst>
          </p:cNvPr>
          <p:cNvSpPr/>
          <p:nvPr/>
        </p:nvSpPr>
        <p:spPr>
          <a:xfrm>
            <a:off x="1797844" y="6652621"/>
            <a:ext cx="2024913" cy="233975"/>
          </a:xfrm>
          <a:prstGeom prst="rect">
            <a:avLst/>
          </a:prstGeom>
        </p:spPr>
        <p:txBody>
          <a:bodyPr wrap="non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(source: https://bitcoinfees.earn.com/)</a:t>
            </a:r>
            <a:endParaRPr kumimoji="0" lang="it-IT"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5856B42E-3826-488E-8219-0E728337BEDA}"/>
              </a:ext>
            </a:extLst>
          </p:cNvPr>
          <p:cNvSpPr/>
          <p:nvPr/>
        </p:nvSpPr>
        <p:spPr>
          <a:xfrm>
            <a:off x="542862" y="266824"/>
            <a:ext cx="11106275" cy="2185919"/>
          </a:xfrm>
          <a:prstGeom prst="rect">
            <a:avLst/>
          </a:prstGeom>
        </p:spPr>
        <p:txBody>
          <a:bodyPr wrap="square">
            <a:spAutoFit/>
          </a:bodyPr>
          <a:lstStyle/>
          <a:p>
            <a:pPr>
              <a:lnSpc>
                <a:spcPct val="115000"/>
              </a:lnSpc>
              <a:spcAft>
                <a:spcPts val="0"/>
              </a:spcAft>
            </a:pPr>
            <a:r>
              <a:rPr lang="it-IT" sz="2000" dirty="0">
                <a:latin typeface="Arial" panose="020B0604020202020204" pitchFamily="34" charset="0"/>
                <a:ea typeface="Arial" panose="020B0604020202020204" pitchFamily="34" charset="0"/>
              </a:rPr>
              <a:t>Un’altra informazione importante è il numero di </a:t>
            </a:r>
            <a:r>
              <a:rPr lang="it-IT" sz="2000" dirty="0" err="1">
                <a:latin typeface="Arial" panose="020B0604020202020204" pitchFamily="34" charset="0"/>
                <a:ea typeface="Arial" panose="020B0604020202020204" pitchFamily="34" charset="0"/>
              </a:rPr>
              <a:t>sat</a:t>
            </a:r>
            <a:r>
              <a:rPr lang="it-IT" sz="2000" dirty="0">
                <a:latin typeface="Arial" panose="020B0604020202020204" pitchFamily="34" charset="0"/>
                <a:ea typeface="Arial" panose="020B0604020202020204" pitchFamily="34" charset="0"/>
              </a:rPr>
              <a:t>/B che indica una stima del tempo che un blocco dovrà attendere prima di essere inserito nella blockchain infatti osservando l'istogramma sottostante (</a:t>
            </a:r>
            <a:r>
              <a:rPr lang="it-IT" sz="2000" u="sng" dirty="0">
                <a:solidFill>
                  <a:srgbClr val="1155CC"/>
                </a:solidFill>
                <a:latin typeface="Arial" panose="020B0604020202020204" pitchFamily="34" charset="0"/>
                <a:ea typeface="Arial" panose="020B0604020202020204" pitchFamily="34" charset="0"/>
                <a:hlinkClick r:id="rId3"/>
              </a:rPr>
              <a:t>https://bitcoinfees.earn.com/</a:t>
            </a:r>
            <a:r>
              <a:rPr lang="it-IT" sz="2000" dirty="0">
                <a:latin typeface="Arial" panose="020B0604020202020204" pitchFamily="34" charset="0"/>
                <a:ea typeface="Arial" panose="020B0604020202020204" pitchFamily="34" charset="0"/>
              </a:rPr>
              <a:t>)  si può notare il numero e la distribuzione delle transazioni che sono in attesa di essere inseriti in un blocco. Possiamo vedere che ci sono molte transazioni che stanno offrendo tra 1-2 </a:t>
            </a:r>
            <a:r>
              <a:rPr lang="it-IT" sz="2000" dirty="0" err="1">
                <a:latin typeface="Arial" panose="020B0604020202020204" pitchFamily="34" charset="0"/>
                <a:ea typeface="Arial" panose="020B0604020202020204" pitchFamily="34" charset="0"/>
              </a:rPr>
              <a:t>sat</a:t>
            </a:r>
            <a:r>
              <a:rPr lang="it-IT" sz="2000" dirty="0">
                <a:latin typeface="Arial" panose="020B0604020202020204" pitchFamily="34" charset="0"/>
                <a:ea typeface="Arial" panose="020B0604020202020204" pitchFamily="34" charset="0"/>
              </a:rPr>
              <a:t>/B quindi avranno un tempo di attesa che andrà da 2 a 11 blocchi con tempi di attesa da 5 a 180 minuti. </a:t>
            </a:r>
          </a:p>
        </p:txBody>
      </p:sp>
      <p:sp>
        <p:nvSpPr>
          <p:cNvPr id="3" name="Rettangolo 2">
            <a:extLst>
              <a:ext uri="{FF2B5EF4-FFF2-40B4-BE49-F238E27FC236}">
                <a16:creationId xmlns:a16="http://schemas.microsoft.com/office/drawing/2014/main" id="{6B773DA1-B05B-458A-8576-0163E7301C9B}"/>
              </a:ext>
            </a:extLst>
          </p:cNvPr>
          <p:cNvSpPr/>
          <p:nvPr/>
        </p:nvSpPr>
        <p:spPr>
          <a:xfrm>
            <a:off x="1101165" y="3073400"/>
            <a:ext cx="4436533" cy="1658018"/>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Quindi più </a:t>
            </a:r>
            <a:r>
              <a:rPr lang="it-IT" dirty="0" err="1">
                <a:latin typeface="Arial" panose="020B0604020202020204" pitchFamily="34" charset="0"/>
                <a:ea typeface="Arial" panose="020B0604020202020204" pitchFamily="34" charset="0"/>
              </a:rPr>
              <a:t>sat</a:t>
            </a:r>
            <a:r>
              <a:rPr lang="it-IT" dirty="0">
                <a:latin typeface="Arial" panose="020B0604020202020204" pitchFamily="34" charset="0"/>
                <a:ea typeface="Arial" panose="020B0604020202020204" pitchFamily="34" charset="0"/>
              </a:rPr>
              <a:t>/B si offrono più diminuisce il tempo di attesa infatti offrendo da 13 a 36 </a:t>
            </a:r>
            <a:r>
              <a:rPr lang="it-IT" dirty="0" err="1">
                <a:latin typeface="Arial" panose="020B0604020202020204" pitchFamily="34" charset="0"/>
                <a:ea typeface="Arial" panose="020B0604020202020204" pitchFamily="34" charset="0"/>
              </a:rPr>
              <a:t>sat</a:t>
            </a:r>
            <a:r>
              <a:rPr lang="it-IT" dirty="0">
                <a:latin typeface="Arial" panose="020B0604020202020204" pitchFamily="34" charset="0"/>
                <a:ea typeface="Arial" panose="020B0604020202020204" pitchFamily="34" charset="0"/>
              </a:rPr>
              <a:t>/B i tempi di attesa migliorano notevolmente, infine offrendo più di 37 i tempi diventano ottimali.</a:t>
            </a:r>
          </a:p>
        </p:txBody>
      </p:sp>
    </p:spTree>
    <p:extLst>
      <p:ext uri="{BB962C8B-B14F-4D97-AF65-F5344CB8AC3E}">
        <p14:creationId xmlns:p14="http://schemas.microsoft.com/office/powerpoint/2010/main" val="178902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71CA85-EAF9-4CA6-8BA1-FFE3A7FD53AE}"/>
              </a:ext>
            </a:extLst>
          </p:cNvPr>
          <p:cNvSpPr>
            <a:spLocks noGrp="1"/>
          </p:cNvSpPr>
          <p:nvPr>
            <p:ph type="title"/>
          </p:nvPr>
        </p:nvSpPr>
        <p:spPr>
          <a:xfrm>
            <a:off x="2877448" y="192157"/>
            <a:ext cx="4954587" cy="892230"/>
          </a:xfrm>
        </p:spPr>
        <p:txBody>
          <a:bodyPr/>
          <a:lstStyle/>
          <a:p>
            <a:r>
              <a:rPr lang="it-IT" dirty="0" err="1"/>
              <a:t>CRiptovalute</a:t>
            </a:r>
            <a:endParaRPr lang="it-IT" dirty="0"/>
          </a:p>
        </p:txBody>
      </p:sp>
      <p:sp>
        <p:nvSpPr>
          <p:cNvPr id="3" name="Segnaposto contenuto 2">
            <a:extLst>
              <a:ext uri="{FF2B5EF4-FFF2-40B4-BE49-F238E27FC236}">
                <a16:creationId xmlns:a16="http://schemas.microsoft.com/office/drawing/2014/main" id="{E701C63D-1F1C-4E70-999A-776BA0C775D0}"/>
              </a:ext>
            </a:extLst>
          </p:cNvPr>
          <p:cNvSpPr>
            <a:spLocks noGrp="1"/>
          </p:cNvSpPr>
          <p:nvPr>
            <p:ph idx="1"/>
          </p:nvPr>
        </p:nvSpPr>
        <p:spPr>
          <a:xfrm>
            <a:off x="695739" y="2656735"/>
            <a:ext cx="11092069" cy="3907592"/>
          </a:xfrm>
        </p:spPr>
        <p:txBody>
          <a:bodyPr>
            <a:normAutofit fontScale="70000" lnSpcReduction="20000"/>
          </a:bodyPr>
          <a:lstStyle/>
          <a:p>
            <a:pPr marL="0" indent="0">
              <a:buNone/>
            </a:pPr>
            <a:r>
              <a:rPr lang="it-IT" dirty="0"/>
              <a:t>La tecnologia blockchain è l’infrastruttura che consente di archiviare le </a:t>
            </a:r>
            <a:r>
              <a:rPr lang="it-IT" dirty="0" err="1"/>
              <a:t>criptovalute</a:t>
            </a:r>
            <a:r>
              <a:rPr lang="it-IT" dirty="0"/>
              <a:t> e di trasferire delle somme attraverso uso delle firme digitali.</a:t>
            </a:r>
          </a:p>
          <a:p>
            <a:pPr marL="0" indent="0">
              <a:buNone/>
            </a:pPr>
            <a:r>
              <a:rPr lang="it-IT" dirty="0"/>
              <a:t> </a:t>
            </a:r>
          </a:p>
          <a:p>
            <a:pPr marL="0" indent="0">
              <a:buNone/>
            </a:pPr>
            <a:r>
              <a:rPr lang="it-IT" dirty="0"/>
              <a:t>L’utilizzo di Bitcoin prevede la creazione di una chiave pubblica, una chiave privata e di un indirizzo bitcoin. Gli indirizzi più comuni sono P2PKH (</a:t>
            </a:r>
            <a:r>
              <a:rPr lang="it-IT" dirty="0">
                <a:hlinkClick r:id="rId2"/>
              </a:rPr>
              <a:t>https://bitcoin.org/en/glossary/p2pkh-address</a:t>
            </a:r>
            <a:r>
              <a:rPr lang="it-IT" dirty="0"/>
              <a:t> ) es.1BsBzuBTT8r4auWrxZr8sGVtoRhGg9ndUC che sono equivalenti ad un IBAN bancario, però senza banca. </a:t>
            </a:r>
          </a:p>
          <a:p>
            <a:pPr marL="0" indent="0">
              <a:buNone/>
            </a:pPr>
            <a:endParaRPr lang="it-IT" dirty="0"/>
          </a:p>
          <a:p>
            <a:pPr marL="0" indent="0">
              <a:buNone/>
            </a:pPr>
            <a:r>
              <a:rPr lang="it-IT" dirty="0"/>
              <a:t>Indirizzo è creato in modo che se per sbaglio viene digitato in modo errato un carattere lo stesso indirizzo viene riconosciuto come non valido e le transazioni relative vengono rifiutate, quindi prevede una </a:t>
            </a:r>
            <a:r>
              <a:rPr lang="it-IT" dirty="0" err="1"/>
              <a:t>checksum</a:t>
            </a:r>
            <a:r>
              <a:rPr lang="it-IT" dirty="0"/>
              <a:t> di controllo.</a:t>
            </a:r>
          </a:p>
          <a:p>
            <a:pPr marL="0" indent="0">
              <a:buNone/>
            </a:pPr>
            <a:r>
              <a:rPr lang="it-IT" dirty="0"/>
              <a:t>Per una ragione di sicurezza e di privacy generalmente l’indirizzo viene utilizzato per una sola transazione per questa funzione si usano dei portafogli digitali (</a:t>
            </a:r>
            <a:r>
              <a:rPr lang="it-IT" dirty="0" err="1"/>
              <a:t>wallets</a:t>
            </a:r>
            <a:r>
              <a:rPr lang="it-IT" dirty="0"/>
              <a:t>).</a:t>
            </a:r>
          </a:p>
          <a:p>
            <a:endParaRPr lang="it-IT" dirty="0"/>
          </a:p>
        </p:txBody>
      </p:sp>
      <p:pic>
        <p:nvPicPr>
          <p:cNvPr id="4" name="Immagine 3">
            <a:extLst>
              <a:ext uri="{FF2B5EF4-FFF2-40B4-BE49-F238E27FC236}">
                <a16:creationId xmlns:a16="http://schemas.microsoft.com/office/drawing/2014/main" id="{4F5609EE-78D7-4A1D-9BA6-F7427B3F1667}"/>
              </a:ext>
            </a:extLst>
          </p:cNvPr>
          <p:cNvPicPr/>
          <p:nvPr/>
        </p:nvPicPr>
        <p:blipFill rotWithShape="1">
          <a:blip r:embed="rId3">
            <a:extLst>
              <a:ext uri="{28A0092B-C50C-407E-A947-70E740481C1C}">
                <a14:useLocalDpi xmlns:a14="http://schemas.microsoft.com/office/drawing/2010/main" val="0"/>
              </a:ext>
            </a:extLst>
          </a:blip>
          <a:srcRect t="9129" r="10354"/>
          <a:stretch/>
        </p:blipFill>
        <p:spPr bwMode="auto">
          <a:xfrm>
            <a:off x="8690909" y="158450"/>
            <a:ext cx="3235981" cy="2498284"/>
          </a:xfrm>
          <a:prstGeom prst="rect">
            <a:avLst/>
          </a:prstGeom>
          <a:ln>
            <a:no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8A245298-AF94-4A00-9382-35EFFA7CDC6C}"/>
              </a:ext>
            </a:extLst>
          </p:cNvPr>
          <p:cNvSpPr txBox="1"/>
          <p:nvPr/>
        </p:nvSpPr>
        <p:spPr>
          <a:xfrm>
            <a:off x="511071" y="1407593"/>
            <a:ext cx="7856088" cy="1292662"/>
          </a:xfrm>
          <a:prstGeom prst="rect">
            <a:avLst/>
          </a:prstGeom>
          <a:noFill/>
        </p:spPr>
        <p:txBody>
          <a:bodyPr wrap="square" rtlCol="0">
            <a:spAutoFit/>
          </a:bodyPr>
          <a:lstStyle/>
          <a:p>
            <a:pPr lvl="0" algn="ctr" defTabSz="457200">
              <a:defRPr/>
            </a:pPr>
            <a:r>
              <a:rPr lang="it-IT" sz="2000" b="1" dirty="0">
                <a:solidFill>
                  <a:prstClr val="white"/>
                </a:solidFill>
                <a:effectLst>
                  <a:outerShdw blurRad="38100" dist="38100" dir="2700000" algn="tl">
                    <a:srgbClr val="000000">
                      <a:alpha val="43137"/>
                    </a:srgbClr>
                  </a:outerShdw>
                </a:effectLst>
              </a:rPr>
              <a:t>La prima importante applicazione blockchain è la </a:t>
            </a:r>
            <a:r>
              <a:rPr lang="it-IT" sz="2000" b="1" dirty="0" err="1">
                <a:solidFill>
                  <a:prstClr val="white"/>
                </a:solidFill>
                <a:effectLst>
                  <a:outerShdw blurRad="38100" dist="38100" dir="2700000" algn="tl">
                    <a:srgbClr val="000000">
                      <a:alpha val="43137"/>
                    </a:srgbClr>
                  </a:outerShdw>
                </a:effectLst>
              </a:rPr>
              <a:t>criptovaluta</a:t>
            </a:r>
            <a:r>
              <a:rPr lang="it-IT" sz="2000" b="1" dirty="0">
                <a:solidFill>
                  <a:prstClr val="white"/>
                </a:solidFill>
                <a:effectLst>
                  <a:outerShdw blurRad="38100" dist="38100" dir="2700000" algn="tl">
                    <a:srgbClr val="000000">
                      <a:alpha val="43137"/>
                    </a:srgbClr>
                  </a:outerShdw>
                </a:effectLst>
              </a:rPr>
              <a:t>. </a:t>
            </a:r>
          </a:p>
          <a:p>
            <a:pPr lvl="0" algn="ctr" defTabSz="457200">
              <a:defRPr/>
            </a:pPr>
            <a:r>
              <a:rPr lang="it-IT" sz="2000" b="1" dirty="0">
                <a:solidFill>
                  <a:prstClr val="white"/>
                </a:solidFill>
                <a:effectLst>
                  <a:outerShdw blurRad="38100" dist="38100" dir="2700000" algn="tl">
                    <a:srgbClr val="000000">
                      <a:alpha val="43137"/>
                    </a:srgbClr>
                  </a:outerShdw>
                </a:effectLst>
              </a:rPr>
              <a:t>Una </a:t>
            </a:r>
            <a:r>
              <a:rPr lang="it-IT" sz="2000" b="1" dirty="0" err="1">
                <a:solidFill>
                  <a:prstClr val="white"/>
                </a:solidFill>
                <a:effectLst>
                  <a:outerShdw blurRad="38100" dist="38100" dir="2700000" algn="tl">
                    <a:srgbClr val="000000">
                      <a:alpha val="43137"/>
                    </a:srgbClr>
                  </a:outerShdw>
                </a:effectLst>
              </a:rPr>
              <a:t>criptovaluta</a:t>
            </a:r>
            <a:r>
              <a:rPr lang="it-IT" sz="2000" b="1" dirty="0">
                <a:solidFill>
                  <a:prstClr val="white"/>
                </a:solidFill>
                <a:effectLst>
                  <a:outerShdw blurRad="38100" dist="38100" dir="2700000" algn="tl">
                    <a:srgbClr val="000000">
                      <a:alpha val="43137"/>
                    </a:srgbClr>
                  </a:outerShdw>
                </a:effectLst>
              </a:rPr>
              <a:t> è una valuta progettata per non avere una proprietà centrale, tutte le transazioni vengono criptate in modo univoco.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2625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C6DCB-9B27-4CE8-A1B5-759A77430B89}"/>
              </a:ext>
            </a:extLst>
          </p:cNvPr>
          <p:cNvSpPr>
            <a:spLocks noGrp="1"/>
          </p:cNvSpPr>
          <p:nvPr>
            <p:ph type="title"/>
          </p:nvPr>
        </p:nvSpPr>
        <p:spPr>
          <a:xfrm>
            <a:off x="1141413" y="618518"/>
            <a:ext cx="9905998" cy="1064508"/>
          </a:xfrm>
        </p:spPr>
        <p:txBody>
          <a:bodyPr/>
          <a:lstStyle/>
          <a:p>
            <a:r>
              <a:rPr lang="it-IT" dirty="0"/>
              <a:t>Transazioni</a:t>
            </a:r>
          </a:p>
        </p:txBody>
      </p:sp>
      <p:sp>
        <p:nvSpPr>
          <p:cNvPr id="3" name="Segnaposto contenuto 2">
            <a:extLst>
              <a:ext uri="{FF2B5EF4-FFF2-40B4-BE49-F238E27FC236}">
                <a16:creationId xmlns:a16="http://schemas.microsoft.com/office/drawing/2014/main" id="{4B7B34C9-A5A5-4FC3-9A49-E041E7CB073E}"/>
              </a:ext>
            </a:extLst>
          </p:cNvPr>
          <p:cNvSpPr>
            <a:spLocks noGrp="1"/>
          </p:cNvSpPr>
          <p:nvPr>
            <p:ph idx="1"/>
          </p:nvPr>
        </p:nvSpPr>
        <p:spPr>
          <a:xfrm>
            <a:off x="982386" y="1507366"/>
            <a:ext cx="9905999" cy="1752670"/>
          </a:xfrm>
        </p:spPr>
        <p:txBody>
          <a:bodyPr>
            <a:normAutofit fontScale="85000" lnSpcReduction="20000"/>
          </a:bodyPr>
          <a:lstStyle/>
          <a:p>
            <a:pPr marL="0" indent="0">
              <a:buNone/>
            </a:pPr>
            <a:r>
              <a:rPr lang="it-IT" dirty="0"/>
              <a:t>Vediamo come si svolge la transazione: Immaginiamo che prima che avvenga la transazione all’indirizzo di un soggetto, che chiamiamo Alice, sia accreditato 1 </a:t>
            </a:r>
            <a:r>
              <a:rPr lang="it-IT" dirty="0" err="1"/>
              <a:t>coin</a:t>
            </a:r>
            <a:r>
              <a:rPr lang="it-IT" dirty="0"/>
              <a:t>. La transazione è un piccolo documento digitale firmato con la chiave privata di Alice dove si attesta che Alice vuole trasferire 1 </a:t>
            </a:r>
            <a:r>
              <a:rPr lang="it-IT" dirty="0" err="1"/>
              <a:t>coin</a:t>
            </a:r>
            <a:r>
              <a:rPr lang="it-IT" dirty="0"/>
              <a:t> a Bob. Un volta inserita nella blockchain stabilisce che quel </a:t>
            </a:r>
            <a:r>
              <a:rPr lang="it-IT" dirty="0" err="1"/>
              <a:t>coin</a:t>
            </a:r>
            <a:r>
              <a:rPr lang="it-IT" dirty="0"/>
              <a:t> non appartiene più ad Alice ma appartiene a Bob</a:t>
            </a:r>
          </a:p>
          <a:p>
            <a:pPr marL="0" indent="0">
              <a:buNone/>
            </a:pPr>
            <a:endParaRPr lang="it-IT" dirty="0"/>
          </a:p>
        </p:txBody>
      </p:sp>
      <p:pic>
        <p:nvPicPr>
          <p:cNvPr id="9" name="image10.png">
            <a:extLst>
              <a:ext uri="{FF2B5EF4-FFF2-40B4-BE49-F238E27FC236}">
                <a16:creationId xmlns:a16="http://schemas.microsoft.com/office/drawing/2014/main" id="{35161B0E-686E-473E-A08A-5212B813C84E}"/>
              </a:ext>
            </a:extLst>
          </p:cNvPr>
          <p:cNvPicPr/>
          <p:nvPr/>
        </p:nvPicPr>
        <p:blipFill>
          <a:blip r:embed="rId2"/>
          <a:srcRect/>
          <a:stretch>
            <a:fillRect/>
          </a:stretch>
        </p:blipFill>
        <p:spPr>
          <a:xfrm>
            <a:off x="2246841" y="3218072"/>
            <a:ext cx="6981825" cy="2970856"/>
          </a:xfrm>
          <a:prstGeom prst="rect">
            <a:avLst/>
          </a:prstGeom>
          <a:ln/>
        </p:spPr>
      </p:pic>
    </p:spTree>
    <p:extLst>
      <p:ext uri="{BB962C8B-B14F-4D97-AF65-F5344CB8AC3E}">
        <p14:creationId xmlns:p14="http://schemas.microsoft.com/office/powerpoint/2010/main" val="304890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21B87B-4F02-4CEF-9F7D-944039E538D3}"/>
              </a:ext>
            </a:extLst>
          </p:cNvPr>
          <p:cNvSpPr>
            <a:spLocks noGrp="1"/>
          </p:cNvSpPr>
          <p:nvPr>
            <p:ph type="title"/>
          </p:nvPr>
        </p:nvSpPr>
        <p:spPr>
          <a:xfrm>
            <a:off x="1341438" y="218468"/>
            <a:ext cx="3097212" cy="448281"/>
          </a:xfrm>
        </p:spPr>
        <p:txBody>
          <a:bodyPr>
            <a:noAutofit/>
          </a:bodyPr>
          <a:lstStyle/>
          <a:p>
            <a:r>
              <a:rPr lang="it-IT" sz="3200" dirty="0"/>
              <a:t>Transazioni</a:t>
            </a:r>
          </a:p>
        </p:txBody>
      </p:sp>
      <p:sp>
        <p:nvSpPr>
          <p:cNvPr id="3" name="Segnaposto contenuto 2">
            <a:extLst>
              <a:ext uri="{FF2B5EF4-FFF2-40B4-BE49-F238E27FC236}">
                <a16:creationId xmlns:a16="http://schemas.microsoft.com/office/drawing/2014/main" id="{4E1EE90E-DE8C-4518-9DC7-3E5FF197BBF8}"/>
              </a:ext>
            </a:extLst>
          </p:cNvPr>
          <p:cNvSpPr>
            <a:spLocks noGrp="1"/>
          </p:cNvSpPr>
          <p:nvPr>
            <p:ph idx="1"/>
          </p:nvPr>
        </p:nvSpPr>
        <p:spPr>
          <a:xfrm>
            <a:off x="732339" y="848851"/>
            <a:ext cx="11142830" cy="993609"/>
          </a:xfrm>
        </p:spPr>
        <p:txBody>
          <a:bodyPr/>
          <a:lstStyle/>
          <a:p>
            <a:pPr marL="0" indent="0">
              <a:buNone/>
            </a:pPr>
            <a:r>
              <a:rPr lang="it-IT" dirty="0"/>
              <a:t>Le transazioni possono avere più input e più output come nell’esempio successivo. </a:t>
            </a:r>
          </a:p>
          <a:p>
            <a:pPr marL="0" indent="0">
              <a:buNone/>
            </a:pPr>
            <a:endParaRPr lang="it-IT" dirty="0"/>
          </a:p>
        </p:txBody>
      </p:sp>
      <p:sp>
        <p:nvSpPr>
          <p:cNvPr id="5" name="CasellaDiTesto 4">
            <a:extLst>
              <a:ext uri="{FF2B5EF4-FFF2-40B4-BE49-F238E27FC236}">
                <a16:creationId xmlns:a16="http://schemas.microsoft.com/office/drawing/2014/main" id="{9FB58482-36BE-4F1A-832E-8A60A5EA3E62}"/>
              </a:ext>
            </a:extLst>
          </p:cNvPr>
          <p:cNvSpPr txBox="1"/>
          <p:nvPr/>
        </p:nvSpPr>
        <p:spPr>
          <a:xfrm>
            <a:off x="7652084" y="1660358"/>
            <a:ext cx="3922295" cy="2585323"/>
          </a:xfrm>
          <a:prstGeom prst="rect">
            <a:avLst/>
          </a:prstGeom>
          <a:noFill/>
        </p:spPr>
        <p:txBody>
          <a:bodyPr wrap="square" rtlCol="0">
            <a:spAutoFit/>
          </a:bodyPr>
          <a:lstStyle/>
          <a:p>
            <a:r>
              <a:rPr lang="it-IT" dirty="0"/>
              <a:t>Si parte da 1 </a:t>
            </a:r>
            <a:r>
              <a:rPr lang="it-IT" dirty="0" err="1"/>
              <a:t>coin</a:t>
            </a:r>
            <a:r>
              <a:rPr lang="it-IT" dirty="0"/>
              <a:t> che appartiene a Alice e la transazione trasferisce 0.5 </a:t>
            </a:r>
            <a:r>
              <a:rPr lang="it-IT" dirty="0" err="1"/>
              <a:t>coin</a:t>
            </a:r>
            <a:r>
              <a:rPr lang="it-IT" dirty="0"/>
              <a:t> a Bob e 0.5 ad Alice stessa. Questa transazione è equivalente ad un pagamento di 0.5 Coin da Alice verso Bob, gli altri 0.5 non sono altro che un resto che ritorna nella disponibilità di Alice.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image11.png">
            <a:extLst>
              <a:ext uri="{FF2B5EF4-FFF2-40B4-BE49-F238E27FC236}">
                <a16:creationId xmlns:a16="http://schemas.microsoft.com/office/drawing/2014/main" id="{015B44B4-86AB-4378-BC10-CCECA147DAF0}"/>
              </a:ext>
            </a:extLst>
          </p:cNvPr>
          <p:cNvPicPr/>
          <p:nvPr/>
        </p:nvPicPr>
        <p:blipFill>
          <a:blip r:embed="rId2"/>
          <a:srcRect/>
          <a:stretch>
            <a:fillRect/>
          </a:stretch>
        </p:blipFill>
        <p:spPr>
          <a:xfrm>
            <a:off x="1095374" y="1676400"/>
            <a:ext cx="6067425" cy="3860800"/>
          </a:xfrm>
          <a:prstGeom prst="rect">
            <a:avLst/>
          </a:prstGeom>
          <a:ln/>
        </p:spPr>
      </p:pic>
    </p:spTree>
    <p:extLst>
      <p:ext uri="{BB962C8B-B14F-4D97-AF65-F5344CB8AC3E}">
        <p14:creationId xmlns:p14="http://schemas.microsoft.com/office/powerpoint/2010/main" val="109841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41487F-8C57-4DA0-BF80-90819F058BAC}"/>
              </a:ext>
            </a:extLst>
          </p:cNvPr>
          <p:cNvSpPr>
            <a:spLocks noGrp="1"/>
          </p:cNvSpPr>
          <p:nvPr>
            <p:ph idx="1"/>
          </p:nvPr>
        </p:nvSpPr>
        <p:spPr>
          <a:xfrm>
            <a:off x="840623" y="781634"/>
            <a:ext cx="9905999" cy="1757029"/>
          </a:xfrm>
        </p:spPr>
        <p:txBody>
          <a:bodyPr/>
          <a:lstStyle/>
          <a:p>
            <a:pPr marL="0" indent="0">
              <a:buNone/>
            </a:pPr>
            <a:r>
              <a:rPr lang="it-IT" dirty="0"/>
              <a:t>Nelle due transazioni precedenti una certa quantità di </a:t>
            </a:r>
            <a:r>
              <a:rPr lang="it-IT" dirty="0" err="1"/>
              <a:t>coin</a:t>
            </a:r>
            <a:r>
              <a:rPr lang="it-IT" dirty="0"/>
              <a:t> sono in ingresso e la stessa quantità sono in uscita. In realtà la somma degli output di una transazione e leggermente inferiore della somma dei suoi input.</a:t>
            </a:r>
          </a:p>
          <a:p>
            <a:pPr marL="0" indent="0">
              <a:buNone/>
            </a:pPr>
            <a:endParaRPr lang="it-IT" dirty="0"/>
          </a:p>
        </p:txBody>
      </p:sp>
      <p:sp>
        <p:nvSpPr>
          <p:cNvPr id="4" name="Titolo 1">
            <a:extLst>
              <a:ext uri="{FF2B5EF4-FFF2-40B4-BE49-F238E27FC236}">
                <a16:creationId xmlns:a16="http://schemas.microsoft.com/office/drawing/2014/main" id="{C552646F-E980-42F6-B27D-88917DDE0BA9}"/>
              </a:ext>
            </a:extLst>
          </p:cNvPr>
          <p:cNvSpPr>
            <a:spLocks noGrp="1"/>
          </p:cNvSpPr>
          <p:nvPr>
            <p:ph type="title"/>
          </p:nvPr>
        </p:nvSpPr>
        <p:spPr>
          <a:xfrm>
            <a:off x="1141412" y="97756"/>
            <a:ext cx="4381082" cy="969043"/>
          </a:xfrm>
        </p:spPr>
        <p:txBody>
          <a:bodyPr>
            <a:noAutofit/>
          </a:bodyPr>
          <a:lstStyle/>
          <a:p>
            <a:r>
              <a:rPr lang="it-IT" sz="3200" dirty="0"/>
              <a:t>Transazione</a:t>
            </a:r>
          </a:p>
        </p:txBody>
      </p:sp>
      <p:sp>
        <p:nvSpPr>
          <p:cNvPr id="6" name="CasellaDiTesto 5">
            <a:extLst>
              <a:ext uri="{FF2B5EF4-FFF2-40B4-BE49-F238E27FC236}">
                <a16:creationId xmlns:a16="http://schemas.microsoft.com/office/drawing/2014/main" id="{965D029B-88A7-451A-ADF1-29FF5752CF58}"/>
              </a:ext>
            </a:extLst>
          </p:cNvPr>
          <p:cNvSpPr txBox="1"/>
          <p:nvPr/>
        </p:nvSpPr>
        <p:spPr>
          <a:xfrm>
            <a:off x="840623" y="2538663"/>
            <a:ext cx="4681871" cy="3447098"/>
          </a:xfrm>
          <a:prstGeom prst="rect">
            <a:avLst/>
          </a:prstGeom>
          <a:noFill/>
        </p:spPr>
        <p:txBody>
          <a:bodyPr wrap="square" rtlCol="0">
            <a:spAutoFit/>
          </a:bodyPr>
          <a:lstStyle/>
          <a:p>
            <a:pPr algn="just"/>
            <a:r>
              <a:rPr lang="it-IT" sz="2000" dirty="0"/>
              <a:t>In questo caso 0.01 </a:t>
            </a:r>
            <a:r>
              <a:rPr lang="it-IT" sz="2000" dirty="0" err="1"/>
              <a:t>coin</a:t>
            </a:r>
            <a:r>
              <a:rPr lang="it-IT" sz="2000" dirty="0"/>
              <a:t> non sono stati trasferiti da input ad output. Questo centesimo mancante è l’incentivo. Il </a:t>
            </a:r>
            <a:r>
              <a:rPr lang="it-IT" sz="2000" dirty="0" err="1"/>
              <a:t>miner</a:t>
            </a:r>
            <a:r>
              <a:rPr lang="it-IT" sz="2000" dirty="0"/>
              <a:t>, cioè chi prenderà in consegna questa transazione per inserirla nella blockchain, ha diritto di accreditarsi l’ammanco tra input ed output. </a:t>
            </a:r>
          </a:p>
          <a:p>
            <a:pPr algn="just"/>
            <a:r>
              <a:rPr lang="it-IT" sz="2000" dirty="0"/>
              <a:t>Questo meccanismo si chiama commissione sulla transazione (transaction fee) permette alla rete Bitcoin di autosostenersi.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7" name="image7.png">
            <a:extLst>
              <a:ext uri="{FF2B5EF4-FFF2-40B4-BE49-F238E27FC236}">
                <a16:creationId xmlns:a16="http://schemas.microsoft.com/office/drawing/2014/main" id="{E1ADD113-FA1B-4A22-8E29-0ABCDB449891}"/>
              </a:ext>
            </a:extLst>
          </p:cNvPr>
          <p:cNvPicPr/>
          <p:nvPr/>
        </p:nvPicPr>
        <p:blipFill>
          <a:blip r:embed="rId2"/>
          <a:srcRect/>
          <a:stretch>
            <a:fillRect/>
          </a:stretch>
        </p:blipFill>
        <p:spPr>
          <a:xfrm>
            <a:off x="5793622" y="1936943"/>
            <a:ext cx="6178439" cy="3905056"/>
          </a:xfrm>
          <a:prstGeom prst="rect">
            <a:avLst/>
          </a:prstGeom>
          <a:ln/>
        </p:spPr>
      </p:pic>
    </p:spTree>
    <p:extLst>
      <p:ext uri="{BB962C8B-B14F-4D97-AF65-F5344CB8AC3E}">
        <p14:creationId xmlns:p14="http://schemas.microsoft.com/office/powerpoint/2010/main" val="281919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6C1C0F6-0DD8-4948-8974-68D314F030EE}"/>
              </a:ext>
            </a:extLst>
          </p:cNvPr>
          <p:cNvSpPr>
            <a:spLocks noGrp="1"/>
          </p:cNvSpPr>
          <p:nvPr>
            <p:ph idx="1"/>
          </p:nvPr>
        </p:nvSpPr>
        <p:spPr>
          <a:xfrm>
            <a:off x="319506" y="600771"/>
            <a:ext cx="11991028" cy="5656458"/>
          </a:xfrm>
        </p:spPr>
        <p:txBody>
          <a:bodyPr>
            <a:noAutofit/>
          </a:bodyPr>
          <a:lstStyle/>
          <a:p>
            <a:pPr marL="0" indent="0">
              <a:buNone/>
            </a:pPr>
            <a:r>
              <a:rPr lang="it-IT" sz="2000" dirty="0"/>
              <a:t>I metodi di pagamento tradizionali richiedono una terza parte che garantisca le transazioni. Nel caso di organizzazioni centralizzate (ad es. Visa), in caso una transazione risulti fraudolenta, l’organizzazione centrale si assume il rischio e paga.</a:t>
            </a:r>
          </a:p>
          <a:p>
            <a:pPr marL="0" indent="0">
              <a:buNone/>
            </a:pPr>
            <a:r>
              <a:rPr lang="it-IT" sz="2000" dirty="0"/>
              <a:t>Mentre le criptomonete possono evitare questa terza parte grazie alla trasparenza delle transazioni.</a:t>
            </a:r>
          </a:p>
          <a:p>
            <a:pPr marL="0" indent="0">
              <a:buNone/>
            </a:pPr>
            <a:r>
              <a:rPr lang="it-IT" sz="2000" dirty="0"/>
              <a:t>Conoscendo il flusso di denaro si può sapere quanto un utente ha a disposizione nel suo account. Immaginiamo che tale registro sia memorizzato sotto forma di blockchain in tanti computer diversi, e che se Alice vuole spedire 1 </a:t>
            </a:r>
            <a:r>
              <a:rPr lang="it-IT" sz="2000" dirty="0" err="1"/>
              <a:t>coin</a:t>
            </a:r>
            <a:r>
              <a:rPr lang="it-IT" sz="2000" dirty="0"/>
              <a:t> a Bob, </a:t>
            </a:r>
            <a:r>
              <a:rPr lang="it-IT" sz="2000" b="1" dirty="0"/>
              <a:t>deve annunciare a tutta la rete</a:t>
            </a:r>
            <a:r>
              <a:rPr lang="it-IT" sz="2000" dirty="0"/>
              <a:t> il fatto. Ora, tutti quelli che hanno a disposizione una copia della blockchain possono controllare che effettivamente Alice ha a disposizione 1 </a:t>
            </a:r>
            <a:r>
              <a:rPr lang="it-IT" sz="2000" dirty="0" err="1"/>
              <a:t>coin</a:t>
            </a:r>
            <a:r>
              <a:rPr lang="it-IT" sz="2000" dirty="0"/>
              <a:t> da dare a Bob così da </a:t>
            </a:r>
            <a:r>
              <a:rPr lang="it-IT" sz="2000" b="1" dirty="0"/>
              <a:t>raggiungere il consenso</a:t>
            </a:r>
            <a:r>
              <a:rPr lang="it-IT" sz="2000" dirty="0"/>
              <a:t> sulla validità della transazione tra i due, dopodiché aggiorneranno la loro copia della blockchain indicando la transazione. </a:t>
            </a:r>
          </a:p>
          <a:p>
            <a:pPr marL="0" indent="0">
              <a:buNone/>
            </a:pPr>
            <a:r>
              <a:rPr lang="it-IT" sz="2000" dirty="0"/>
              <a:t>Il lavoro dei nodi della blockchain viene incentivato con un meccanismo che assomiglia a quello di una lotteria. </a:t>
            </a:r>
          </a:p>
          <a:p>
            <a:pPr marL="0" indent="0">
              <a:buNone/>
            </a:pPr>
            <a:r>
              <a:rPr lang="it-IT" sz="2000" dirty="0"/>
              <a:t>Ogni lotteria ha un biglietto. Il requisito fondamentale che il biglietto della lotteria deve avere è che non si deve sapere in anticipo quale è quello vincente. </a:t>
            </a:r>
          </a:p>
        </p:txBody>
      </p:sp>
      <p:sp>
        <p:nvSpPr>
          <p:cNvPr id="4" name="Titolo 1">
            <a:extLst>
              <a:ext uri="{FF2B5EF4-FFF2-40B4-BE49-F238E27FC236}">
                <a16:creationId xmlns:a16="http://schemas.microsoft.com/office/drawing/2014/main" id="{E26ADCB6-508A-4172-9BA4-DBB77D79CAAE}"/>
              </a:ext>
            </a:extLst>
          </p:cNvPr>
          <p:cNvSpPr>
            <a:spLocks noGrp="1"/>
          </p:cNvSpPr>
          <p:nvPr>
            <p:ph type="title"/>
          </p:nvPr>
        </p:nvSpPr>
        <p:spPr>
          <a:xfrm>
            <a:off x="1175279" y="0"/>
            <a:ext cx="3081671" cy="969043"/>
          </a:xfrm>
        </p:spPr>
        <p:txBody>
          <a:bodyPr>
            <a:noAutofit/>
          </a:bodyPr>
          <a:lstStyle/>
          <a:p>
            <a:r>
              <a:rPr lang="it-IT" sz="3200" dirty="0"/>
              <a:t>Transazioni</a:t>
            </a:r>
          </a:p>
        </p:txBody>
      </p:sp>
    </p:spTree>
    <p:extLst>
      <p:ext uri="{BB962C8B-B14F-4D97-AF65-F5344CB8AC3E}">
        <p14:creationId xmlns:p14="http://schemas.microsoft.com/office/powerpoint/2010/main" val="295333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683842-6A96-4BB0-975D-AFFA79DB9A0A}"/>
              </a:ext>
            </a:extLst>
          </p:cNvPr>
          <p:cNvSpPr>
            <a:spLocks noGrp="1"/>
          </p:cNvSpPr>
          <p:nvPr>
            <p:ph idx="1"/>
          </p:nvPr>
        </p:nvSpPr>
        <p:spPr>
          <a:xfrm>
            <a:off x="433138" y="829734"/>
            <a:ext cx="11758862" cy="6028266"/>
          </a:xfrm>
        </p:spPr>
        <p:txBody>
          <a:bodyPr>
            <a:normAutofit fontScale="77500" lnSpcReduction="20000"/>
          </a:bodyPr>
          <a:lstStyle/>
          <a:p>
            <a:pPr marL="2743200" lvl="6" indent="0">
              <a:buNone/>
            </a:pPr>
            <a:r>
              <a:rPr lang="it-IT" sz="2600" dirty="0"/>
              <a:t>Utilizzando le funzioni </a:t>
            </a:r>
            <a:r>
              <a:rPr lang="it-IT" sz="2600" dirty="0" err="1"/>
              <a:t>hash</a:t>
            </a:r>
            <a:r>
              <a:rPr lang="it-IT" sz="2600" dirty="0"/>
              <a:t>: </a:t>
            </a:r>
          </a:p>
          <a:p>
            <a:pPr marL="0" indent="0">
              <a:buNone/>
            </a:pPr>
            <a:r>
              <a:rPr lang="it-IT" sz="2600" dirty="0"/>
              <a:t> </a:t>
            </a:r>
          </a:p>
          <a:p>
            <a:pPr marL="0" indent="0">
              <a:buNone/>
            </a:pPr>
            <a:r>
              <a:rPr lang="it-IT" sz="2600" dirty="0"/>
              <a:t>Prima di calcolare l’</a:t>
            </a:r>
            <a:r>
              <a:rPr lang="it-IT" sz="2600" dirty="0" err="1"/>
              <a:t>hash</a:t>
            </a:r>
            <a:r>
              <a:rPr lang="it-IT" sz="2600" dirty="0"/>
              <a:t> finale del blocco da validare, ciascun utente calcola un numero casuale che rappresenta il suo biglietto, il </a:t>
            </a:r>
            <a:r>
              <a:rPr lang="it-IT" sz="2600" dirty="0" err="1"/>
              <a:t>Number</a:t>
            </a:r>
            <a:r>
              <a:rPr lang="it-IT" sz="2600" dirty="0"/>
              <a:t> </a:t>
            </a:r>
            <a:r>
              <a:rPr lang="it-IT" sz="2600" dirty="0" err="1"/>
              <a:t>used</a:t>
            </a:r>
            <a:r>
              <a:rPr lang="it-IT" sz="2600" dirty="0"/>
              <a:t> ONCE (NONCE), numero usato una sola volta, e lo aggiunge alla lista di transazioni dai quali calcolare l’</a:t>
            </a:r>
            <a:r>
              <a:rPr lang="it-IT" sz="2600" dirty="0" err="1"/>
              <a:t>hash</a:t>
            </a:r>
            <a:r>
              <a:rPr lang="it-IT" sz="2600" dirty="0"/>
              <a:t> del blocco, quindi dipenderà in modo impredicibile dal valore del </a:t>
            </a:r>
            <a:r>
              <a:rPr lang="it-IT" sz="2600" dirty="0" err="1"/>
              <a:t>nonce</a:t>
            </a:r>
            <a:r>
              <a:rPr lang="it-IT" sz="2600" dirty="0"/>
              <a:t>, del biglietto:</a:t>
            </a:r>
          </a:p>
          <a:p>
            <a:pPr marL="0" indent="0">
              <a:buNone/>
            </a:pPr>
            <a:r>
              <a:rPr lang="it-IT" sz="2600" dirty="0"/>
              <a:t> </a:t>
            </a:r>
          </a:p>
          <a:p>
            <a:pPr marL="0" indent="0">
              <a:buNone/>
            </a:pPr>
            <a:r>
              <a:rPr lang="it-IT" sz="2600" dirty="0"/>
              <a:t>(… Blocco precedente …)</a:t>
            </a:r>
          </a:p>
          <a:p>
            <a:pPr marL="0" indent="0">
              <a:buNone/>
            </a:pPr>
            <a:r>
              <a:rPr lang="it-IT" sz="2600" dirty="0"/>
              <a:t>087cbc19226e25456598b774653c4a5f</a:t>
            </a:r>
          </a:p>
          <a:p>
            <a:pPr marL="0" indent="0">
              <a:buNone/>
            </a:pPr>
            <a:r>
              <a:rPr lang="it-IT" dirty="0"/>
              <a:t> </a:t>
            </a:r>
          </a:p>
          <a:p>
            <a:pPr marL="914400" lvl="2" indent="0">
              <a:buNone/>
            </a:pPr>
            <a:r>
              <a:rPr lang="it-IT" sz="2300" dirty="0"/>
              <a:t>Alice → Bob, 12 </a:t>
            </a:r>
            <a:r>
              <a:rPr lang="it-IT" sz="2300" dirty="0" err="1"/>
              <a:t>Coins</a:t>
            </a:r>
            <a:r>
              <a:rPr lang="it-IT" sz="2300" dirty="0"/>
              <a:t>, 14/11/2018, 19:12:01 e6165660fee900b3c15f9a2a40fe8831</a:t>
            </a:r>
          </a:p>
          <a:p>
            <a:pPr marL="914400" lvl="2" indent="0">
              <a:buNone/>
            </a:pPr>
            <a:r>
              <a:rPr lang="en-US" sz="2300" dirty="0"/>
              <a:t>Carol → Dave, 33 Coins, 14/11/2018, 19:13:07 64bfd3aff6d2ee68c948c41a7688c011</a:t>
            </a:r>
            <a:endParaRPr lang="it-IT" sz="2300" dirty="0"/>
          </a:p>
          <a:p>
            <a:pPr marL="914400" lvl="2" indent="0">
              <a:buNone/>
            </a:pPr>
            <a:r>
              <a:rPr lang="en-US" sz="2300" dirty="0"/>
              <a:t>Eve → Frank, 14 Coins, 14/11/2018, 19:15:09 3aea688ba156d5c242d58eb56f881d9b</a:t>
            </a:r>
            <a:endParaRPr lang="it-IT" sz="2300" dirty="0"/>
          </a:p>
          <a:p>
            <a:pPr marL="914400" lvl="2" indent="0">
              <a:buNone/>
            </a:pPr>
            <a:r>
              <a:rPr lang="en-US" sz="2300" dirty="0"/>
              <a:t>Gabriel → Hans, 8 Coins, 14/11/2018, 19:16:11 4d62c2c2e955b2446e518d391d6c6520</a:t>
            </a:r>
            <a:endParaRPr lang="it-IT" sz="2300" dirty="0"/>
          </a:p>
          <a:p>
            <a:pPr marL="914400" lvl="2" indent="0">
              <a:buNone/>
            </a:pPr>
            <a:r>
              <a:rPr lang="en-US" sz="2300" dirty="0"/>
              <a:t>Ingrid → John, 5 Coins, 14/11/2018, 19:18:21 7cdc70fe4ae606aadf20278833e57033</a:t>
            </a:r>
            <a:endParaRPr lang="it-IT" sz="2300" dirty="0"/>
          </a:p>
          <a:p>
            <a:pPr marL="914400" lvl="2" indent="0">
              <a:buNone/>
            </a:pPr>
            <a:r>
              <a:rPr lang="it-IT" sz="2300" dirty="0"/>
              <a:t>NONCE: d3bf15ce3ade961a6f9c39e6ab3a8413</a:t>
            </a:r>
          </a:p>
          <a:p>
            <a:pPr marL="914400" lvl="2" indent="0">
              <a:buNone/>
            </a:pPr>
            <a:r>
              <a:rPr lang="it-IT" sz="2300" dirty="0"/>
              <a:t>04456cc0fff6f376694fd253274901a6</a:t>
            </a:r>
          </a:p>
          <a:p>
            <a:pPr marL="0" indent="0">
              <a:buNone/>
            </a:pPr>
            <a:endParaRPr lang="en-US" dirty="0"/>
          </a:p>
        </p:txBody>
      </p:sp>
      <p:sp>
        <p:nvSpPr>
          <p:cNvPr id="4" name="Titolo 1">
            <a:extLst>
              <a:ext uri="{FF2B5EF4-FFF2-40B4-BE49-F238E27FC236}">
                <a16:creationId xmlns:a16="http://schemas.microsoft.com/office/drawing/2014/main" id="{4D9E53A0-0C79-4186-B3AE-5B525E0758A3}"/>
              </a:ext>
            </a:extLst>
          </p:cNvPr>
          <p:cNvSpPr>
            <a:spLocks noGrp="1"/>
          </p:cNvSpPr>
          <p:nvPr>
            <p:ph type="title"/>
          </p:nvPr>
        </p:nvSpPr>
        <p:spPr>
          <a:xfrm>
            <a:off x="1215830" y="168443"/>
            <a:ext cx="2865103" cy="920917"/>
          </a:xfrm>
        </p:spPr>
        <p:txBody>
          <a:bodyPr>
            <a:noAutofit/>
          </a:bodyPr>
          <a:lstStyle/>
          <a:p>
            <a:r>
              <a:rPr lang="it-IT" sz="3200" dirty="0"/>
              <a:t>Transazioni</a:t>
            </a:r>
          </a:p>
        </p:txBody>
      </p:sp>
    </p:spTree>
    <p:extLst>
      <p:ext uri="{BB962C8B-B14F-4D97-AF65-F5344CB8AC3E}">
        <p14:creationId xmlns:p14="http://schemas.microsoft.com/office/powerpoint/2010/main" val="238449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F856C7-F833-4A09-8E42-D8D837E794BF}"/>
              </a:ext>
            </a:extLst>
          </p:cNvPr>
          <p:cNvSpPr>
            <a:spLocks noGrp="1"/>
          </p:cNvSpPr>
          <p:nvPr>
            <p:ph idx="1"/>
          </p:nvPr>
        </p:nvSpPr>
        <p:spPr>
          <a:xfrm>
            <a:off x="784058" y="1005138"/>
            <a:ext cx="10623883" cy="5717395"/>
          </a:xfrm>
        </p:spPr>
        <p:txBody>
          <a:bodyPr>
            <a:normAutofit fontScale="85000" lnSpcReduction="20000"/>
          </a:bodyPr>
          <a:lstStyle/>
          <a:p>
            <a:pPr marL="0" indent="0">
              <a:buNone/>
            </a:pPr>
            <a:r>
              <a:rPr lang="it-IT" dirty="0"/>
              <a:t>Se il numero finale calcolato per il blocco, cioè l’ultimo </a:t>
            </a:r>
            <a:r>
              <a:rPr lang="it-IT" dirty="0" err="1"/>
              <a:t>hash</a:t>
            </a:r>
            <a:r>
              <a:rPr lang="it-IT" dirty="0"/>
              <a:t> è minore di un valore fissato (chiamato il target) allora, questo indica che siamo in possesso del biglietto vincente e quindi </a:t>
            </a:r>
          </a:p>
          <a:p>
            <a:pPr marL="0" indent="0">
              <a:buNone/>
            </a:pPr>
            <a:r>
              <a:rPr lang="it-IT" dirty="0"/>
              <a:t> </a:t>
            </a:r>
          </a:p>
          <a:p>
            <a:pPr marL="0" indent="0">
              <a:buNone/>
            </a:pPr>
            <a:r>
              <a:rPr lang="it-IT" dirty="0"/>
              <a:t>tutto il blocco, incluso il NONCE e l’</a:t>
            </a:r>
            <a:r>
              <a:rPr lang="it-IT" dirty="0" err="1"/>
              <a:t>hash</a:t>
            </a:r>
            <a:r>
              <a:rPr lang="it-IT" dirty="0"/>
              <a:t> finale, viene trasmesso all’intera rete ed inserito nella blockchain.</a:t>
            </a:r>
          </a:p>
          <a:p>
            <a:pPr marL="0" indent="0">
              <a:buNone/>
            </a:pPr>
            <a:r>
              <a:rPr lang="it-IT" dirty="0"/>
              <a:t> </a:t>
            </a:r>
          </a:p>
          <a:p>
            <a:pPr marL="0" indent="0">
              <a:buNone/>
            </a:pPr>
            <a:r>
              <a:rPr lang="it-IT" dirty="0"/>
              <a:t>Tutti possono controllare che la catena di </a:t>
            </a:r>
            <a:r>
              <a:rPr lang="it-IT" dirty="0" err="1"/>
              <a:t>hash</a:t>
            </a:r>
            <a:r>
              <a:rPr lang="it-IT" dirty="0"/>
              <a:t> è corretta, calcolare un </a:t>
            </a:r>
            <a:r>
              <a:rPr lang="it-IT" dirty="0" err="1"/>
              <a:t>hash</a:t>
            </a:r>
            <a:r>
              <a:rPr lang="it-IT" dirty="0"/>
              <a:t> è banale,</a:t>
            </a:r>
          </a:p>
          <a:p>
            <a:pPr marL="0" indent="0">
              <a:buNone/>
            </a:pPr>
            <a:r>
              <a:rPr lang="it-IT" dirty="0"/>
              <a:t>chi ha trovato il NONCE che genera un </a:t>
            </a:r>
            <a:r>
              <a:rPr lang="it-IT" dirty="0" err="1"/>
              <a:t>hash</a:t>
            </a:r>
            <a:r>
              <a:rPr lang="it-IT" dirty="0"/>
              <a:t> finale minore del target per primo viene premiato con una certa quantità di </a:t>
            </a:r>
            <a:r>
              <a:rPr lang="it-IT" dirty="0" err="1"/>
              <a:t>Coins</a:t>
            </a:r>
            <a:r>
              <a:rPr lang="it-IT" dirty="0"/>
              <a:t> (o frazione di essi): il premio della lotteria.</a:t>
            </a:r>
          </a:p>
          <a:p>
            <a:pPr marL="0" indent="0">
              <a:buNone/>
            </a:pPr>
            <a:r>
              <a:rPr lang="it-IT" dirty="0"/>
              <a:t> </a:t>
            </a:r>
          </a:p>
          <a:p>
            <a:pPr marL="0" indent="0">
              <a:buNone/>
            </a:pPr>
            <a:r>
              <a:rPr lang="it-IT" dirty="0"/>
              <a:t> </a:t>
            </a:r>
          </a:p>
          <a:p>
            <a:pPr marL="0" indent="0">
              <a:buNone/>
            </a:pPr>
            <a:r>
              <a:rPr lang="it-IT" dirty="0"/>
              <a:t>Finché nessuno ha trovato un NONCE che genera un </a:t>
            </a:r>
            <a:r>
              <a:rPr lang="it-IT" dirty="0" err="1"/>
              <a:t>hash</a:t>
            </a:r>
            <a:r>
              <a:rPr lang="it-IT" dirty="0"/>
              <a:t> minore del target, si continua cercandone altri (procedura chiamata mining). Grazie alle caratteristiche delle funzioni </a:t>
            </a:r>
            <a:r>
              <a:rPr lang="it-IT" dirty="0" err="1"/>
              <a:t>hash</a:t>
            </a:r>
            <a:r>
              <a:rPr lang="it-IT" dirty="0"/>
              <a:t>, l’unico metodo per trovare un NONCE valido è il caso: provare e riprovare finché qualcuno non trova, un </a:t>
            </a:r>
            <a:r>
              <a:rPr lang="it-IT" dirty="0" err="1"/>
              <a:t>nonce</a:t>
            </a:r>
            <a:r>
              <a:rPr lang="it-IT" dirty="0"/>
              <a:t> valido, e cioè il biglietto vincente della lotteria. </a:t>
            </a:r>
          </a:p>
          <a:p>
            <a:pPr marL="0" indent="0">
              <a:buNone/>
            </a:pPr>
            <a:endParaRPr lang="it-IT" dirty="0"/>
          </a:p>
          <a:p>
            <a:pPr marL="0" indent="0">
              <a:buNone/>
            </a:pPr>
            <a:endParaRPr lang="it-IT" dirty="0"/>
          </a:p>
        </p:txBody>
      </p:sp>
      <p:sp>
        <p:nvSpPr>
          <p:cNvPr id="4" name="Titolo 1">
            <a:extLst>
              <a:ext uri="{FF2B5EF4-FFF2-40B4-BE49-F238E27FC236}">
                <a16:creationId xmlns:a16="http://schemas.microsoft.com/office/drawing/2014/main" id="{9DDFD338-8BD6-4860-9D3B-D8D57B016DA7}"/>
              </a:ext>
            </a:extLst>
          </p:cNvPr>
          <p:cNvSpPr>
            <a:spLocks noGrp="1"/>
          </p:cNvSpPr>
          <p:nvPr>
            <p:ph type="title"/>
          </p:nvPr>
        </p:nvSpPr>
        <p:spPr>
          <a:xfrm>
            <a:off x="1175279" y="0"/>
            <a:ext cx="3671219" cy="1005138"/>
          </a:xfrm>
        </p:spPr>
        <p:txBody>
          <a:bodyPr>
            <a:noAutofit/>
          </a:bodyPr>
          <a:lstStyle/>
          <a:p>
            <a:r>
              <a:rPr lang="it-IT" sz="3200" dirty="0"/>
              <a:t>Transazioni</a:t>
            </a:r>
          </a:p>
        </p:txBody>
      </p:sp>
    </p:spTree>
    <p:extLst>
      <p:ext uri="{BB962C8B-B14F-4D97-AF65-F5344CB8AC3E}">
        <p14:creationId xmlns:p14="http://schemas.microsoft.com/office/powerpoint/2010/main" val="222236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F9977C-8536-40E6-833A-558328BD6C53}"/>
              </a:ext>
            </a:extLst>
          </p:cNvPr>
          <p:cNvSpPr>
            <a:spLocks noGrp="1"/>
          </p:cNvSpPr>
          <p:nvPr>
            <p:ph idx="1"/>
          </p:nvPr>
        </p:nvSpPr>
        <p:spPr>
          <a:xfrm>
            <a:off x="582453" y="2448426"/>
            <a:ext cx="11000268" cy="4668252"/>
          </a:xfrm>
        </p:spPr>
        <p:txBody>
          <a:bodyPr>
            <a:normAutofit fontScale="85000" lnSpcReduction="10000"/>
          </a:bodyPr>
          <a:lstStyle/>
          <a:p>
            <a:pPr marL="0" indent="0">
              <a:buNone/>
            </a:pPr>
            <a:r>
              <a:rPr lang="it-IT" dirty="0"/>
              <a:t>Se le cose continuassero così, ci sarebbe un costante flusso di </a:t>
            </a:r>
            <a:r>
              <a:rPr lang="it-IT" dirty="0" err="1"/>
              <a:t>Coins</a:t>
            </a:r>
            <a:r>
              <a:rPr lang="it-IT" dirty="0"/>
              <a:t> nuovi creati ogni volta che un blocco viene approvato. Ora, è chiaro che la valuta non può essere creata arbitrariamente con un tasso costante: perderebbe valore</a:t>
            </a:r>
          </a:p>
          <a:p>
            <a:pPr marL="0" indent="0">
              <a:buNone/>
            </a:pPr>
            <a:r>
              <a:rPr lang="it-IT" dirty="0"/>
              <a:t>Nel caso delle valute vere, c’è una banca centrale, un governo ed una politica monetaria: qui no.</a:t>
            </a:r>
          </a:p>
          <a:p>
            <a:pPr marL="0" indent="0">
              <a:buNone/>
            </a:pPr>
            <a:r>
              <a:rPr lang="it-IT" dirty="0"/>
              <a:t> </a:t>
            </a:r>
          </a:p>
          <a:p>
            <a:pPr marL="0" indent="0">
              <a:buNone/>
            </a:pPr>
            <a:r>
              <a:rPr lang="it-IT" dirty="0"/>
              <a:t>Il valore del target diminuisce con il tempo, in modo tale che sia sempre più difficile ottenere, per un dato blocco, un </a:t>
            </a:r>
            <a:r>
              <a:rPr lang="it-IT" dirty="0" err="1"/>
              <a:t>hash</a:t>
            </a:r>
            <a:r>
              <a:rPr lang="it-IT" dirty="0"/>
              <a:t> inferiore al target: in altre parole, diventa sempre più difficile vincere il premio. </a:t>
            </a:r>
          </a:p>
          <a:p>
            <a:pPr marL="0" indent="0">
              <a:buNone/>
            </a:pPr>
            <a:r>
              <a:rPr lang="it-IT" dirty="0"/>
              <a:t> </a:t>
            </a:r>
          </a:p>
          <a:p>
            <a:pPr marL="0" indent="0">
              <a:buNone/>
            </a:pPr>
            <a:r>
              <a:rPr lang="it-IT" dirty="0"/>
              <a:t>La blockchain Bitcoin prevede l’esistenza di al massimo 21 milioni di Bitcoin, per rendere più difficile il lavoro dei </a:t>
            </a:r>
            <a:r>
              <a:rPr lang="it-IT" dirty="0" err="1"/>
              <a:t>miners</a:t>
            </a:r>
            <a:r>
              <a:rPr lang="it-IT" dirty="0"/>
              <a:t>, dopo aver minato il numero bitcoin </a:t>
            </a:r>
            <a:r>
              <a:rPr lang="it-IT" sz="2800" b="1" dirty="0">
                <a:effectLst>
                  <a:outerShdw blurRad="38100" dist="38100" dir="2700000" algn="tl">
                    <a:srgbClr val="000000">
                      <a:alpha val="43137"/>
                    </a:srgbClr>
                  </a:outerShdw>
                </a:effectLst>
              </a:rPr>
              <a:t>21.000.000</a:t>
            </a:r>
            <a:r>
              <a:rPr lang="it-IT" dirty="0"/>
              <a:t> non vi sarà più alcun premio – cioè nessuna creazione di nuovi Bitcoin. </a:t>
            </a:r>
          </a:p>
          <a:p>
            <a:pPr marL="0" indent="0">
              <a:buNone/>
            </a:pPr>
            <a:endParaRPr lang="it-IT" dirty="0"/>
          </a:p>
        </p:txBody>
      </p:sp>
      <p:sp>
        <p:nvSpPr>
          <p:cNvPr id="4" name="Titolo 1">
            <a:extLst>
              <a:ext uri="{FF2B5EF4-FFF2-40B4-BE49-F238E27FC236}">
                <a16:creationId xmlns:a16="http://schemas.microsoft.com/office/drawing/2014/main" id="{71121D86-5BF4-4430-8E4A-882931E7ACF6}"/>
              </a:ext>
            </a:extLst>
          </p:cNvPr>
          <p:cNvSpPr>
            <a:spLocks noGrp="1"/>
          </p:cNvSpPr>
          <p:nvPr>
            <p:ph type="title"/>
          </p:nvPr>
        </p:nvSpPr>
        <p:spPr>
          <a:xfrm>
            <a:off x="1105318" y="0"/>
            <a:ext cx="3310271" cy="1113422"/>
          </a:xfrm>
        </p:spPr>
        <p:txBody>
          <a:bodyPr>
            <a:noAutofit/>
          </a:bodyPr>
          <a:lstStyle/>
          <a:p>
            <a:r>
              <a:rPr lang="it-IT" sz="3200" dirty="0"/>
              <a:t>Transazioni</a:t>
            </a:r>
          </a:p>
        </p:txBody>
      </p:sp>
      <p:pic>
        <p:nvPicPr>
          <p:cNvPr id="6" name="Immagine 5">
            <a:extLst>
              <a:ext uri="{FF2B5EF4-FFF2-40B4-BE49-F238E27FC236}">
                <a16:creationId xmlns:a16="http://schemas.microsoft.com/office/drawing/2014/main" id="{CC0BEFE9-4D52-43E9-BE87-7CB61B30F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686" y="0"/>
            <a:ext cx="4183035" cy="2448426"/>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384B224F-5E84-4230-9065-A4471ED3DA90}"/>
              </a:ext>
            </a:extLst>
          </p:cNvPr>
          <p:cNvSpPr txBox="1"/>
          <p:nvPr/>
        </p:nvSpPr>
        <p:spPr>
          <a:xfrm>
            <a:off x="932352" y="995793"/>
            <a:ext cx="5759058" cy="1384995"/>
          </a:xfrm>
          <a:prstGeom prst="rect">
            <a:avLst/>
          </a:prstGeom>
          <a:noFill/>
        </p:spPr>
        <p:txBody>
          <a:bodyPr wrap="square" rtlCol="0">
            <a:spAutoFit/>
          </a:bodyPr>
          <a:lstStyle/>
          <a:p>
            <a:pPr algn="ctr"/>
            <a:r>
              <a:rPr lang="it-IT" dirty="0"/>
              <a:t>I </a:t>
            </a:r>
            <a:r>
              <a:rPr lang="it-IT" sz="2400" b="1" dirty="0" err="1">
                <a:effectLst>
                  <a:outerShdw blurRad="38100" dist="38100" dir="2700000" algn="tl">
                    <a:srgbClr val="000000">
                      <a:alpha val="43137"/>
                    </a:srgbClr>
                  </a:outerShdw>
                </a:effectLst>
              </a:rPr>
              <a:t>miners</a:t>
            </a:r>
            <a:r>
              <a:rPr lang="it-IT" sz="2400" b="1" dirty="0">
                <a:effectLst>
                  <a:outerShdw blurRad="38100" dist="38100" dir="2700000" algn="tl">
                    <a:srgbClr val="000000">
                      <a:alpha val="43137"/>
                    </a:srgbClr>
                  </a:outerShdw>
                </a:effectLst>
              </a:rPr>
              <a:t> </a:t>
            </a:r>
            <a:r>
              <a:rPr lang="it-IT" sz="2000" dirty="0"/>
              <a:t>non risolvono “complessi problemi matematici” come talora si sente dire: semplicemente sparano numeri a caso finché non esce un numero giusto.</a:t>
            </a:r>
          </a:p>
        </p:txBody>
      </p:sp>
    </p:spTree>
    <p:extLst>
      <p:ext uri="{BB962C8B-B14F-4D97-AF65-F5344CB8AC3E}">
        <p14:creationId xmlns:p14="http://schemas.microsoft.com/office/powerpoint/2010/main" val="1663406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122</TotalTime>
  <Words>1784</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Times New Roman</vt:lpstr>
      <vt:lpstr>Trebuchet MS</vt:lpstr>
      <vt:lpstr>Tw Cen MT</vt:lpstr>
      <vt:lpstr>Wingdings</vt:lpstr>
      <vt:lpstr>Circuito</vt:lpstr>
      <vt:lpstr>CRYPTOCURRENCY and Transactions </vt:lpstr>
      <vt:lpstr>CRiptovalute</vt:lpstr>
      <vt:lpstr>Transazioni</vt:lpstr>
      <vt:lpstr>Transazioni</vt:lpstr>
      <vt:lpstr>Transazione</vt:lpstr>
      <vt:lpstr>Transazioni</vt:lpstr>
      <vt:lpstr>Transazioni</vt:lpstr>
      <vt:lpstr>Transazioni</vt:lpstr>
      <vt:lpstr>Transazioni</vt:lpstr>
      <vt:lpstr>Transazioni</vt:lpstr>
      <vt:lpstr>Presentazione standard di PowerPoint</vt:lpstr>
      <vt:lpstr>Presentazione standard di PowerPoint</vt:lpstr>
      <vt:lpstr>Presentazione standard di PowerPoint</vt:lpstr>
      <vt:lpstr>All’interno del blocco ci sono le transazioni: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CRYPTOCURRENCIES</dc:title>
  <dc:creator>Beatrice Carbonaro</dc:creator>
  <cp:lastModifiedBy>Beatrice Carbonaro</cp:lastModifiedBy>
  <cp:revision>7</cp:revision>
  <dcterms:created xsi:type="dcterms:W3CDTF">2021-05-26T10:49:25Z</dcterms:created>
  <dcterms:modified xsi:type="dcterms:W3CDTF">2021-05-26T14:13:39Z</dcterms:modified>
</cp:coreProperties>
</file>