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1"/>
  </p:notesMasterIdLst>
  <p:handoutMasterIdLst>
    <p:handoutMasterId r:id="rId42"/>
  </p:handoutMasterIdLst>
  <p:sldIdLst>
    <p:sldId id="272" r:id="rId6"/>
    <p:sldId id="256" r:id="rId7"/>
    <p:sldId id="315" r:id="rId8"/>
    <p:sldId id="316" r:id="rId9"/>
    <p:sldId id="317" r:id="rId10"/>
    <p:sldId id="318" r:id="rId11"/>
    <p:sldId id="319" r:id="rId12"/>
    <p:sldId id="320" r:id="rId13"/>
    <p:sldId id="321" r:id="rId14"/>
    <p:sldId id="362" r:id="rId15"/>
    <p:sldId id="363" r:id="rId16"/>
    <p:sldId id="364" r:id="rId17"/>
    <p:sldId id="365" r:id="rId18"/>
    <p:sldId id="322" r:id="rId19"/>
    <p:sldId id="323" r:id="rId20"/>
    <p:sldId id="348" r:id="rId21"/>
    <p:sldId id="349" r:id="rId22"/>
    <p:sldId id="366" r:id="rId23"/>
    <p:sldId id="350" r:id="rId24"/>
    <p:sldId id="324" r:id="rId25"/>
    <p:sldId id="351" r:id="rId26"/>
    <p:sldId id="367" r:id="rId27"/>
    <p:sldId id="368" r:id="rId28"/>
    <p:sldId id="352" r:id="rId29"/>
    <p:sldId id="353" r:id="rId30"/>
    <p:sldId id="354" r:id="rId31"/>
    <p:sldId id="355" r:id="rId32"/>
    <p:sldId id="369" r:id="rId33"/>
    <p:sldId id="356" r:id="rId34"/>
    <p:sldId id="357" r:id="rId35"/>
    <p:sldId id="358" r:id="rId36"/>
    <p:sldId id="359" r:id="rId37"/>
    <p:sldId id="360" r:id="rId38"/>
    <p:sldId id="361" r:id="rId39"/>
    <p:sldId id="346" r:id="rId40"/>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_20" initials="m" lastIdx="1" clrIdx="0">
    <p:extLst>
      <p:ext uri="{19B8F6BF-5375-455C-9EA6-DF929625EA0E}">
        <p15:presenceInfo xmlns:p15="http://schemas.microsoft.com/office/powerpoint/2012/main" userId="m_2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3" autoAdjust="0"/>
    <p:restoredTop sz="96959" autoAdjust="0"/>
  </p:normalViewPr>
  <p:slideViewPr>
    <p:cSldViewPr>
      <p:cViewPr varScale="1">
        <p:scale>
          <a:sx n="143" d="100"/>
          <a:sy n="143" d="100"/>
        </p:scale>
        <p:origin x="232" y="496"/>
      </p:cViewPr>
      <p:guideLst>
        <p:guide orient="horz" pos="2160"/>
        <p:guide pos="3839"/>
      </p:guideLst>
    </p:cSldViewPr>
  </p:slideViewPr>
  <p:notesTextViewPr>
    <p:cViewPr>
      <p:scale>
        <a:sx n="3" d="2"/>
        <a:sy n="3" d="2"/>
      </p:scale>
      <p:origin x="0" y="-24"/>
    </p:cViewPr>
  </p:notesTextViewPr>
  <p:notesViewPr>
    <p:cSldViewPr showGuides="1">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1EE5D4-A8CA-425C-80A0-AEA47E99CF8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t-IT"/>
        </a:p>
      </dgm:t>
    </dgm:pt>
    <dgm:pt modelId="{86A6D4E9-7C63-4D66-B747-C5FE5EA5DC14}">
      <dgm:prSet phldrT="[Testo]"/>
      <dgm:spPr/>
      <dgm:t>
        <a:bodyPr/>
        <a:lstStyle/>
        <a:p>
          <a:r>
            <a:rPr lang="it-IT" dirty="0" err="1"/>
            <a:t>Blockchain</a:t>
          </a:r>
          <a:r>
            <a:rPr lang="it-IT" dirty="0"/>
            <a:t> in </a:t>
          </a:r>
          <a:r>
            <a:rPr lang="it-IT" dirty="0" err="1"/>
            <a:t>Italy</a:t>
          </a:r>
          <a:endParaRPr lang="it-IT" dirty="0"/>
        </a:p>
      </dgm:t>
    </dgm:pt>
    <dgm:pt modelId="{808C174E-1DE3-4AE3-A214-437C8B6DC3C8}" type="parTrans" cxnId="{724075BA-B737-4B49-B300-C9018D0BCE05}">
      <dgm:prSet/>
      <dgm:spPr/>
      <dgm:t>
        <a:bodyPr/>
        <a:lstStyle/>
        <a:p>
          <a:endParaRPr lang="it-IT"/>
        </a:p>
      </dgm:t>
    </dgm:pt>
    <dgm:pt modelId="{752C2CC4-BB89-4FF8-8DC0-66A4D5711315}" type="sibTrans" cxnId="{724075BA-B737-4B49-B300-C9018D0BCE05}">
      <dgm:prSet/>
      <dgm:spPr/>
      <dgm:t>
        <a:bodyPr/>
        <a:lstStyle/>
        <a:p>
          <a:endParaRPr lang="it-IT"/>
        </a:p>
      </dgm:t>
    </dgm:pt>
    <dgm:pt modelId="{C62BE2DB-B8E1-4176-BA15-CAB0EF55274F}">
      <dgm:prSet phldrT="[Testo]"/>
      <dgm:spPr/>
      <dgm:t>
        <a:bodyPr/>
        <a:lstStyle/>
        <a:p>
          <a:r>
            <a:rPr lang="it-IT" dirty="0" err="1"/>
            <a:t>Investment</a:t>
          </a:r>
          <a:r>
            <a:rPr lang="it-IT" dirty="0"/>
            <a:t> scenario</a:t>
          </a:r>
        </a:p>
      </dgm:t>
    </dgm:pt>
    <dgm:pt modelId="{EB2B5263-7A09-43AF-9E9B-5E11848962F3}" type="parTrans" cxnId="{9FBFDD94-A56B-4A43-BD26-53236622130E}">
      <dgm:prSet/>
      <dgm:spPr/>
      <dgm:t>
        <a:bodyPr/>
        <a:lstStyle/>
        <a:p>
          <a:endParaRPr lang="it-IT"/>
        </a:p>
      </dgm:t>
    </dgm:pt>
    <dgm:pt modelId="{985487A5-05AD-4F1E-9D1A-11F344FF2B1E}" type="sibTrans" cxnId="{9FBFDD94-A56B-4A43-BD26-53236622130E}">
      <dgm:prSet/>
      <dgm:spPr/>
      <dgm:t>
        <a:bodyPr/>
        <a:lstStyle/>
        <a:p>
          <a:endParaRPr lang="it-IT"/>
        </a:p>
      </dgm:t>
    </dgm:pt>
    <dgm:pt modelId="{B8D6920F-2A96-434A-8EC1-808A51E7BA00}">
      <dgm:prSet phldrT="[Testo]"/>
      <dgm:spPr/>
      <dgm:t>
        <a:bodyPr/>
        <a:lstStyle/>
        <a:p>
          <a:r>
            <a:rPr lang="it-IT" dirty="0" err="1"/>
            <a:t>Blockchain</a:t>
          </a:r>
          <a:r>
            <a:rPr lang="it-IT" dirty="0"/>
            <a:t> in </a:t>
          </a:r>
          <a:r>
            <a:rPr lang="it-IT" dirty="0" err="1"/>
            <a:t>agrifood</a:t>
          </a:r>
          <a:r>
            <a:rPr lang="it-IT" dirty="0"/>
            <a:t> </a:t>
          </a:r>
          <a:r>
            <a:rPr lang="it-IT" dirty="0" err="1"/>
            <a:t>sector</a:t>
          </a:r>
          <a:endParaRPr lang="it-IT" dirty="0"/>
        </a:p>
      </dgm:t>
    </dgm:pt>
    <dgm:pt modelId="{76A2D919-8588-47A8-9DEE-7A7B05F61F71}" type="parTrans" cxnId="{EB35C0E4-A43A-42FF-B429-130D52F79030}">
      <dgm:prSet/>
      <dgm:spPr/>
      <dgm:t>
        <a:bodyPr/>
        <a:lstStyle/>
        <a:p>
          <a:endParaRPr lang="it-IT"/>
        </a:p>
      </dgm:t>
    </dgm:pt>
    <dgm:pt modelId="{E061D5DD-94FD-4A82-9371-EB970CA50855}" type="sibTrans" cxnId="{EB35C0E4-A43A-42FF-B429-130D52F79030}">
      <dgm:prSet/>
      <dgm:spPr/>
      <dgm:t>
        <a:bodyPr/>
        <a:lstStyle/>
        <a:p>
          <a:endParaRPr lang="it-IT"/>
        </a:p>
      </dgm:t>
    </dgm:pt>
    <dgm:pt modelId="{ACF8A61F-7452-4FEA-8DA0-6A61CA4133E4}">
      <dgm:prSet phldrT="[Testo]"/>
      <dgm:spPr/>
      <dgm:t>
        <a:bodyPr/>
        <a:lstStyle/>
        <a:p>
          <a:r>
            <a:rPr lang="it-IT" dirty="0"/>
            <a:t>The case of Cantine Volpone</a:t>
          </a:r>
        </a:p>
      </dgm:t>
    </dgm:pt>
    <dgm:pt modelId="{2C52B742-1504-4784-A6FE-39019E44F7EB}" type="parTrans" cxnId="{1CB27F2F-C0C0-4491-B75F-CB184CBED008}">
      <dgm:prSet/>
      <dgm:spPr/>
      <dgm:t>
        <a:bodyPr/>
        <a:lstStyle/>
        <a:p>
          <a:endParaRPr lang="it-IT"/>
        </a:p>
      </dgm:t>
    </dgm:pt>
    <dgm:pt modelId="{355730E2-B0A2-426C-AE69-E609F9045826}" type="sibTrans" cxnId="{1CB27F2F-C0C0-4491-B75F-CB184CBED008}">
      <dgm:prSet/>
      <dgm:spPr/>
      <dgm:t>
        <a:bodyPr/>
        <a:lstStyle/>
        <a:p>
          <a:endParaRPr lang="it-IT"/>
        </a:p>
      </dgm:t>
    </dgm:pt>
    <dgm:pt modelId="{017BFFE1-E566-47FA-BE64-3A0B78903E33}">
      <dgm:prSet phldrT="[Testo]"/>
      <dgm:spPr/>
      <dgm:t>
        <a:bodyPr/>
        <a:lstStyle/>
        <a:p>
          <a:r>
            <a:rPr lang="it-IT" dirty="0"/>
            <a:t>The </a:t>
          </a:r>
          <a:r>
            <a:rPr lang="it-IT" dirty="0" err="1"/>
            <a:t>functioning</a:t>
          </a:r>
          <a:r>
            <a:rPr lang="it-IT" dirty="0"/>
            <a:t> of the </a:t>
          </a:r>
          <a:r>
            <a:rPr lang="it-IT" dirty="0" err="1"/>
            <a:t>technology</a:t>
          </a:r>
          <a:endParaRPr lang="it-IT" dirty="0"/>
        </a:p>
      </dgm:t>
    </dgm:pt>
    <dgm:pt modelId="{4C15CB57-B9C1-4E97-91BA-86E6489BEA0B}" type="parTrans" cxnId="{4E6A6010-DB28-4164-B997-A16432C6719B}">
      <dgm:prSet/>
      <dgm:spPr/>
      <dgm:t>
        <a:bodyPr/>
        <a:lstStyle/>
        <a:p>
          <a:endParaRPr lang="it-IT"/>
        </a:p>
      </dgm:t>
    </dgm:pt>
    <dgm:pt modelId="{7CB68B1E-72AE-4924-8B07-FC3B7BB50CED}" type="sibTrans" cxnId="{4E6A6010-DB28-4164-B997-A16432C6719B}">
      <dgm:prSet/>
      <dgm:spPr/>
      <dgm:t>
        <a:bodyPr/>
        <a:lstStyle/>
        <a:p>
          <a:endParaRPr lang="it-IT"/>
        </a:p>
      </dgm:t>
    </dgm:pt>
    <dgm:pt modelId="{19270186-F52D-46DF-B7F7-C349DCD39FD1}">
      <dgm:prSet phldrT="[Testo]"/>
      <dgm:spPr/>
      <dgm:t>
        <a:bodyPr/>
        <a:lstStyle/>
        <a:p>
          <a:r>
            <a:rPr lang="it-IT" dirty="0"/>
            <a:t>The </a:t>
          </a:r>
          <a:r>
            <a:rPr lang="it-IT" dirty="0" err="1"/>
            <a:t>rules</a:t>
          </a:r>
          <a:r>
            <a:rPr lang="it-IT" dirty="0"/>
            <a:t> to be </a:t>
          </a:r>
          <a:r>
            <a:rPr lang="it-IT" dirty="0" err="1"/>
            <a:t>applied</a:t>
          </a:r>
          <a:endParaRPr lang="it-IT" dirty="0"/>
        </a:p>
      </dgm:t>
    </dgm:pt>
    <dgm:pt modelId="{6F5A58BF-6536-49E2-80B5-2C2EE08004A8}" type="parTrans" cxnId="{EC926B11-82F5-4D84-8C61-B16829B563CA}">
      <dgm:prSet/>
      <dgm:spPr/>
      <dgm:t>
        <a:bodyPr/>
        <a:lstStyle/>
        <a:p>
          <a:endParaRPr lang="it-IT"/>
        </a:p>
      </dgm:t>
    </dgm:pt>
    <dgm:pt modelId="{668F373E-C362-422C-96D3-54CE08FA8224}" type="sibTrans" cxnId="{EC926B11-82F5-4D84-8C61-B16829B563CA}">
      <dgm:prSet/>
      <dgm:spPr/>
      <dgm:t>
        <a:bodyPr/>
        <a:lstStyle/>
        <a:p>
          <a:endParaRPr lang="it-IT"/>
        </a:p>
      </dgm:t>
    </dgm:pt>
    <dgm:pt modelId="{54667AFC-6C05-46CE-A3AC-095F97339B20}">
      <dgm:prSet phldrT="[Testo]"/>
      <dgm:spPr/>
      <dgm:t>
        <a:bodyPr/>
        <a:lstStyle/>
        <a:p>
          <a:r>
            <a:rPr lang="it-IT" dirty="0" err="1"/>
            <a:t>Problems</a:t>
          </a:r>
          <a:r>
            <a:rPr lang="it-IT" dirty="0"/>
            <a:t> to be </a:t>
          </a:r>
          <a:r>
            <a:rPr lang="it-IT" dirty="0" err="1"/>
            <a:t>solved</a:t>
          </a:r>
          <a:endParaRPr lang="it-IT" dirty="0"/>
        </a:p>
      </dgm:t>
    </dgm:pt>
    <dgm:pt modelId="{1C4ADA22-9F4E-4D4C-9041-29B2CACA55D8}" type="parTrans" cxnId="{27FC72AD-0366-4560-9A95-2FBC8A876A2C}">
      <dgm:prSet/>
      <dgm:spPr/>
      <dgm:t>
        <a:bodyPr/>
        <a:lstStyle/>
        <a:p>
          <a:endParaRPr lang="it-IT"/>
        </a:p>
      </dgm:t>
    </dgm:pt>
    <dgm:pt modelId="{FA629854-F4AC-4AEE-BD54-EAB2C0FE58D4}" type="sibTrans" cxnId="{27FC72AD-0366-4560-9A95-2FBC8A876A2C}">
      <dgm:prSet/>
      <dgm:spPr/>
      <dgm:t>
        <a:bodyPr/>
        <a:lstStyle/>
        <a:p>
          <a:endParaRPr lang="it-IT"/>
        </a:p>
      </dgm:t>
    </dgm:pt>
    <dgm:pt modelId="{DE05BCD1-388A-4A70-981D-2C6BD5EFDE20}">
      <dgm:prSet phldrT="[Testo]"/>
      <dgm:spPr/>
      <dgm:t>
        <a:bodyPr/>
        <a:lstStyle/>
        <a:p>
          <a:r>
            <a:rPr lang="it-IT" dirty="0" err="1"/>
            <a:t>Possible</a:t>
          </a:r>
          <a:r>
            <a:rPr lang="it-IT" dirty="0"/>
            <a:t> </a:t>
          </a:r>
          <a:r>
            <a:rPr lang="it-IT" dirty="0" err="1"/>
            <a:t>solutions</a:t>
          </a:r>
          <a:endParaRPr lang="it-IT" dirty="0"/>
        </a:p>
      </dgm:t>
    </dgm:pt>
    <dgm:pt modelId="{D37F471C-2A9C-4508-B99B-F9C183084C10}" type="parTrans" cxnId="{FD9881F3-C1CC-408D-BB9C-E69591FCCCD4}">
      <dgm:prSet/>
      <dgm:spPr/>
      <dgm:t>
        <a:bodyPr/>
        <a:lstStyle/>
        <a:p>
          <a:endParaRPr lang="it-IT"/>
        </a:p>
      </dgm:t>
    </dgm:pt>
    <dgm:pt modelId="{811901E2-0C7E-4AD3-B627-44C6F3B31563}" type="sibTrans" cxnId="{FD9881F3-C1CC-408D-BB9C-E69591FCCCD4}">
      <dgm:prSet/>
      <dgm:spPr/>
      <dgm:t>
        <a:bodyPr/>
        <a:lstStyle/>
        <a:p>
          <a:endParaRPr lang="it-IT"/>
        </a:p>
      </dgm:t>
    </dgm:pt>
    <dgm:pt modelId="{7503A578-F868-40F7-99EF-2CE5B07D0561}" type="pres">
      <dgm:prSet presAssocID="{D01EE5D4-A8CA-425C-80A0-AEA47E99CF8D}" presName="diagram" presStyleCnt="0">
        <dgm:presLayoutVars>
          <dgm:dir/>
          <dgm:resizeHandles val="exact"/>
        </dgm:presLayoutVars>
      </dgm:prSet>
      <dgm:spPr/>
    </dgm:pt>
    <dgm:pt modelId="{7C230847-A7DF-4959-929E-7DDA82EEADAA}" type="pres">
      <dgm:prSet presAssocID="{86A6D4E9-7C63-4D66-B747-C5FE5EA5DC14}" presName="node" presStyleLbl="node1" presStyleIdx="0" presStyleCnt="8">
        <dgm:presLayoutVars>
          <dgm:bulletEnabled val="1"/>
        </dgm:presLayoutVars>
      </dgm:prSet>
      <dgm:spPr/>
    </dgm:pt>
    <dgm:pt modelId="{8A4C5B9C-23BD-4C78-9E7C-DE131C6E7B79}" type="pres">
      <dgm:prSet presAssocID="{752C2CC4-BB89-4FF8-8DC0-66A4D5711315}" presName="sibTrans" presStyleCnt="0"/>
      <dgm:spPr/>
    </dgm:pt>
    <dgm:pt modelId="{8BA73EF2-2F3B-4E18-A675-3F80E4F8C8E9}" type="pres">
      <dgm:prSet presAssocID="{C62BE2DB-B8E1-4176-BA15-CAB0EF55274F}" presName="node" presStyleLbl="node1" presStyleIdx="1" presStyleCnt="8">
        <dgm:presLayoutVars>
          <dgm:bulletEnabled val="1"/>
        </dgm:presLayoutVars>
      </dgm:prSet>
      <dgm:spPr/>
    </dgm:pt>
    <dgm:pt modelId="{1A897FDF-5B5C-4545-8391-C9A05E64BEBD}" type="pres">
      <dgm:prSet presAssocID="{985487A5-05AD-4F1E-9D1A-11F344FF2B1E}" presName="sibTrans" presStyleCnt="0"/>
      <dgm:spPr/>
    </dgm:pt>
    <dgm:pt modelId="{41CCE210-A8ED-48DE-9DD3-F186F3A6ACCD}" type="pres">
      <dgm:prSet presAssocID="{B8D6920F-2A96-434A-8EC1-808A51E7BA00}" presName="node" presStyleLbl="node1" presStyleIdx="2" presStyleCnt="8">
        <dgm:presLayoutVars>
          <dgm:bulletEnabled val="1"/>
        </dgm:presLayoutVars>
      </dgm:prSet>
      <dgm:spPr/>
    </dgm:pt>
    <dgm:pt modelId="{ED7FD1AF-36E2-4097-BA05-8A4C0C68D467}" type="pres">
      <dgm:prSet presAssocID="{E061D5DD-94FD-4A82-9371-EB970CA50855}" presName="sibTrans" presStyleCnt="0"/>
      <dgm:spPr/>
    </dgm:pt>
    <dgm:pt modelId="{2444C39F-9ECB-4808-8A04-103BA11C8ADB}" type="pres">
      <dgm:prSet presAssocID="{ACF8A61F-7452-4FEA-8DA0-6A61CA4133E4}" presName="node" presStyleLbl="node1" presStyleIdx="3" presStyleCnt="8">
        <dgm:presLayoutVars>
          <dgm:bulletEnabled val="1"/>
        </dgm:presLayoutVars>
      </dgm:prSet>
      <dgm:spPr/>
    </dgm:pt>
    <dgm:pt modelId="{95092C11-F56E-467F-8741-6B867B863782}" type="pres">
      <dgm:prSet presAssocID="{355730E2-B0A2-426C-AE69-E609F9045826}" presName="sibTrans" presStyleCnt="0"/>
      <dgm:spPr/>
    </dgm:pt>
    <dgm:pt modelId="{1A1DA3E1-4C88-4B8C-B15B-FE590E0A76A9}" type="pres">
      <dgm:prSet presAssocID="{017BFFE1-E566-47FA-BE64-3A0B78903E33}" presName="node" presStyleLbl="node1" presStyleIdx="4" presStyleCnt="8">
        <dgm:presLayoutVars>
          <dgm:bulletEnabled val="1"/>
        </dgm:presLayoutVars>
      </dgm:prSet>
      <dgm:spPr/>
    </dgm:pt>
    <dgm:pt modelId="{D29E7CCC-F0F0-4A0F-AA1C-F863B18F54C4}" type="pres">
      <dgm:prSet presAssocID="{7CB68B1E-72AE-4924-8B07-FC3B7BB50CED}" presName="sibTrans" presStyleCnt="0"/>
      <dgm:spPr/>
    </dgm:pt>
    <dgm:pt modelId="{20B684B9-ABB9-48F4-B746-A383FEDA57C9}" type="pres">
      <dgm:prSet presAssocID="{19270186-F52D-46DF-B7F7-C349DCD39FD1}" presName="node" presStyleLbl="node1" presStyleIdx="5" presStyleCnt="8">
        <dgm:presLayoutVars>
          <dgm:bulletEnabled val="1"/>
        </dgm:presLayoutVars>
      </dgm:prSet>
      <dgm:spPr/>
    </dgm:pt>
    <dgm:pt modelId="{8CF9006E-184A-4A64-8A2E-A09FCAD7F679}" type="pres">
      <dgm:prSet presAssocID="{668F373E-C362-422C-96D3-54CE08FA8224}" presName="sibTrans" presStyleCnt="0"/>
      <dgm:spPr/>
    </dgm:pt>
    <dgm:pt modelId="{11A37B0D-6046-4C62-94A5-F2F407CBF43B}" type="pres">
      <dgm:prSet presAssocID="{54667AFC-6C05-46CE-A3AC-095F97339B20}" presName="node" presStyleLbl="node1" presStyleIdx="6" presStyleCnt="8">
        <dgm:presLayoutVars>
          <dgm:bulletEnabled val="1"/>
        </dgm:presLayoutVars>
      </dgm:prSet>
      <dgm:spPr/>
    </dgm:pt>
    <dgm:pt modelId="{B8CF0EAE-B0E0-43A7-B71F-0AF231B4E6BA}" type="pres">
      <dgm:prSet presAssocID="{FA629854-F4AC-4AEE-BD54-EAB2C0FE58D4}" presName="sibTrans" presStyleCnt="0"/>
      <dgm:spPr/>
    </dgm:pt>
    <dgm:pt modelId="{FA3D51AC-8738-4D35-98B5-7A72BBD35202}" type="pres">
      <dgm:prSet presAssocID="{DE05BCD1-388A-4A70-981D-2C6BD5EFDE20}" presName="node" presStyleLbl="node1" presStyleIdx="7" presStyleCnt="8">
        <dgm:presLayoutVars>
          <dgm:bulletEnabled val="1"/>
        </dgm:presLayoutVars>
      </dgm:prSet>
      <dgm:spPr/>
    </dgm:pt>
  </dgm:ptLst>
  <dgm:cxnLst>
    <dgm:cxn modelId="{7321F909-411C-49EC-8D48-8F2481CACD08}" type="presOf" srcId="{19270186-F52D-46DF-B7F7-C349DCD39FD1}" destId="{20B684B9-ABB9-48F4-B746-A383FEDA57C9}" srcOrd="0" destOrd="0" presId="urn:microsoft.com/office/officeart/2005/8/layout/default"/>
    <dgm:cxn modelId="{4E6A6010-DB28-4164-B997-A16432C6719B}" srcId="{D01EE5D4-A8CA-425C-80A0-AEA47E99CF8D}" destId="{017BFFE1-E566-47FA-BE64-3A0B78903E33}" srcOrd="4" destOrd="0" parTransId="{4C15CB57-B9C1-4E97-91BA-86E6489BEA0B}" sibTransId="{7CB68B1E-72AE-4924-8B07-FC3B7BB50CED}"/>
    <dgm:cxn modelId="{EC926B11-82F5-4D84-8C61-B16829B563CA}" srcId="{D01EE5D4-A8CA-425C-80A0-AEA47E99CF8D}" destId="{19270186-F52D-46DF-B7F7-C349DCD39FD1}" srcOrd="5" destOrd="0" parTransId="{6F5A58BF-6536-49E2-80B5-2C2EE08004A8}" sibTransId="{668F373E-C362-422C-96D3-54CE08FA8224}"/>
    <dgm:cxn modelId="{D3C1BD1E-1DE6-4026-AE9E-7F97E403442C}" type="presOf" srcId="{ACF8A61F-7452-4FEA-8DA0-6A61CA4133E4}" destId="{2444C39F-9ECB-4808-8A04-103BA11C8ADB}" srcOrd="0" destOrd="0" presId="urn:microsoft.com/office/officeart/2005/8/layout/default"/>
    <dgm:cxn modelId="{1CB27F2F-C0C0-4491-B75F-CB184CBED008}" srcId="{D01EE5D4-A8CA-425C-80A0-AEA47E99CF8D}" destId="{ACF8A61F-7452-4FEA-8DA0-6A61CA4133E4}" srcOrd="3" destOrd="0" parTransId="{2C52B742-1504-4784-A6FE-39019E44F7EB}" sibTransId="{355730E2-B0A2-426C-AE69-E609F9045826}"/>
    <dgm:cxn modelId="{3DA4AC3D-A050-4720-928E-727705F5D33B}" type="presOf" srcId="{C62BE2DB-B8E1-4176-BA15-CAB0EF55274F}" destId="{8BA73EF2-2F3B-4E18-A675-3F80E4F8C8E9}" srcOrd="0" destOrd="0" presId="urn:microsoft.com/office/officeart/2005/8/layout/default"/>
    <dgm:cxn modelId="{F738E35C-AB74-4848-8451-9A62715B333B}" type="presOf" srcId="{B8D6920F-2A96-434A-8EC1-808A51E7BA00}" destId="{41CCE210-A8ED-48DE-9DD3-F186F3A6ACCD}" srcOrd="0" destOrd="0" presId="urn:microsoft.com/office/officeart/2005/8/layout/default"/>
    <dgm:cxn modelId="{9FBFDD94-A56B-4A43-BD26-53236622130E}" srcId="{D01EE5D4-A8CA-425C-80A0-AEA47E99CF8D}" destId="{C62BE2DB-B8E1-4176-BA15-CAB0EF55274F}" srcOrd="1" destOrd="0" parTransId="{EB2B5263-7A09-43AF-9E9B-5E11848962F3}" sibTransId="{985487A5-05AD-4F1E-9D1A-11F344FF2B1E}"/>
    <dgm:cxn modelId="{5A77E3A5-3B6B-4CFE-B06D-F9F2529552C0}" type="presOf" srcId="{017BFFE1-E566-47FA-BE64-3A0B78903E33}" destId="{1A1DA3E1-4C88-4B8C-B15B-FE590E0A76A9}" srcOrd="0" destOrd="0" presId="urn:microsoft.com/office/officeart/2005/8/layout/default"/>
    <dgm:cxn modelId="{27FC72AD-0366-4560-9A95-2FBC8A876A2C}" srcId="{D01EE5D4-A8CA-425C-80A0-AEA47E99CF8D}" destId="{54667AFC-6C05-46CE-A3AC-095F97339B20}" srcOrd="6" destOrd="0" parTransId="{1C4ADA22-9F4E-4D4C-9041-29B2CACA55D8}" sibTransId="{FA629854-F4AC-4AEE-BD54-EAB2C0FE58D4}"/>
    <dgm:cxn modelId="{8FA2CAAD-07BB-4E6D-9DEC-B8DD9F1903BD}" type="presOf" srcId="{86A6D4E9-7C63-4D66-B747-C5FE5EA5DC14}" destId="{7C230847-A7DF-4959-929E-7DDA82EEADAA}" srcOrd="0" destOrd="0" presId="urn:microsoft.com/office/officeart/2005/8/layout/default"/>
    <dgm:cxn modelId="{CA0DCBAD-CA52-466C-86FE-74FC4C1D0408}" type="presOf" srcId="{54667AFC-6C05-46CE-A3AC-095F97339B20}" destId="{11A37B0D-6046-4C62-94A5-F2F407CBF43B}" srcOrd="0" destOrd="0" presId="urn:microsoft.com/office/officeart/2005/8/layout/default"/>
    <dgm:cxn modelId="{0CAC60B8-3214-4F6C-B2A5-35FD02BFAEAA}" type="presOf" srcId="{D01EE5D4-A8CA-425C-80A0-AEA47E99CF8D}" destId="{7503A578-F868-40F7-99EF-2CE5B07D0561}" srcOrd="0" destOrd="0" presId="urn:microsoft.com/office/officeart/2005/8/layout/default"/>
    <dgm:cxn modelId="{724075BA-B737-4B49-B300-C9018D0BCE05}" srcId="{D01EE5D4-A8CA-425C-80A0-AEA47E99CF8D}" destId="{86A6D4E9-7C63-4D66-B747-C5FE5EA5DC14}" srcOrd="0" destOrd="0" parTransId="{808C174E-1DE3-4AE3-A214-437C8B6DC3C8}" sibTransId="{752C2CC4-BB89-4FF8-8DC0-66A4D5711315}"/>
    <dgm:cxn modelId="{996895C9-E33D-44DA-8357-81F609B9EBCE}" type="presOf" srcId="{DE05BCD1-388A-4A70-981D-2C6BD5EFDE20}" destId="{FA3D51AC-8738-4D35-98B5-7A72BBD35202}" srcOrd="0" destOrd="0" presId="urn:microsoft.com/office/officeart/2005/8/layout/default"/>
    <dgm:cxn modelId="{EB35C0E4-A43A-42FF-B429-130D52F79030}" srcId="{D01EE5D4-A8CA-425C-80A0-AEA47E99CF8D}" destId="{B8D6920F-2A96-434A-8EC1-808A51E7BA00}" srcOrd="2" destOrd="0" parTransId="{76A2D919-8588-47A8-9DEE-7A7B05F61F71}" sibTransId="{E061D5DD-94FD-4A82-9371-EB970CA50855}"/>
    <dgm:cxn modelId="{FD9881F3-C1CC-408D-BB9C-E69591FCCCD4}" srcId="{D01EE5D4-A8CA-425C-80A0-AEA47E99CF8D}" destId="{DE05BCD1-388A-4A70-981D-2C6BD5EFDE20}" srcOrd="7" destOrd="0" parTransId="{D37F471C-2A9C-4508-B99B-F9C183084C10}" sibTransId="{811901E2-0C7E-4AD3-B627-44C6F3B31563}"/>
    <dgm:cxn modelId="{A3C1FD09-66B0-4283-8855-7D9ACC8529C8}" type="presParOf" srcId="{7503A578-F868-40F7-99EF-2CE5B07D0561}" destId="{7C230847-A7DF-4959-929E-7DDA82EEADAA}" srcOrd="0" destOrd="0" presId="urn:microsoft.com/office/officeart/2005/8/layout/default"/>
    <dgm:cxn modelId="{D9A856F4-56AB-4511-B048-C5B1D0481812}" type="presParOf" srcId="{7503A578-F868-40F7-99EF-2CE5B07D0561}" destId="{8A4C5B9C-23BD-4C78-9E7C-DE131C6E7B79}" srcOrd="1" destOrd="0" presId="urn:microsoft.com/office/officeart/2005/8/layout/default"/>
    <dgm:cxn modelId="{9A5B587C-0A0E-4DC8-AA18-E30A4AD7CCB1}" type="presParOf" srcId="{7503A578-F868-40F7-99EF-2CE5B07D0561}" destId="{8BA73EF2-2F3B-4E18-A675-3F80E4F8C8E9}" srcOrd="2" destOrd="0" presId="urn:microsoft.com/office/officeart/2005/8/layout/default"/>
    <dgm:cxn modelId="{2CB9B04B-5808-4D5D-89CD-15FBDD7628D0}" type="presParOf" srcId="{7503A578-F868-40F7-99EF-2CE5B07D0561}" destId="{1A897FDF-5B5C-4545-8391-C9A05E64BEBD}" srcOrd="3" destOrd="0" presId="urn:microsoft.com/office/officeart/2005/8/layout/default"/>
    <dgm:cxn modelId="{ED2C6FA3-0EB2-476F-80A5-D9E6A9CDD18E}" type="presParOf" srcId="{7503A578-F868-40F7-99EF-2CE5B07D0561}" destId="{41CCE210-A8ED-48DE-9DD3-F186F3A6ACCD}" srcOrd="4" destOrd="0" presId="urn:microsoft.com/office/officeart/2005/8/layout/default"/>
    <dgm:cxn modelId="{96ADF91A-48AA-4EB3-93F1-8320F57EDF5C}" type="presParOf" srcId="{7503A578-F868-40F7-99EF-2CE5B07D0561}" destId="{ED7FD1AF-36E2-4097-BA05-8A4C0C68D467}" srcOrd="5" destOrd="0" presId="urn:microsoft.com/office/officeart/2005/8/layout/default"/>
    <dgm:cxn modelId="{770CC47B-AFE3-423B-A488-9560BED74878}" type="presParOf" srcId="{7503A578-F868-40F7-99EF-2CE5B07D0561}" destId="{2444C39F-9ECB-4808-8A04-103BA11C8ADB}" srcOrd="6" destOrd="0" presId="urn:microsoft.com/office/officeart/2005/8/layout/default"/>
    <dgm:cxn modelId="{253DC072-6723-4564-A484-0F44D851CD7C}" type="presParOf" srcId="{7503A578-F868-40F7-99EF-2CE5B07D0561}" destId="{95092C11-F56E-467F-8741-6B867B863782}" srcOrd="7" destOrd="0" presId="urn:microsoft.com/office/officeart/2005/8/layout/default"/>
    <dgm:cxn modelId="{6E4EF040-CDBA-4604-B414-D6097A602509}" type="presParOf" srcId="{7503A578-F868-40F7-99EF-2CE5B07D0561}" destId="{1A1DA3E1-4C88-4B8C-B15B-FE590E0A76A9}" srcOrd="8" destOrd="0" presId="urn:microsoft.com/office/officeart/2005/8/layout/default"/>
    <dgm:cxn modelId="{9E2480D9-1913-461E-A43C-0B0FA97A52EF}" type="presParOf" srcId="{7503A578-F868-40F7-99EF-2CE5B07D0561}" destId="{D29E7CCC-F0F0-4A0F-AA1C-F863B18F54C4}" srcOrd="9" destOrd="0" presId="urn:microsoft.com/office/officeart/2005/8/layout/default"/>
    <dgm:cxn modelId="{1EF26912-B1FA-4521-B7CA-6043E028FDDD}" type="presParOf" srcId="{7503A578-F868-40F7-99EF-2CE5B07D0561}" destId="{20B684B9-ABB9-48F4-B746-A383FEDA57C9}" srcOrd="10" destOrd="0" presId="urn:microsoft.com/office/officeart/2005/8/layout/default"/>
    <dgm:cxn modelId="{08AB053B-3486-4EE3-8603-97B436382B0F}" type="presParOf" srcId="{7503A578-F868-40F7-99EF-2CE5B07D0561}" destId="{8CF9006E-184A-4A64-8A2E-A09FCAD7F679}" srcOrd="11" destOrd="0" presId="urn:microsoft.com/office/officeart/2005/8/layout/default"/>
    <dgm:cxn modelId="{6F307A80-A54C-4EED-A50C-D566DBCA894A}" type="presParOf" srcId="{7503A578-F868-40F7-99EF-2CE5B07D0561}" destId="{11A37B0D-6046-4C62-94A5-F2F407CBF43B}" srcOrd="12" destOrd="0" presId="urn:microsoft.com/office/officeart/2005/8/layout/default"/>
    <dgm:cxn modelId="{ED681A49-458F-4F19-81C0-887FE1C8F1D6}" type="presParOf" srcId="{7503A578-F868-40F7-99EF-2CE5B07D0561}" destId="{B8CF0EAE-B0E0-43A7-B71F-0AF231B4E6BA}" srcOrd="13" destOrd="0" presId="urn:microsoft.com/office/officeart/2005/8/layout/default"/>
    <dgm:cxn modelId="{A9205362-BEBB-444D-AC1D-15E31FED1271}" type="presParOf" srcId="{7503A578-F868-40F7-99EF-2CE5B07D0561}" destId="{FA3D51AC-8738-4D35-98B5-7A72BBD3520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D014A7-FDA2-E349-A601-22449C4F60DC}"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it-IT"/>
        </a:p>
      </dgm:t>
    </dgm:pt>
    <dgm:pt modelId="{C32E0390-6FA1-AD43-A69F-770F40B0C664}">
      <dgm:prSet phldrT="[Testo]"/>
      <dgm:spPr/>
      <dgm:t>
        <a:bodyPr/>
        <a:lstStyle/>
        <a:p>
          <a:r>
            <a:rPr lang="it-IT" dirty="0" err="1"/>
            <a:t>Protection</a:t>
          </a:r>
          <a:endParaRPr lang="it-IT" dirty="0"/>
        </a:p>
      </dgm:t>
    </dgm:pt>
    <dgm:pt modelId="{63ADF84A-4880-824A-8924-0FD7688B0B24}" type="parTrans" cxnId="{BA160CED-7E19-F64E-BD5F-A0EDC353ABC0}">
      <dgm:prSet/>
      <dgm:spPr/>
      <dgm:t>
        <a:bodyPr/>
        <a:lstStyle/>
        <a:p>
          <a:endParaRPr lang="it-IT"/>
        </a:p>
      </dgm:t>
    </dgm:pt>
    <dgm:pt modelId="{D87DE741-02FB-B84B-8B9F-4C86C5A8B4E8}" type="sibTrans" cxnId="{BA160CED-7E19-F64E-BD5F-A0EDC353ABC0}">
      <dgm:prSet/>
      <dgm:spPr/>
      <dgm:t>
        <a:bodyPr/>
        <a:lstStyle/>
        <a:p>
          <a:endParaRPr lang="it-IT"/>
        </a:p>
      </dgm:t>
    </dgm:pt>
    <dgm:pt modelId="{145CDED8-E765-F54B-915B-1DE45F85EDF1}">
      <dgm:prSet phldrT="[Testo]"/>
      <dgm:spPr/>
      <dgm:t>
        <a:bodyPr/>
        <a:lstStyle/>
        <a:p>
          <a:r>
            <a:rPr lang="it-IT" dirty="0"/>
            <a:t>Anti-</a:t>
          </a:r>
          <a:r>
            <a:rPr lang="it-IT" dirty="0" err="1"/>
            <a:t>counterfeiting</a:t>
          </a:r>
          <a:endParaRPr lang="it-IT" dirty="0"/>
        </a:p>
      </dgm:t>
    </dgm:pt>
    <dgm:pt modelId="{73458FD0-ABB1-454C-BA93-C05AD566BCEB}" type="parTrans" cxnId="{52EEB4E0-6810-2F44-94C1-83B75FBEEFB5}">
      <dgm:prSet/>
      <dgm:spPr/>
      <dgm:t>
        <a:bodyPr/>
        <a:lstStyle/>
        <a:p>
          <a:endParaRPr lang="it-IT"/>
        </a:p>
      </dgm:t>
    </dgm:pt>
    <dgm:pt modelId="{8C08AF20-1E56-4F45-80E2-E72DA128C19E}" type="sibTrans" cxnId="{52EEB4E0-6810-2F44-94C1-83B75FBEEFB5}">
      <dgm:prSet/>
      <dgm:spPr/>
      <dgm:t>
        <a:bodyPr/>
        <a:lstStyle/>
        <a:p>
          <a:endParaRPr lang="it-IT"/>
        </a:p>
      </dgm:t>
    </dgm:pt>
    <dgm:pt modelId="{3EAA4EE9-BA4F-8046-847C-59F73CA5F234}">
      <dgm:prSet phldrT="[Testo]"/>
      <dgm:spPr/>
      <dgm:t>
        <a:bodyPr/>
        <a:lstStyle/>
        <a:p>
          <a:r>
            <a:rPr lang="it-IT" dirty="0"/>
            <a:t>Control</a:t>
          </a:r>
        </a:p>
      </dgm:t>
    </dgm:pt>
    <dgm:pt modelId="{9D3C1EF2-5C2F-3F4A-AFB4-6EE4C8359248}" type="parTrans" cxnId="{98E66118-05FC-4543-8EA8-5C7F5386918D}">
      <dgm:prSet/>
      <dgm:spPr/>
      <dgm:t>
        <a:bodyPr/>
        <a:lstStyle/>
        <a:p>
          <a:endParaRPr lang="it-IT"/>
        </a:p>
      </dgm:t>
    </dgm:pt>
    <dgm:pt modelId="{6728EBF8-159D-F040-A0EA-CD60E93FA3B4}" type="sibTrans" cxnId="{98E66118-05FC-4543-8EA8-5C7F5386918D}">
      <dgm:prSet/>
      <dgm:spPr/>
      <dgm:t>
        <a:bodyPr/>
        <a:lstStyle/>
        <a:p>
          <a:endParaRPr lang="it-IT"/>
        </a:p>
      </dgm:t>
    </dgm:pt>
    <dgm:pt modelId="{FAFA1F25-8E0B-C34B-BD2A-F1C777A28AF5}">
      <dgm:prSet phldrT="[Testo]"/>
      <dgm:spPr/>
      <dgm:t>
        <a:bodyPr/>
        <a:lstStyle/>
        <a:p>
          <a:r>
            <a:rPr lang="it-IT" dirty="0"/>
            <a:t>Trust</a:t>
          </a:r>
        </a:p>
      </dgm:t>
    </dgm:pt>
    <dgm:pt modelId="{66A6AC96-6194-1444-88DD-83E3D37178F1}" type="parTrans" cxnId="{B9DDCF10-381F-B248-A3C9-034207A40585}">
      <dgm:prSet/>
      <dgm:spPr/>
      <dgm:t>
        <a:bodyPr/>
        <a:lstStyle/>
        <a:p>
          <a:endParaRPr lang="it-IT"/>
        </a:p>
      </dgm:t>
    </dgm:pt>
    <dgm:pt modelId="{A9FD2932-8965-9C4A-9788-DF558FF2858D}" type="sibTrans" cxnId="{B9DDCF10-381F-B248-A3C9-034207A40585}">
      <dgm:prSet/>
      <dgm:spPr/>
      <dgm:t>
        <a:bodyPr/>
        <a:lstStyle/>
        <a:p>
          <a:endParaRPr lang="it-IT"/>
        </a:p>
      </dgm:t>
    </dgm:pt>
    <dgm:pt modelId="{89EBDAF8-2F0A-974D-BA54-9996307B3D2F}" type="pres">
      <dgm:prSet presAssocID="{94D014A7-FDA2-E349-A601-22449C4F60DC}" presName="matrix" presStyleCnt="0">
        <dgm:presLayoutVars>
          <dgm:chMax val="1"/>
          <dgm:dir/>
          <dgm:resizeHandles val="exact"/>
        </dgm:presLayoutVars>
      </dgm:prSet>
      <dgm:spPr/>
    </dgm:pt>
    <dgm:pt modelId="{4DC2B833-64A0-EC4B-9FC3-3DDA91B83B2F}" type="pres">
      <dgm:prSet presAssocID="{94D014A7-FDA2-E349-A601-22449C4F60DC}" presName="axisShape" presStyleLbl="bgShp" presStyleIdx="0" presStyleCnt="1" custAng="0"/>
      <dgm:spPr/>
    </dgm:pt>
    <dgm:pt modelId="{61FDF8A5-BF60-8148-82C8-2A3B6DE5A128}" type="pres">
      <dgm:prSet presAssocID="{94D014A7-FDA2-E349-A601-22449C4F60DC}" presName="rect1" presStyleLbl="node1" presStyleIdx="0" presStyleCnt="4">
        <dgm:presLayoutVars>
          <dgm:chMax val="0"/>
          <dgm:chPref val="0"/>
          <dgm:bulletEnabled val="1"/>
        </dgm:presLayoutVars>
      </dgm:prSet>
      <dgm:spPr/>
    </dgm:pt>
    <dgm:pt modelId="{8AF458FE-463E-FD45-976A-3A82549FC777}" type="pres">
      <dgm:prSet presAssocID="{94D014A7-FDA2-E349-A601-22449C4F60DC}" presName="rect2" presStyleLbl="node1" presStyleIdx="1" presStyleCnt="4">
        <dgm:presLayoutVars>
          <dgm:chMax val="0"/>
          <dgm:chPref val="0"/>
          <dgm:bulletEnabled val="1"/>
        </dgm:presLayoutVars>
      </dgm:prSet>
      <dgm:spPr/>
    </dgm:pt>
    <dgm:pt modelId="{F8CD234F-EF60-D441-8D22-B8023DD6EF14}" type="pres">
      <dgm:prSet presAssocID="{94D014A7-FDA2-E349-A601-22449C4F60DC}" presName="rect3" presStyleLbl="node1" presStyleIdx="2" presStyleCnt="4">
        <dgm:presLayoutVars>
          <dgm:chMax val="0"/>
          <dgm:chPref val="0"/>
          <dgm:bulletEnabled val="1"/>
        </dgm:presLayoutVars>
      </dgm:prSet>
      <dgm:spPr/>
    </dgm:pt>
    <dgm:pt modelId="{A3460375-D20D-5E48-AC65-77A72EDA46E1}" type="pres">
      <dgm:prSet presAssocID="{94D014A7-FDA2-E349-A601-22449C4F60DC}" presName="rect4" presStyleLbl="node1" presStyleIdx="3" presStyleCnt="4">
        <dgm:presLayoutVars>
          <dgm:chMax val="0"/>
          <dgm:chPref val="0"/>
          <dgm:bulletEnabled val="1"/>
        </dgm:presLayoutVars>
      </dgm:prSet>
      <dgm:spPr/>
    </dgm:pt>
  </dgm:ptLst>
  <dgm:cxnLst>
    <dgm:cxn modelId="{B9DDCF10-381F-B248-A3C9-034207A40585}" srcId="{94D014A7-FDA2-E349-A601-22449C4F60DC}" destId="{FAFA1F25-8E0B-C34B-BD2A-F1C777A28AF5}" srcOrd="3" destOrd="0" parTransId="{66A6AC96-6194-1444-88DD-83E3D37178F1}" sibTransId="{A9FD2932-8965-9C4A-9788-DF558FF2858D}"/>
    <dgm:cxn modelId="{98E66118-05FC-4543-8EA8-5C7F5386918D}" srcId="{94D014A7-FDA2-E349-A601-22449C4F60DC}" destId="{3EAA4EE9-BA4F-8046-847C-59F73CA5F234}" srcOrd="2" destOrd="0" parTransId="{9D3C1EF2-5C2F-3F4A-AFB4-6EE4C8359248}" sibTransId="{6728EBF8-159D-F040-A0EA-CD60E93FA3B4}"/>
    <dgm:cxn modelId="{89F6052D-2CC6-3243-9521-02243498C98B}" type="presOf" srcId="{145CDED8-E765-F54B-915B-1DE45F85EDF1}" destId="{8AF458FE-463E-FD45-976A-3A82549FC777}" srcOrd="0" destOrd="0" presId="urn:microsoft.com/office/officeart/2005/8/layout/matrix2"/>
    <dgm:cxn modelId="{EE58C551-6019-1947-8873-E7D4E9997DDC}" type="presOf" srcId="{3EAA4EE9-BA4F-8046-847C-59F73CA5F234}" destId="{F8CD234F-EF60-D441-8D22-B8023DD6EF14}" srcOrd="0" destOrd="0" presId="urn:microsoft.com/office/officeart/2005/8/layout/matrix2"/>
    <dgm:cxn modelId="{6073E968-9722-5542-A643-52164DAE4F8D}" type="presOf" srcId="{94D014A7-FDA2-E349-A601-22449C4F60DC}" destId="{89EBDAF8-2F0A-974D-BA54-9996307B3D2F}" srcOrd="0" destOrd="0" presId="urn:microsoft.com/office/officeart/2005/8/layout/matrix2"/>
    <dgm:cxn modelId="{352D9A69-F15C-6645-A426-EFC772719DBC}" type="presOf" srcId="{C32E0390-6FA1-AD43-A69F-770F40B0C664}" destId="{61FDF8A5-BF60-8148-82C8-2A3B6DE5A128}" srcOrd="0" destOrd="0" presId="urn:microsoft.com/office/officeart/2005/8/layout/matrix2"/>
    <dgm:cxn modelId="{93A6A590-27C7-A141-88B1-9FC14A0B2DC1}" type="presOf" srcId="{FAFA1F25-8E0B-C34B-BD2A-F1C777A28AF5}" destId="{A3460375-D20D-5E48-AC65-77A72EDA46E1}" srcOrd="0" destOrd="0" presId="urn:microsoft.com/office/officeart/2005/8/layout/matrix2"/>
    <dgm:cxn modelId="{52EEB4E0-6810-2F44-94C1-83B75FBEEFB5}" srcId="{94D014A7-FDA2-E349-A601-22449C4F60DC}" destId="{145CDED8-E765-F54B-915B-1DE45F85EDF1}" srcOrd="1" destOrd="0" parTransId="{73458FD0-ABB1-454C-BA93-C05AD566BCEB}" sibTransId="{8C08AF20-1E56-4F45-80E2-E72DA128C19E}"/>
    <dgm:cxn modelId="{BA160CED-7E19-F64E-BD5F-A0EDC353ABC0}" srcId="{94D014A7-FDA2-E349-A601-22449C4F60DC}" destId="{C32E0390-6FA1-AD43-A69F-770F40B0C664}" srcOrd="0" destOrd="0" parTransId="{63ADF84A-4880-824A-8924-0FD7688B0B24}" sibTransId="{D87DE741-02FB-B84B-8B9F-4C86C5A8B4E8}"/>
    <dgm:cxn modelId="{7669181C-31AA-D949-A4E9-330D6D5A1B5C}" type="presParOf" srcId="{89EBDAF8-2F0A-974D-BA54-9996307B3D2F}" destId="{4DC2B833-64A0-EC4B-9FC3-3DDA91B83B2F}" srcOrd="0" destOrd="0" presId="urn:microsoft.com/office/officeart/2005/8/layout/matrix2"/>
    <dgm:cxn modelId="{1497256C-8B96-554B-B5C9-8C0BAEC6BF22}" type="presParOf" srcId="{89EBDAF8-2F0A-974D-BA54-9996307B3D2F}" destId="{61FDF8A5-BF60-8148-82C8-2A3B6DE5A128}" srcOrd="1" destOrd="0" presId="urn:microsoft.com/office/officeart/2005/8/layout/matrix2"/>
    <dgm:cxn modelId="{BBCF96AA-922E-C14E-9922-AB3DE06A3F85}" type="presParOf" srcId="{89EBDAF8-2F0A-974D-BA54-9996307B3D2F}" destId="{8AF458FE-463E-FD45-976A-3A82549FC777}" srcOrd="2" destOrd="0" presId="urn:microsoft.com/office/officeart/2005/8/layout/matrix2"/>
    <dgm:cxn modelId="{88A99BEF-DCF7-2642-AC25-AE443C0D7EEB}" type="presParOf" srcId="{89EBDAF8-2F0A-974D-BA54-9996307B3D2F}" destId="{F8CD234F-EF60-D441-8D22-B8023DD6EF14}" srcOrd="3" destOrd="0" presId="urn:microsoft.com/office/officeart/2005/8/layout/matrix2"/>
    <dgm:cxn modelId="{DE976008-882F-9F42-8795-022B540B5745}" type="presParOf" srcId="{89EBDAF8-2F0A-974D-BA54-9996307B3D2F}" destId="{A3460375-D20D-5E48-AC65-77A72EDA46E1}"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30847-A7DF-4959-929E-7DDA82EEADAA}">
      <dsp:nvSpPr>
        <dsp:cNvPr id="0" name=""/>
        <dsp:cNvSpPr/>
      </dsp:nvSpPr>
      <dsp:spPr>
        <a:xfrm>
          <a:off x="2540" y="630673"/>
          <a:ext cx="2015435" cy="120926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it-IT" sz="2200" kern="1200" dirty="0" err="1"/>
            <a:t>Blockchain</a:t>
          </a:r>
          <a:r>
            <a:rPr lang="it-IT" sz="2200" kern="1200" dirty="0"/>
            <a:t> in </a:t>
          </a:r>
          <a:r>
            <a:rPr lang="it-IT" sz="2200" kern="1200" dirty="0" err="1"/>
            <a:t>Italy</a:t>
          </a:r>
          <a:endParaRPr lang="it-IT" sz="2200" kern="1200" dirty="0"/>
        </a:p>
      </dsp:txBody>
      <dsp:txXfrm>
        <a:off x="2540" y="630673"/>
        <a:ext cx="2015435" cy="1209261"/>
      </dsp:txXfrm>
    </dsp:sp>
    <dsp:sp modelId="{8BA73EF2-2F3B-4E18-A675-3F80E4F8C8E9}">
      <dsp:nvSpPr>
        <dsp:cNvPr id="0" name=""/>
        <dsp:cNvSpPr/>
      </dsp:nvSpPr>
      <dsp:spPr>
        <a:xfrm>
          <a:off x="2219519" y="630673"/>
          <a:ext cx="2015435" cy="120926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it-IT" sz="2200" kern="1200" dirty="0" err="1"/>
            <a:t>Investment</a:t>
          </a:r>
          <a:r>
            <a:rPr lang="it-IT" sz="2200" kern="1200" dirty="0"/>
            <a:t> scenario</a:t>
          </a:r>
        </a:p>
      </dsp:txBody>
      <dsp:txXfrm>
        <a:off x="2219519" y="630673"/>
        <a:ext cx="2015435" cy="1209261"/>
      </dsp:txXfrm>
    </dsp:sp>
    <dsp:sp modelId="{41CCE210-A8ED-48DE-9DD3-F186F3A6ACCD}">
      <dsp:nvSpPr>
        <dsp:cNvPr id="0" name=""/>
        <dsp:cNvSpPr/>
      </dsp:nvSpPr>
      <dsp:spPr>
        <a:xfrm>
          <a:off x="4436498" y="630673"/>
          <a:ext cx="2015435" cy="120926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it-IT" sz="2200" kern="1200" dirty="0" err="1"/>
            <a:t>Blockchain</a:t>
          </a:r>
          <a:r>
            <a:rPr lang="it-IT" sz="2200" kern="1200" dirty="0"/>
            <a:t> in </a:t>
          </a:r>
          <a:r>
            <a:rPr lang="it-IT" sz="2200" kern="1200" dirty="0" err="1"/>
            <a:t>agrifood</a:t>
          </a:r>
          <a:r>
            <a:rPr lang="it-IT" sz="2200" kern="1200" dirty="0"/>
            <a:t> </a:t>
          </a:r>
          <a:r>
            <a:rPr lang="it-IT" sz="2200" kern="1200" dirty="0" err="1"/>
            <a:t>sector</a:t>
          </a:r>
          <a:endParaRPr lang="it-IT" sz="2200" kern="1200" dirty="0"/>
        </a:p>
      </dsp:txBody>
      <dsp:txXfrm>
        <a:off x="4436498" y="630673"/>
        <a:ext cx="2015435" cy="1209261"/>
      </dsp:txXfrm>
    </dsp:sp>
    <dsp:sp modelId="{2444C39F-9ECB-4808-8A04-103BA11C8ADB}">
      <dsp:nvSpPr>
        <dsp:cNvPr id="0" name=""/>
        <dsp:cNvSpPr/>
      </dsp:nvSpPr>
      <dsp:spPr>
        <a:xfrm>
          <a:off x="6653477" y="630673"/>
          <a:ext cx="2015435" cy="120926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it-IT" sz="2200" kern="1200" dirty="0"/>
            <a:t>The case of Cantine Volpone</a:t>
          </a:r>
        </a:p>
      </dsp:txBody>
      <dsp:txXfrm>
        <a:off x="6653477" y="630673"/>
        <a:ext cx="2015435" cy="1209261"/>
      </dsp:txXfrm>
    </dsp:sp>
    <dsp:sp modelId="{1A1DA3E1-4C88-4B8C-B15B-FE590E0A76A9}">
      <dsp:nvSpPr>
        <dsp:cNvPr id="0" name=""/>
        <dsp:cNvSpPr/>
      </dsp:nvSpPr>
      <dsp:spPr>
        <a:xfrm>
          <a:off x="2540" y="2041477"/>
          <a:ext cx="2015435" cy="120926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it-IT" sz="2200" kern="1200" dirty="0"/>
            <a:t>The </a:t>
          </a:r>
          <a:r>
            <a:rPr lang="it-IT" sz="2200" kern="1200" dirty="0" err="1"/>
            <a:t>functioning</a:t>
          </a:r>
          <a:r>
            <a:rPr lang="it-IT" sz="2200" kern="1200" dirty="0"/>
            <a:t> of the </a:t>
          </a:r>
          <a:r>
            <a:rPr lang="it-IT" sz="2200" kern="1200" dirty="0" err="1"/>
            <a:t>technology</a:t>
          </a:r>
          <a:endParaRPr lang="it-IT" sz="2200" kern="1200" dirty="0"/>
        </a:p>
      </dsp:txBody>
      <dsp:txXfrm>
        <a:off x="2540" y="2041477"/>
        <a:ext cx="2015435" cy="1209261"/>
      </dsp:txXfrm>
    </dsp:sp>
    <dsp:sp modelId="{20B684B9-ABB9-48F4-B746-A383FEDA57C9}">
      <dsp:nvSpPr>
        <dsp:cNvPr id="0" name=""/>
        <dsp:cNvSpPr/>
      </dsp:nvSpPr>
      <dsp:spPr>
        <a:xfrm>
          <a:off x="2219519" y="2041477"/>
          <a:ext cx="2015435" cy="120926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it-IT" sz="2200" kern="1200" dirty="0"/>
            <a:t>The </a:t>
          </a:r>
          <a:r>
            <a:rPr lang="it-IT" sz="2200" kern="1200" dirty="0" err="1"/>
            <a:t>rules</a:t>
          </a:r>
          <a:r>
            <a:rPr lang="it-IT" sz="2200" kern="1200" dirty="0"/>
            <a:t> to be </a:t>
          </a:r>
          <a:r>
            <a:rPr lang="it-IT" sz="2200" kern="1200" dirty="0" err="1"/>
            <a:t>applied</a:t>
          </a:r>
          <a:endParaRPr lang="it-IT" sz="2200" kern="1200" dirty="0"/>
        </a:p>
      </dsp:txBody>
      <dsp:txXfrm>
        <a:off x="2219519" y="2041477"/>
        <a:ext cx="2015435" cy="1209261"/>
      </dsp:txXfrm>
    </dsp:sp>
    <dsp:sp modelId="{11A37B0D-6046-4C62-94A5-F2F407CBF43B}">
      <dsp:nvSpPr>
        <dsp:cNvPr id="0" name=""/>
        <dsp:cNvSpPr/>
      </dsp:nvSpPr>
      <dsp:spPr>
        <a:xfrm>
          <a:off x="4436498" y="2041477"/>
          <a:ext cx="2015435" cy="120926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it-IT" sz="2200" kern="1200" dirty="0" err="1"/>
            <a:t>Problems</a:t>
          </a:r>
          <a:r>
            <a:rPr lang="it-IT" sz="2200" kern="1200" dirty="0"/>
            <a:t> to be </a:t>
          </a:r>
          <a:r>
            <a:rPr lang="it-IT" sz="2200" kern="1200" dirty="0" err="1"/>
            <a:t>solved</a:t>
          </a:r>
          <a:endParaRPr lang="it-IT" sz="2200" kern="1200" dirty="0"/>
        </a:p>
      </dsp:txBody>
      <dsp:txXfrm>
        <a:off x="4436498" y="2041477"/>
        <a:ext cx="2015435" cy="1209261"/>
      </dsp:txXfrm>
    </dsp:sp>
    <dsp:sp modelId="{FA3D51AC-8738-4D35-98B5-7A72BBD35202}">
      <dsp:nvSpPr>
        <dsp:cNvPr id="0" name=""/>
        <dsp:cNvSpPr/>
      </dsp:nvSpPr>
      <dsp:spPr>
        <a:xfrm>
          <a:off x="6653477" y="2041477"/>
          <a:ext cx="2015435" cy="120926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it-IT" sz="2200" kern="1200" dirty="0" err="1"/>
            <a:t>Possible</a:t>
          </a:r>
          <a:r>
            <a:rPr lang="it-IT" sz="2200" kern="1200" dirty="0"/>
            <a:t> </a:t>
          </a:r>
          <a:r>
            <a:rPr lang="it-IT" sz="2200" kern="1200" dirty="0" err="1"/>
            <a:t>solutions</a:t>
          </a:r>
          <a:endParaRPr lang="it-IT" sz="2200" kern="1200" dirty="0"/>
        </a:p>
      </dsp:txBody>
      <dsp:txXfrm>
        <a:off x="6653477" y="2041477"/>
        <a:ext cx="2015435" cy="12092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2B833-64A0-EC4B-9FC3-3DDA91B83B2F}">
      <dsp:nvSpPr>
        <dsp:cNvPr id="0" name=""/>
        <dsp:cNvSpPr/>
      </dsp:nvSpPr>
      <dsp:spPr>
        <a:xfrm>
          <a:off x="151606" y="0"/>
          <a:ext cx="4572000" cy="4572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FDF8A5-BF60-8148-82C8-2A3B6DE5A128}">
      <dsp:nvSpPr>
        <dsp:cNvPr id="0" name=""/>
        <dsp:cNvSpPr/>
      </dsp:nvSpPr>
      <dsp:spPr>
        <a:xfrm>
          <a:off x="448786" y="297180"/>
          <a:ext cx="1828800" cy="18288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err="1"/>
            <a:t>Protection</a:t>
          </a:r>
          <a:endParaRPr lang="it-IT" sz="1900" kern="1200" dirty="0"/>
        </a:p>
      </dsp:txBody>
      <dsp:txXfrm>
        <a:off x="538061" y="386455"/>
        <a:ext cx="1650250" cy="1650250"/>
      </dsp:txXfrm>
    </dsp:sp>
    <dsp:sp modelId="{8AF458FE-463E-FD45-976A-3A82549FC777}">
      <dsp:nvSpPr>
        <dsp:cNvPr id="0" name=""/>
        <dsp:cNvSpPr/>
      </dsp:nvSpPr>
      <dsp:spPr>
        <a:xfrm>
          <a:off x="2597626" y="297180"/>
          <a:ext cx="1828800" cy="18288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t>Anti-</a:t>
          </a:r>
          <a:r>
            <a:rPr lang="it-IT" sz="1900" kern="1200" dirty="0" err="1"/>
            <a:t>counterfeiting</a:t>
          </a:r>
          <a:endParaRPr lang="it-IT" sz="1900" kern="1200" dirty="0"/>
        </a:p>
      </dsp:txBody>
      <dsp:txXfrm>
        <a:off x="2686901" y="386455"/>
        <a:ext cx="1650250" cy="1650250"/>
      </dsp:txXfrm>
    </dsp:sp>
    <dsp:sp modelId="{F8CD234F-EF60-D441-8D22-B8023DD6EF14}">
      <dsp:nvSpPr>
        <dsp:cNvPr id="0" name=""/>
        <dsp:cNvSpPr/>
      </dsp:nvSpPr>
      <dsp:spPr>
        <a:xfrm>
          <a:off x="448786" y="2446019"/>
          <a:ext cx="1828800" cy="18288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t>Control</a:t>
          </a:r>
        </a:p>
      </dsp:txBody>
      <dsp:txXfrm>
        <a:off x="538061" y="2535294"/>
        <a:ext cx="1650250" cy="1650250"/>
      </dsp:txXfrm>
    </dsp:sp>
    <dsp:sp modelId="{A3460375-D20D-5E48-AC65-77A72EDA46E1}">
      <dsp:nvSpPr>
        <dsp:cNvPr id="0" name=""/>
        <dsp:cNvSpPr/>
      </dsp:nvSpPr>
      <dsp:spPr>
        <a:xfrm>
          <a:off x="2597626" y="2446019"/>
          <a:ext cx="1828800" cy="18288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t>Trust</a:t>
          </a:r>
        </a:p>
      </dsp:txBody>
      <dsp:txXfrm>
        <a:off x="2686901" y="2535294"/>
        <a:ext cx="1650250" cy="16502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5E03B7-B591-4A2A-B695-014C5A39F13E}" type="datetimeFigureOut">
              <a:rPr lang="en-US"/>
              <a:t>6/8/21</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E322BB-75AD-4A1E-9661-2724167329F0}" type="slidenum">
              <a:rPr/>
              <a:t>‹N›</a:t>
            </a:fld>
            <a:endParaRPr/>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DFBD7B-E4FB-4AA8-9540-FD148073ACB3}" type="datetimeFigureOut">
              <a:rPr lang="en-US"/>
              <a:t>6/8/21</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45B7DE-1198-4F2F-B574-CA8CAE341642}" type="slidenum">
              <a:rPr/>
              <a:t>‹N›</a:t>
            </a:fld>
            <a:endParaRPr/>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
        <p:nvSpPr>
          <p:cNvPr id="4" name="Slide Number Placeholder 3"/>
          <p:cNvSpPr>
            <a:spLocks noGrp="1"/>
          </p:cNvSpPr>
          <p:nvPr>
            <p:ph type="sldNum" sz="quarter" idx="10"/>
          </p:nvPr>
        </p:nvSpPr>
        <p:spPr/>
        <p:txBody>
          <a:bodyPr/>
          <a:lstStyle/>
          <a:p>
            <a:fld id="{B045B7DE-1198-4F2F-B574-CA8CAE341642}" type="slidenum">
              <a:rPr lang="ro-RO" smtClean="0"/>
              <a:t>2</a:t>
            </a:fld>
            <a:endParaRPr lang="ro-RO"/>
          </a:p>
        </p:txBody>
      </p:sp>
    </p:spTree>
    <p:extLst>
      <p:ext uri="{BB962C8B-B14F-4D97-AF65-F5344CB8AC3E}">
        <p14:creationId xmlns:p14="http://schemas.microsoft.com/office/powerpoint/2010/main" val="4050101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fontAlgn="base"/>
            <a:r>
              <a:rPr lang="it-IT" sz="1600" b="0" i="0" kern="1200" dirty="0">
                <a:solidFill>
                  <a:schemeClr val="tx1"/>
                </a:solidFill>
                <a:effectLst/>
                <a:latin typeface="+mn-lt"/>
                <a:ea typeface="+mn-ea"/>
                <a:cs typeface="+mn-cs"/>
              </a:rPr>
              <a:t>Data on </a:t>
            </a:r>
            <a:r>
              <a:rPr lang="it-IT" sz="1600" b="0" i="0" kern="1200" dirty="0" err="1">
                <a:solidFill>
                  <a:schemeClr val="tx1"/>
                </a:solidFill>
                <a:effectLst/>
                <a:latin typeface="+mn-lt"/>
                <a:ea typeface="+mn-ea"/>
                <a:cs typeface="+mn-cs"/>
              </a:rPr>
              <a:t>suppliers</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grape</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variety</a:t>
            </a:r>
            <a:r>
              <a:rPr lang="it-IT" sz="1600" b="0" i="0" kern="1200" dirty="0">
                <a:solidFill>
                  <a:schemeClr val="tx1"/>
                </a:solidFill>
                <a:effectLst/>
                <a:latin typeface="+mn-lt"/>
                <a:ea typeface="+mn-ea"/>
                <a:cs typeface="+mn-cs"/>
              </a:rPr>
              <a:t>; date of </a:t>
            </a:r>
            <a:r>
              <a:rPr lang="it-IT" sz="1600" b="0" i="0" kern="1200" dirty="0" err="1">
                <a:solidFill>
                  <a:schemeClr val="tx1"/>
                </a:solidFill>
                <a:effectLst/>
                <a:latin typeface="+mn-lt"/>
                <a:ea typeface="+mn-ea"/>
                <a:cs typeface="+mn-cs"/>
              </a:rPr>
              <a:t>receipt</a:t>
            </a:r>
            <a:r>
              <a:rPr lang="it-IT" sz="1600" b="0" i="0" kern="1200" dirty="0">
                <a:solidFill>
                  <a:schemeClr val="tx1"/>
                </a:solidFill>
                <a:effectLst/>
                <a:latin typeface="+mn-lt"/>
                <a:ea typeface="+mn-ea"/>
                <a:cs typeface="+mn-cs"/>
              </a:rPr>
              <a:t> of </a:t>
            </a:r>
            <a:r>
              <a:rPr lang="it-IT" sz="1600" b="0" i="0" kern="1200" dirty="0" err="1">
                <a:solidFill>
                  <a:schemeClr val="tx1"/>
                </a:solidFill>
                <a:effectLst/>
                <a:latin typeface="+mn-lt"/>
                <a:ea typeface="+mn-ea"/>
                <a:cs typeface="+mn-cs"/>
              </a:rPr>
              <a:t>raw</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materials</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description</a:t>
            </a:r>
            <a:r>
              <a:rPr lang="it-IT" sz="1600" b="0" i="0" kern="1200" dirty="0">
                <a:solidFill>
                  <a:schemeClr val="tx1"/>
                </a:solidFill>
                <a:effectLst/>
                <a:latin typeface="+mn-lt"/>
                <a:ea typeface="+mn-ea"/>
                <a:cs typeface="+mn-cs"/>
              </a:rPr>
              <a:t> of the state and </a:t>
            </a:r>
            <a:r>
              <a:rPr lang="it-IT" sz="1600" b="0" i="0" kern="1200" dirty="0" err="1">
                <a:solidFill>
                  <a:schemeClr val="tx1"/>
                </a:solidFill>
                <a:effectLst/>
                <a:latin typeface="+mn-lt"/>
                <a:ea typeface="+mn-ea"/>
                <a:cs typeface="+mn-cs"/>
              </a:rPr>
              <a:t>quality</a:t>
            </a:r>
            <a:r>
              <a:rPr lang="it-IT" sz="1600" b="0" i="0" kern="1200" dirty="0">
                <a:solidFill>
                  <a:schemeClr val="tx1"/>
                </a:solidFill>
                <a:effectLst/>
                <a:latin typeface="+mn-lt"/>
                <a:ea typeface="+mn-ea"/>
                <a:cs typeface="+mn-cs"/>
              </a:rPr>
              <a:t> of the </a:t>
            </a:r>
            <a:r>
              <a:rPr lang="it-IT" sz="1600" b="0" i="0" kern="1200" dirty="0" err="1">
                <a:solidFill>
                  <a:schemeClr val="tx1"/>
                </a:solidFill>
                <a:effectLst/>
                <a:latin typeface="+mn-lt"/>
                <a:ea typeface="+mn-ea"/>
                <a:cs typeface="+mn-cs"/>
              </a:rPr>
              <a:t>obtained</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raw</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materials</a:t>
            </a:r>
            <a:r>
              <a:rPr lang="it-IT" sz="1600" b="0" i="0" kern="1200" dirty="0">
                <a:solidFill>
                  <a:schemeClr val="tx1"/>
                </a:solidFill>
                <a:effectLst/>
                <a:latin typeface="+mn-lt"/>
                <a:ea typeface="+mn-ea"/>
                <a:cs typeface="+mn-cs"/>
              </a:rPr>
              <a:t>; data on the </a:t>
            </a:r>
            <a:r>
              <a:rPr lang="it-IT" sz="1600" b="0" i="0" kern="1200" dirty="0" err="1">
                <a:solidFill>
                  <a:schemeClr val="tx1"/>
                </a:solidFill>
                <a:effectLst/>
                <a:latin typeface="+mn-lt"/>
                <a:ea typeface="+mn-ea"/>
                <a:cs typeface="+mn-cs"/>
              </a:rPr>
              <a:t>conditions</a:t>
            </a:r>
            <a:r>
              <a:rPr lang="it-IT" sz="1600" b="0" i="0" kern="1200" dirty="0">
                <a:solidFill>
                  <a:schemeClr val="tx1"/>
                </a:solidFill>
                <a:effectLst/>
                <a:latin typeface="+mn-lt"/>
                <a:ea typeface="+mn-ea"/>
                <a:cs typeface="+mn-cs"/>
              </a:rPr>
              <a:t> of </a:t>
            </a:r>
            <a:r>
              <a:rPr lang="it-IT" sz="1600" b="0" i="0" kern="1200" dirty="0" err="1">
                <a:solidFill>
                  <a:schemeClr val="tx1"/>
                </a:solidFill>
                <a:effectLst/>
                <a:latin typeface="+mn-lt"/>
                <a:ea typeface="+mn-ea"/>
                <a:cs typeface="+mn-cs"/>
              </a:rPr>
              <a:t>its</a:t>
            </a:r>
            <a:r>
              <a:rPr lang="it-IT" sz="1600" b="0" i="0" kern="1200" dirty="0">
                <a:solidFill>
                  <a:schemeClr val="tx1"/>
                </a:solidFill>
                <a:effectLst/>
                <a:latin typeface="+mn-lt"/>
                <a:ea typeface="+mn-ea"/>
                <a:cs typeface="+mn-cs"/>
              </a:rPr>
              <a:t> delivery.</a:t>
            </a:r>
          </a:p>
          <a:p>
            <a:pPr fontAlgn="base"/>
            <a:r>
              <a:rPr lang="it-IT" sz="1600" b="0" i="0" kern="1200" dirty="0" err="1">
                <a:solidFill>
                  <a:schemeClr val="tx1"/>
                </a:solidFill>
                <a:effectLst/>
                <a:latin typeface="+mn-lt"/>
                <a:ea typeface="+mn-ea"/>
                <a:cs typeface="+mn-cs"/>
              </a:rPr>
              <a:t>Records</a:t>
            </a:r>
            <a:r>
              <a:rPr lang="it-IT" sz="1600" b="0" i="0" kern="1200" dirty="0">
                <a:solidFill>
                  <a:schemeClr val="tx1"/>
                </a:solidFill>
                <a:effectLst/>
                <a:latin typeface="+mn-lt"/>
                <a:ea typeface="+mn-ea"/>
                <a:cs typeface="+mn-cs"/>
              </a:rPr>
              <a:t> of </a:t>
            </a:r>
            <a:r>
              <a:rPr lang="it-IT" sz="1600" b="0" i="0" kern="1200" dirty="0" err="1">
                <a:solidFill>
                  <a:schemeClr val="tx1"/>
                </a:solidFill>
                <a:effectLst/>
                <a:latin typeface="+mn-lt"/>
                <a:ea typeface="+mn-ea"/>
                <a:cs typeface="+mn-cs"/>
              </a:rPr>
              <a:t>internal</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procedures</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such</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as</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decantation</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fermentation</a:t>
            </a:r>
            <a:r>
              <a:rPr lang="it-IT" sz="1600" b="0" i="0" kern="1200" dirty="0">
                <a:solidFill>
                  <a:schemeClr val="tx1"/>
                </a:solidFill>
                <a:effectLst/>
                <a:latin typeface="+mn-lt"/>
                <a:ea typeface="+mn-ea"/>
                <a:cs typeface="+mn-cs"/>
              </a:rPr>
              <a:t> and </a:t>
            </a:r>
            <a:r>
              <a:rPr lang="it-IT" sz="1600" b="0" i="0" kern="1200" dirty="0" err="1">
                <a:solidFill>
                  <a:schemeClr val="tx1"/>
                </a:solidFill>
                <a:effectLst/>
                <a:latin typeface="+mn-lt"/>
                <a:ea typeface="+mn-ea"/>
                <a:cs typeface="+mn-cs"/>
              </a:rPr>
              <a:t>preservation</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as</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well</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as</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aeration</a:t>
            </a:r>
            <a:r>
              <a:rPr lang="it-IT" sz="1600" b="0" i="0" kern="1200" dirty="0">
                <a:solidFill>
                  <a:schemeClr val="tx1"/>
                </a:solidFill>
                <a:effectLst/>
                <a:latin typeface="+mn-lt"/>
                <a:ea typeface="+mn-ea"/>
                <a:cs typeface="+mn-cs"/>
              </a:rPr>
              <a:t> in the production of rose </a:t>
            </a:r>
            <a:r>
              <a:rPr lang="it-IT" sz="1600" b="0" i="0" kern="1200" dirty="0" err="1">
                <a:solidFill>
                  <a:schemeClr val="tx1"/>
                </a:solidFill>
                <a:effectLst/>
                <a:latin typeface="+mn-lt"/>
                <a:ea typeface="+mn-ea"/>
                <a:cs typeface="+mn-cs"/>
              </a:rPr>
              <a:t>wine</a:t>
            </a:r>
            <a:r>
              <a:rPr lang="it-IT" sz="1600" b="0" i="0" kern="1200" dirty="0">
                <a:solidFill>
                  <a:schemeClr val="tx1"/>
                </a:solidFill>
                <a:effectLst/>
                <a:latin typeface="+mn-lt"/>
                <a:ea typeface="+mn-ea"/>
                <a:cs typeface="+mn-cs"/>
              </a:rPr>
              <a:t>.</a:t>
            </a:r>
          </a:p>
          <a:p>
            <a:pPr fontAlgn="base"/>
            <a:r>
              <a:rPr lang="it-IT" sz="1600" b="0" i="0" kern="1200" dirty="0">
                <a:solidFill>
                  <a:schemeClr val="tx1"/>
                </a:solidFill>
                <a:effectLst/>
                <a:latin typeface="+mn-lt"/>
                <a:ea typeface="+mn-ea"/>
                <a:cs typeface="+mn-cs"/>
              </a:rPr>
              <a:t>Information on temperature, </a:t>
            </a:r>
            <a:r>
              <a:rPr lang="it-IT" sz="1600" b="0" i="0" kern="1200" dirty="0" err="1">
                <a:solidFill>
                  <a:schemeClr val="tx1"/>
                </a:solidFill>
                <a:effectLst/>
                <a:latin typeface="+mn-lt"/>
                <a:ea typeface="+mn-ea"/>
                <a:cs typeface="+mn-cs"/>
              </a:rPr>
              <a:t>chemical</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content</a:t>
            </a:r>
            <a:r>
              <a:rPr lang="it-IT" sz="1600" b="0" i="0" kern="1200" dirty="0">
                <a:solidFill>
                  <a:schemeClr val="tx1"/>
                </a:solidFill>
                <a:effectLst/>
                <a:latin typeface="+mn-lt"/>
                <a:ea typeface="+mn-ea"/>
                <a:cs typeface="+mn-cs"/>
              </a:rPr>
              <a:t> and </a:t>
            </a:r>
            <a:r>
              <a:rPr lang="it-IT" sz="1600" b="0" i="0" kern="1200" dirty="0" err="1">
                <a:solidFill>
                  <a:schemeClr val="tx1"/>
                </a:solidFill>
                <a:effectLst/>
                <a:latin typeface="+mn-lt"/>
                <a:ea typeface="+mn-ea"/>
                <a:cs typeface="+mn-cs"/>
              </a:rPr>
              <a:t>additives</a:t>
            </a:r>
            <a:r>
              <a:rPr lang="it-IT" sz="1600" b="0" i="0" kern="1200" dirty="0">
                <a:solidFill>
                  <a:schemeClr val="tx1"/>
                </a:solidFill>
                <a:effectLst/>
                <a:latin typeface="+mn-lt"/>
                <a:ea typeface="+mn-ea"/>
                <a:cs typeface="+mn-cs"/>
              </a:rPr>
              <a:t>.</a:t>
            </a:r>
          </a:p>
          <a:p>
            <a:pPr fontAlgn="base"/>
            <a:r>
              <a:rPr lang="it-IT" sz="1600" b="0" i="0" kern="1200" dirty="0">
                <a:solidFill>
                  <a:schemeClr val="tx1"/>
                </a:solidFill>
                <a:effectLst/>
                <a:latin typeface="+mn-lt"/>
                <a:ea typeface="+mn-ea"/>
                <a:cs typeface="+mn-cs"/>
              </a:rPr>
              <a:t>Data on </a:t>
            </a:r>
            <a:r>
              <a:rPr lang="it-IT" sz="1600" b="0" i="0" kern="1200" dirty="0" err="1">
                <a:solidFill>
                  <a:schemeClr val="tx1"/>
                </a:solidFill>
                <a:effectLst/>
                <a:latin typeface="+mn-lt"/>
                <a:ea typeface="+mn-ea"/>
                <a:cs typeface="+mn-cs"/>
              </a:rPr>
              <a:t>storage</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conditions</a:t>
            </a:r>
            <a:r>
              <a:rPr lang="it-IT" sz="1600" b="0" i="0" kern="1200" dirty="0">
                <a:solidFill>
                  <a:schemeClr val="tx1"/>
                </a:solidFill>
                <a:effectLst/>
                <a:latin typeface="+mn-lt"/>
                <a:ea typeface="+mn-ea"/>
                <a:cs typeface="+mn-cs"/>
              </a:rPr>
              <a:t> and production </a:t>
            </a:r>
            <a:r>
              <a:rPr lang="it-IT" sz="1600" b="0" i="0" kern="1200" dirty="0" err="1">
                <a:solidFill>
                  <a:schemeClr val="tx1"/>
                </a:solidFill>
                <a:effectLst/>
                <a:latin typeface="+mn-lt"/>
                <a:ea typeface="+mn-ea"/>
                <a:cs typeface="+mn-cs"/>
              </a:rPr>
              <a:t>spill</a:t>
            </a:r>
            <a:r>
              <a:rPr lang="it-IT" sz="1600" b="0" i="0" kern="1200" dirty="0">
                <a:solidFill>
                  <a:schemeClr val="tx1"/>
                </a:solidFill>
                <a:effectLst/>
                <a:latin typeface="+mn-lt"/>
                <a:ea typeface="+mn-ea"/>
                <a:cs typeface="+mn-cs"/>
              </a:rPr>
              <a:t>.</a:t>
            </a:r>
          </a:p>
          <a:p>
            <a:pPr fontAlgn="base"/>
            <a:r>
              <a:rPr lang="it-IT" sz="1600" b="0" i="0" kern="1200" dirty="0">
                <a:solidFill>
                  <a:schemeClr val="tx1"/>
                </a:solidFill>
                <a:effectLst/>
                <a:latin typeface="+mn-lt"/>
                <a:ea typeface="+mn-ea"/>
                <a:cs typeface="+mn-cs"/>
              </a:rPr>
              <a:t>Information </a:t>
            </a:r>
            <a:r>
              <a:rPr lang="it-IT" sz="1600" b="0" i="0" kern="1200" dirty="0" err="1">
                <a:solidFill>
                  <a:schemeClr val="tx1"/>
                </a:solidFill>
                <a:effectLst/>
                <a:latin typeface="+mn-lt"/>
                <a:ea typeface="+mn-ea"/>
                <a:cs typeface="+mn-cs"/>
              </a:rPr>
              <a:t>about</a:t>
            </a:r>
            <a:r>
              <a:rPr lang="it-IT" sz="1600" b="0" i="0" kern="1200" dirty="0">
                <a:solidFill>
                  <a:schemeClr val="tx1"/>
                </a:solidFill>
                <a:effectLst/>
                <a:latin typeface="+mn-lt"/>
                <a:ea typeface="+mn-ea"/>
                <a:cs typeface="+mn-cs"/>
              </a:rPr>
              <a:t> </a:t>
            </a:r>
            <a:r>
              <a:rPr lang="it-IT" sz="1600" b="0" i="0" kern="1200" dirty="0" err="1">
                <a:solidFill>
                  <a:schemeClr val="tx1"/>
                </a:solidFill>
                <a:effectLst/>
                <a:latin typeface="+mn-lt"/>
                <a:ea typeface="+mn-ea"/>
                <a:cs typeface="+mn-cs"/>
              </a:rPr>
              <a:t>yeast</a:t>
            </a:r>
            <a:r>
              <a:rPr lang="it-IT" sz="1600" b="0" i="0" kern="1200" dirty="0">
                <a:solidFill>
                  <a:schemeClr val="tx1"/>
                </a:solidFill>
                <a:effectLst/>
                <a:latin typeface="+mn-lt"/>
                <a:ea typeface="+mn-ea"/>
                <a:cs typeface="+mn-cs"/>
              </a:rPr>
              <a:t> and </a:t>
            </a:r>
            <a:r>
              <a:rPr lang="it-IT" sz="1600" b="0" i="0" kern="1200" dirty="0" err="1">
                <a:solidFill>
                  <a:schemeClr val="tx1"/>
                </a:solidFill>
                <a:effectLst/>
                <a:latin typeface="+mn-lt"/>
                <a:ea typeface="+mn-ea"/>
                <a:cs typeface="+mn-cs"/>
              </a:rPr>
              <a:t>its</a:t>
            </a:r>
            <a:r>
              <a:rPr lang="it-IT" sz="1600" b="0" i="0" kern="1200" dirty="0">
                <a:solidFill>
                  <a:schemeClr val="tx1"/>
                </a:solidFill>
                <a:effectLst/>
                <a:latin typeface="+mn-lt"/>
                <a:ea typeface="+mn-ea"/>
                <a:cs typeface="+mn-cs"/>
              </a:rPr>
              <a:t> use.</a:t>
            </a:r>
          </a:p>
          <a:p>
            <a:endParaRPr lang="it-IT" dirty="0"/>
          </a:p>
        </p:txBody>
      </p:sp>
      <p:sp>
        <p:nvSpPr>
          <p:cNvPr id="4" name="Segnaposto numero diapositiva 3"/>
          <p:cNvSpPr>
            <a:spLocks noGrp="1"/>
          </p:cNvSpPr>
          <p:nvPr>
            <p:ph type="sldNum" sz="quarter" idx="5"/>
          </p:nvPr>
        </p:nvSpPr>
        <p:spPr/>
        <p:txBody>
          <a:bodyPr/>
          <a:lstStyle/>
          <a:p>
            <a:fld id="{B045B7DE-1198-4F2F-B574-CA8CAE341642}" type="slidenum">
              <a:rPr lang="it-IT" smtClean="0"/>
              <a:t>23</a:t>
            </a:fld>
            <a:endParaRPr lang="it-IT"/>
          </a:p>
        </p:txBody>
      </p:sp>
    </p:spTree>
    <p:extLst>
      <p:ext uri="{BB962C8B-B14F-4D97-AF65-F5344CB8AC3E}">
        <p14:creationId xmlns:p14="http://schemas.microsoft.com/office/powerpoint/2010/main" val="1065545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https</a:t>
            </a:r>
            <a:r>
              <a:rPr lang="it-IT" dirty="0"/>
              <a:t>://</a:t>
            </a:r>
            <a:r>
              <a:rPr lang="it-IT" dirty="0" err="1"/>
              <a:t>www.youtube.com</a:t>
            </a:r>
            <a:r>
              <a:rPr lang="it-IT" dirty="0"/>
              <a:t>/</a:t>
            </a:r>
            <a:r>
              <a:rPr lang="it-IT" dirty="0" err="1"/>
              <a:t>watch?v</a:t>
            </a:r>
            <a:r>
              <a:rPr lang="it-IT" dirty="0"/>
              <a:t>=d3QGvjPYFAw</a:t>
            </a:r>
          </a:p>
        </p:txBody>
      </p:sp>
      <p:sp>
        <p:nvSpPr>
          <p:cNvPr id="4" name="Segnaposto numero diapositiva 3"/>
          <p:cNvSpPr>
            <a:spLocks noGrp="1"/>
          </p:cNvSpPr>
          <p:nvPr>
            <p:ph type="sldNum" sz="quarter" idx="5"/>
          </p:nvPr>
        </p:nvSpPr>
        <p:spPr/>
        <p:txBody>
          <a:bodyPr/>
          <a:lstStyle/>
          <a:p>
            <a:fld id="{B045B7DE-1198-4F2F-B574-CA8CAE341642}" type="slidenum">
              <a:rPr lang="it-IT" smtClean="0"/>
              <a:t>27</a:t>
            </a:fld>
            <a:endParaRPr lang="it-IT"/>
          </a:p>
        </p:txBody>
      </p:sp>
    </p:spTree>
    <p:extLst>
      <p:ext uri="{BB962C8B-B14F-4D97-AF65-F5344CB8AC3E}">
        <p14:creationId xmlns:p14="http://schemas.microsoft.com/office/powerpoint/2010/main" val="705441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045B7DE-1198-4F2F-B574-CA8CAE341642}" type="slidenum">
              <a:rPr lang="it-IT" smtClean="0"/>
              <a:t>28</a:t>
            </a:fld>
            <a:endParaRPr lang="it-IT"/>
          </a:p>
        </p:txBody>
      </p:sp>
    </p:spTree>
    <p:extLst>
      <p:ext uri="{BB962C8B-B14F-4D97-AF65-F5344CB8AC3E}">
        <p14:creationId xmlns:p14="http://schemas.microsoft.com/office/powerpoint/2010/main" val="1072360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Italy</a:t>
            </a:r>
            <a:r>
              <a:rPr lang="it-IT" dirty="0"/>
              <a:t> </a:t>
            </a:r>
            <a:r>
              <a:rPr lang="it-IT" dirty="0" err="1"/>
              <a:t>is</a:t>
            </a:r>
            <a:r>
              <a:rPr lang="it-IT" dirty="0"/>
              <a:t> </a:t>
            </a:r>
            <a:r>
              <a:rPr lang="it-IT" dirty="0" err="1"/>
              <a:t>among</a:t>
            </a:r>
            <a:r>
              <a:rPr lang="it-IT" dirty="0"/>
              <a:t> the top 10 </a:t>
            </a:r>
            <a:r>
              <a:rPr lang="it-IT" dirty="0" err="1"/>
              <a:t>countries</a:t>
            </a:r>
            <a:r>
              <a:rPr lang="it-IT" dirty="0"/>
              <a:t> for </a:t>
            </a:r>
            <a:r>
              <a:rPr lang="it-IT" dirty="0" err="1"/>
              <a:t>number</a:t>
            </a:r>
            <a:r>
              <a:rPr lang="it-IT" dirty="0"/>
              <a:t> of </a:t>
            </a:r>
            <a:r>
              <a:rPr lang="it-IT" dirty="0" err="1"/>
              <a:t>blockchain</a:t>
            </a:r>
            <a:r>
              <a:rPr lang="it-IT" dirty="0"/>
              <a:t> </a:t>
            </a:r>
            <a:r>
              <a:rPr lang="it-IT" dirty="0" err="1"/>
              <a:t>project</a:t>
            </a:r>
            <a:r>
              <a:rPr lang="it-IT" dirty="0"/>
              <a:t> and 30% of </a:t>
            </a:r>
            <a:r>
              <a:rPr lang="it-IT" dirty="0" err="1"/>
              <a:t>projects</a:t>
            </a:r>
            <a:r>
              <a:rPr lang="it-IT" dirty="0"/>
              <a:t> are </a:t>
            </a:r>
            <a:r>
              <a:rPr lang="it-IT" dirty="0" err="1"/>
              <a:t>related</a:t>
            </a:r>
            <a:r>
              <a:rPr lang="it-IT" dirty="0"/>
              <a:t> to the </a:t>
            </a:r>
            <a:r>
              <a:rPr lang="it-IT" dirty="0" err="1"/>
              <a:t>supply</a:t>
            </a:r>
            <a:r>
              <a:rPr lang="it-IT" dirty="0"/>
              <a:t> </a:t>
            </a:r>
            <a:r>
              <a:rPr lang="it-IT" dirty="0" err="1"/>
              <a:t>chain</a:t>
            </a:r>
            <a:r>
              <a:rPr lang="it-IT" dirty="0"/>
              <a:t> and </a:t>
            </a:r>
            <a:r>
              <a:rPr lang="it-IT" dirty="0" err="1"/>
              <a:t>agritech</a:t>
            </a:r>
            <a:r>
              <a:rPr lang="it-IT" dirty="0"/>
              <a:t> </a:t>
            </a:r>
            <a:r>
              <a:rPr lang="it-IT" dirty="0" err="1"/>
              <a:t>sector</a:t>
            </a:r>
            <a:endParaRPr lang="it-IT" dirty="0"/>
          </a:p>
        </p:txBody>
      </p:sp>
      <p:sp>
        <p:nvSpPr>
          <p:cNvPr id="4" name="Segnaposto numero diapositiva 3"/>
          <p:cNvSpPr>
            <a:spLocks noGrp="1"/>
          </p:cNvSpPr>
          <p:nvPr>
            <p:ph type="sldNum" sz="quarter" idx="5"/>
          </p:nvPr>
        </p:nvSpPr>
        <p:spPr/>
        <p:txBody>
          <a:bodyPr/>
          <a:lstStyle/>
          <a:p>
            <a:fld id="{B045B7DE-1198-4F2F-B574-CA8CAE341642}" type="slidenum">
              <a:rPr lang="it-IT" smtClean="0"/>
              <a:t>10</a:t>
            </a:fld>
            <a:endParaRPr lang="it-IT"/>
          </a:p>
        </p:txBody>
      </p:sp>
    </p:spTree>
    <p:extLst>
      <p:ext uri="{BB962C8B-B14F-4D97-AF65-F5344CB8AC3E}">
        <p14:creationId xmlns:p14="http://schemas.microsoft.com/office/powerpoint/2010/main" val="3678974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For </a:t>
            </a:r>
            <a:r>
              <a:rPr lang="it-IT" dirty="0" err="1"/>
              <a:t>many</a:t>
            </a:r>
            <a:r>
              <a:rPr lang="it-IT" dirty="0"/>
              <a:t> </a:t>
            </a:r>
            <a:r>
              <a:rPr lang="it-IT" dirty="0" err="1"/>
              <a:t>SMEs</a:t>
            </a:r>
            <a:r>
              <a:rPr lang="it-IT" dirty="0"/>
              <a:t> the </a:t>
            </a:r>
            <a:r>
              <a:rPr lang="it-IT" dirty="0" err="1"/>
              <a:t>lack</a:t>
            </a:r>
            <a:r>
              <a:rPr lang="it-IT" dirty="0"/>
              <a:t> of </a:t>
            </a:r>
            <a:r>
              <a:rPr lang="it-IT" dirty="0" err="1"/>
              <a:t>understanding</a:t>
            </a:r>
            <a:r>
              <a:rPr lang="it-IT" dirty="0"/>
              <a:t> and trust in the new </a:t>
            </a:r>
            <a:r>
              <a:rPr lang="it-IT" dirty="0" err="1"/>
              <a:t>technology</a:t>
            </a:r>
            <a:r>
              <a:rPr lang="it-IT" dirty="0"/>
              <a:t> can be a </a:t>
            </a:r>
            <a:r>
              <a:rPr lang="it-IT" dirty="0" err="1"/>
              <a:t>deterrent</a:t>
            </a:r>
            <a:r>
              <a:rPr lang="it-IT" dirty="0"/>
              <a:t> for </a:t>
            </a:r>
            <a:r>
              <a:rPr lang="it-IT" dirty="0" err="1"/>
              <a:t>its</a:t>
            </a:r>
            <a:r>
              <a:rPr lang="it-IT" dirty="0"/>
              <a:t> </a:t>
            </a:r>
            <a:r>
              <a:rPr lang="it-IT" dirty="0" err="1"/>
              <a:t>integration</a:t>
            </a:r>
            <a:r>
              <a:rPr lang="it-IT" dirty="0"/>
              <a:t> in the </a:t>
            </a:r>
            <a:r>
              <a:rPr lang="it-IT" dirty="0" err="1"/>
              <a:t>company’s</a:t>
            </a:r>
            <a:r>
              <a:rPr lang="it-IT" dirty="0"/>
              <a:t> </a:t>
            </a:r>
            <a:r>
              <a:rPr lang="it-IT" dirty="0" err="1"/>
              <a:t>operations</a:t>
            </a:r>
            <a:r>
              <a:rPr lang="it-IT" dirty="0"/>
              <a:t>. For </a:t>
            </a:r>
            <a:r>
              <a:rPr lang="it-IT" dirty="0" err="1"/>
              <a:t>this</a:t>
            </a:r>
            <a:r>
              <a:rPr lang="it-IT" dirty="0"/>
              <a:t> </a:t>
            </a:r>
            <a:r>
              <a:rPr lang="it-IT" dirty="0" err="1"/>
              <a:t>reason</a:t>
            </a:r>
            <a:r>
              <a:rPr lang="it-IT" dirty="0"/>
              <a:t>, some </a:t>
            </a:r>
            <a:r>
              <a:rPr lang="it-IT" dirty="0" err="1"/>
              <a:t>international</a:t>
            </a:r>
            <a:r>
              <a:rPr lang="it-IT" dirty="0"/>
              <a:t> companies are </a:t>
            </a:r>
            <a:r>
              <a:rPr lang="it-IT" dirty="0" err="1"/>
              <a:t>offering</a:t>
            </a:r>
            <a:r>
              <a:rPr lang="it-IT" dirty="0"/>
              <a:t> </a:t>
            </a:r>
            <a:r>
              <a:rPr lang="it-IT" dirty="0" err="1"/>
              <a:t>their</a:t>
            </a:r>
            <a:r>
              <a:rPr lang="it-IT" dirty="0"/>
              <a:t> </a:t>
            </a:r>
            <a:r>
              <a:rPr lang="it-IT" dirty="0" err="1"/>
              <a:t>support</a:t>
            </a:r>
            <a:r>
              <a:rPr lang="it-IT" dirty="0"/>
              <a:t>. </a:t>
            </a:r>
            <a:r>
              <a:rPr lang="it-IT" dirty="0" err="1"/>
              <a:t>Even</a:t>
            </a:r>
            <a:r>
              <a:rPr lang="it-IT" dirty="0"/>
              <a:t> for the business case </a:t>
            </a:r>
            <a:r>
              <a:rPr lang="it-IT" dirty="0" err="1"/>
              <a:t>I’ll</a:t>
            </a:r>
            <a:r>
              <a:rPr lang="it-IT" dirty="0"/>
              <a:t> show </a:t>
            </a:r>
            <a:r>
              <a:rPr lang="it-IT" dirty="0" err="1"/>
              <a:t>you</a:t>
            </a:r>
            <a:r>
              <a:rPr lang="it-IT" dirty="0"/>
              <a:t> the company </a:t>
            </a:r>
            <a:r>
              <a:rPr lang="it-IT" dirty="0" err="1"/>
              <a:t>has</a:t>
            </a:r>
            <a:r>
              <a:rPr lang="it-IT" dirty="0"/>
              <a:t> </a:t>
            </a:r>
            <a:r>
              <a:rPr lang="it-IT" dirty="0" err="1"/>
              <a:t>been</a:t>
            </a:r>
            <a:r>
              <a:rPr lang="it-IT" dirty="0"/>
              <a:t> </a:t>
            </a:r>
            <a:r>
              <a:rPr lang="it-IT" dirty="0" err="1"/>
              <a:t>supported</a:t>
            </a:r>
            <a:r>
              <a:rPr lang="it-IT" dirty="0"/>
              <a:t> by a big company </a:t>
            </a:r>
            <a:r>
              <a:rPr lang="it-IT" dirty="0" err="1"/>
              <a:t>like</a:t>
            </a:r>
            <a:r>
              <a:rPr lang="it-IT" dirty="0"/>
              <a:t> EY.</a:t>
            </a:r>
          </a:p>
        </p:txBody>
      </p:sp>
      <p:sp>
        <p:nvSpPr>
          <p:cNvPr id="4" name="Segnaposto numero diapositiva 3"/>
          <p:cNvSpPr>
            <a:spLocks noGrp="1"/>
          </p:cNvSpPr>
          <p:nvPr>
            <p:ph type="sldNum" sz="quarter" idx="5"/>
          </p:nvPr>
        </p:nvSpPr>
        <p:spPr/>
        <p:txBody>
          <a:bodyPr/>
          <a:lstStyle/>
          <a:p>
            <a:fld id="{B045B7DE-1198-4F2F-B574-CA8CAE341642}" type="slidenum">
              <a:rPr lang="it-IT" smtClean="0"/>
              <a:t>11</a:t>
            </a:fld>
            <a:endParaRPr lang="it-IT"/>
          </a:p>
        </p:txBody>
      </p:sp>
    </p:spTree>
    <p:extLst>
      <p:ext uri="{BB962C8B-B14F-4D97-AF65-F5344CB8AC3E}">
        <p14:creationId xmlns:p14="http://schemas.microsoft.com/office/powerpoint/2010/main" val="4084795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The </a:t>
            </a:r>
            <a:r>
              <a:rPr lang="it-IT" dirty="0" err="1"/>
              <a:t>majority</a:t>
            </a:r>
            <a:r>
              <a:rPr lang="it-IT" dirty="0"/>
              <a:t> (60%) of </a:t>
            </a:r>
            <a:r>
              <a:rPr lang="it-IT" dirty="0" err="1"/>
              <a:t>Italian</a:t>
            </a:r>
            <a:r>
              <a:rPr lang="it-IT" dirty="0"/>
              <a:t> </a:t>
            </a:r>
            <a:r>
              <a:rPr lang="it-IT" dirty="0" err="1"/>
              <a:t>entrepreneurs</a:t>
            </a:r>
            <a:r>
              <a:rPr lang="it-IT" dirty="0"/>
              <a:t> </a:t>
            </a:r>
            <a:r>
              <a:rPr lang="it-IT" dirty="0" err="1"/>
              <a:t>surveyed</a:t>
            </a:r>
            <a:r>
              <a:rPr lang="it-IT" dirty="0"/>
              <a:t> in the </a:t>
            </a:r>
            <a:r>
              <a:rPr lang="it-IT" dirty="0" err="1"/>
              <a:t>blockchain</a:t>
            </a:r>
            <a:r>
              <a:rPr lang="it-IT" dirty="0"/>
              <a:t> </a:t>
            </a:r>
            <a:r>
              <a:rPr lang="it-IT" dirty="0" err="1"/>
              <a:t>space</a:t>
            </a:r>
            <a:r>
              <a:rPr lang="it-IT" dirty="0"/>
              <a:t> </a:t>
            </a:r>
            <a:r>
              <a:rPr lang="it-IT" dirty="0" err="1"/>
              <a:t>resort</a:t>
            </a:r>
            <a:r>
              <a:rPr lang="it-IT" dirty="0"/>
              <a:t> to personal funds </a:t>
            </a:r>
            <a:r>
              <a:rPr lang="it-IT" dirty="0" err="1"/>
              <a:t>as</a:t>
            </a:r>
            <a:r>
              <a:rPr lang="it-IT" dirty="0"/>
              <a:t> the </a:t>
            </a:r>
            <a:r>
              <a:rPr lang="it-IT" dirty="0" err="1"/>
              <a:t>primary</a:t>
            </a:r>
            <a:r>
              <a:rPr lang="it-IT" dirty="0"/>
              <a:t> source of </a:t>
            </a:r>
            <a:r>
              <a:rPr lang="it-IT" dirty="0" err="1"/>
              <a:t>financial</a:t>
            </a:r>
            <a:r>
              <a:rPr lang="it-IT" dirty="0"/>
              <a:t> </a:t>
            </a:r>
            <a:r>
              <a:rPr lang="it-IT" dirty="0" err="1"/>
              <a:t>resources</a:t>
            </a:r>
            <a:r>
              <a:rPr lang="it-IT" dirty="0"/>
              <a:t> to operate </a:t>
            </a:r>
            <a:r>
              <a:rPr lang="it-IT" dirty="0" err="1"/>
              <a:t>their</a:t>
            </a:r>
            <a:r>
              <a:rPr lang="it-IT" dirty="0"/>
              <a:t> business, with </a:t>
            </a:r>
            <a:r>
              <a:rPr lang="it-IT" dirty="0" err="1"/>
              <a:t>another</a:t>
            </a:r>
            <a:r>
              <a:rPr lang="it-IT" dirty="0"/>
              <a:t> </a:t>
            </a:r>
            <a:r>
              <a:rPr lang="it-IT" dirty="0" err="1"/>
              <a:t>relevant</a:t>
            </a:r>
            <a:r>
              <a:rPr lang="it-IT" dirty="0"/>
              <a:t> share (20%) </a:t>
            </a:r>
            <a:r>
              <a:rPr lang="it-IT" dirty="0" err="1"/>
              <a:t>relying</a:t>
            </a:r>
            <a:r>
              <a:rPr lang="it-IT" dirty="0"/>
              <a:t> on </a:t>
            </a:r>
            <a:r>
              <a:rPr lang="it-IT" dirty="0" err="1"/>
              <a:t>them</a:t>
            </a:r>
            <a:r>
              <a:rPr lang="it-IT" dirty="0"/>
              <a:t> </a:t>
            </a:r>
            <a:r>
              <a:rPr lang="it-IT" dirty="0" err="1"/>
              <a:t>as</a:t>
            </a:r>
            <a:r>
              <a:rPr lang="it-IT" dirty="0"/>
              <a:t> </a:t>
            </a:r>
            <a:r>
              <a:rPr lang="it-IT" dirty="0" err="1"/>
              <a:t>secondary</a:t>
            </a:r>
            <a:r>
              <a:rPr lang="it-IT" dirty="0"/>
              <a:t> </a:t>
            </a:r>
            <a:r>
              <a:rPr lang="it-IT" dirty="0" err="1"/>
              <a:t>sources</a:t>
            </a:r>
            <a:r>
              <a:rPr lang="it-IT" dirty="0"/>
              <a:t> (Figure 25).</a:t>
            </a:r>
          </a:p>
        </p:txBody>
      </p:sp>
      <p:sp>
        <p:nvSpPr>
          <p:cNvPr id="4" name="Segnaposto numero diapositiva 3"/>
          <p:cNvSpPr>
            <a:spLocks noGrp="1"/>
          </p:cNvSpPr>
          <p:nvPr>
            <p:ph type="sldNum" sz="quarter" idx="5"/>
          </p:nvPr>
        </p:nvSpPr>
        <p:spPr/>
        <p:txBody>
          <a:bodyPr/>
          <a:lstStyle/>
          <a:p>
            <a:fld id="{B045B7DE-1198-4F2F-B574-CA8CAE341642}" type="slidenum">
              <a:rPr lang="it-IT" smtClean="0"/>
              <a:t>12</a:t>
            </a:fld>
            <a:endParaRPr lang="it-IT"/>
          </a:p>
        </p:txBody>
      </p:sp>
    </p:spTree>
    <p:extLst>
      <p:ext uri="{BB962C8B-B14F-4D97-AF65-F5344CB8AC3E}">
        <p14:creationId xmlns:p14="http://schemas.microsoft.com/office/powerpoint/2010/main" val="1871063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Most</a:t>
            </a:r>
            <a:r>
              <a:rPr lang="it-IT" dirty="0"/>
              <a:t> </a:t>
            </a:r>
            <a:r>
              <a:rPr lang="it-IT" dirty="0" err="1"/>
              <a:t>blockchain</a:t>
            </a:r>
            <a:r>
              <a:rPr lang="it-IT" dirty="0"/>
              <a:t> companies </a:t>
            </a:r>
            <a:r>
              <a:rPr lang="it-IT" dirty="0" err="1"/>
              <a:t>have</a:t>
            </a:r>
            <a:r>
              <a:rPr lang="it-IT" dirty="0"/>
              <a:t> a strong relation with </a:t>
            </a:r>
            <a:r>
              <a:rPr lang="it-IT" dirty="0" err="1"/>
              <a:t>researchers</a:t>
            </a:r>
            <a:r>
              <a:rPr lang="it-IT" dirty="0"/>
              <a:t> and </a:t>
            </a:r>
            <a:r>
              <a:rPr lang="it-IT" dirty="0" err="1"/>
              <a:t>Italian</a:t>
            </a:r>
            <a:r>
              <a:rPr lang="it-IT" dirty="0"/>
              <a:t> </a:t>
            </a:r>
            <a:r>
              <a:rPr lang="it-IT" dirty="0" err="1"/>
              <a:t>universities</a:t>
            </a:r>
            <a:r>
              <a:rPr lang="it-IT" dirty="0"/>
              <a:t> and are </a:t>
            </a:r>
            <a:r>
              <a:rPr lang="it-IT" dirty="0" err="1"/>
              <a:t>playing</a:t>
            </a:r>
            <a:r>
              <a:rPr lang="it-IT" dirty="0"/>
              <a:t> a major </a:t>
            </a:r>
            <a:r>
              <a:rPr lang="it-IT" dirty="0" err="1"/>
              <a:t>role</a:t>
            </a:r>
            <a:r>
              <a:rPr lang="it-IT" dirty="0"/>
              <a:t> in the </a:t>
            </a:r>
            <a:r>
              <a:rPr lang="it-IT" dirty="0" err="1"/>
              <a:t>development</a:t>
            </a:r>
            <a:r>
              <a:rPr lang="it-IT" dirty="0"/>
              <a:t> of the </a:t>
            </a:r>
            <a:r>
              <a:rPr lang="it-IT" dirty="0" err="1"/>
              <a:t>blockchain</a:t>
            </a:r>
            <a:r>
              <a:rPr lang="it-IT" dirty="0"/>
              <a:t> </a:t>
            </a:r>
            <a:r>
              <a:rPr lang="it-IT" dirty="0" err="1"/>
              <a:t>ecosystem</a:t>
            </a:r>
            <a:r>
              <a:rPr lang="it-IT" dirty="0"/>
              <a:t>. </a:t>
            </a:r>
            <a:r>
              <a:rPr lang="it-IT" dirty="0" err="1"/>
              <a:t>Almost</a:t>
            </a:r>
            <a:r>
              <a:rPr lang="it-IT" dirty="0"/>
              <a:t> </a:t>
            </a:r>
            <a:r>
              <a:rPr lang="it-IT" dirty="0" err="1"/>
              <a:t>two</a:t>
            </a:r>
            <a:r>
              <a:rPr lang="it-IT" dirty="0"/>
              <a:t> companies out of </a:t>
            </a:r>
            <a:r>
              <a:rPr lang="it-IT" dirty="0" err="1"/>
              <a:t>three</a:t>
            </a:r>
            <a:r>
              <a:rPr lang="it-IT" dirty="0"/>
              <a:t> (63%) </a:t>
            </a:r>
            <a:r>
              <a:rPr lang="it-IT" dirty="0" err="1"/>
              <a:t>indicated</a:t>
            </a:r>
            <a:r>
              <a:rPr lang="it-IT" dirty="0"/>
              <a:t> some </a:t>
            </a:r>
            <a:r>
              <a:rPr lang="it-IT" dirty="0" err="1"/>
              <a:t>sort</a:t>
            </a:r>
            <a:r>
              <a:rPr lang="it-IT" dirty="0"/>
              <a:t> of </a:t>
            </a:r>
            <a:r>
              <a:rPr lang="it-IT" dirty="0" err="1"/>
              <a:t>cooperation</a:t>
            </a:r>
            <a:r>
              <a:rPr lang="it-IT" dirty="0"/>
              <a:t> with </a:t>
            </a:r>
            <a:r>
              <a:rPr lang="it-IT" dirty="0" err="1"/>
              <a:t>local</a:t>
            </a:r>
            <a:r>
              <a:rPr lang="it-IT" dirty="0"/>
              <a:t> </a:t>
            </a:r>
            <a:r>
              <a:rPr lang="it-IT" dirty="0" err="1"/>
              <a:t>universities</a:t>
            </a:r>
            <a:r>
              <a:rPr lang="it-IT" dirty="0"/>
              <a:t> (</a:t>
            </a:r>
            <a:r>
              <a:rPr lang="it-IT" dirty="0" err="1"/>
              <a:t>see</a:t>
            </a:r>
            <a:r>
              <a:rPr lang="it-IT" dirty="0"/>
              <a:t> Box 5 for an </a:t>
            </a:r>
            <a:r>
              <a:rPr lang="it-IT" dirty="0" err="1"/>
              <a:t>example</a:t>
            </a:r>
            <a:r>
              <a:rPr lang="it-IT" dirty="0"/>
              <a:t>). </a:t>
            </a:r>
            <a:r>
              <a:rPr lang="it-IT" dirty="0" err="1"/>
              <a:t>Many</a:t>
            </a:r>
            <a:r>
              <a:rPr lang="it-IT" dirty="0"/>
              <a:t> of the </a:t>
            </a:r>
            <a:r>
              <a:rPr lang="it-IT" dirty="0" err="1"/>
              <a:t>interviewed</a:t>
            </a:r>
            <a:r>
              <a:rPr lang="it-IT" dirty="0"/>
              <a:t> companies </a:t>
            </a:r>
            <a:r>
              <a:rPr lang="it-IT" dirty="0" err="1"/>
              <a:t>indicated</a:t>
            </a:r>
            <a:r>
              <a:rPr lang="it-IT" dirty="0"/>
              <a:t> </a:t>
            </a:r>
            <a:r>
              <a:rPr lang="it-IT" dirty="0" err="1"/>
              <a:t>that</a:t>
            </a:r>
            <a:r>
              <a:rPr lang="it-IT" dirty="0"/>
              <a:t> the partnership with </a:t>
            </a:r>
            <a:r>
              <a:rPr lang="it-IT" dirty="0" err="1"/>
              <a:t>researchers</a:t>
            </a:r>
            <a:r>
              <a:rPr lang="it-IT" dirty="0"/>
              <a:t> in </a:t>
            </a:r>
            <a:r>
              <a:rPr lang="it-IT" dirty="0" err="1"/>
              <a:t>universities</a:t>
            </a:r>
            <a:r>
              <a:rPr lang="it-IT" dirty="0"/>
              <a:t> </a:t>
            </a:r>
            <a:r>
              <a:rPr lang="it-IT" dirty="0" err="1"/>
              <a:t>were</a:t>
            </a:r>
            <a:r>
              <a:rPr lang="it-IT" dirty="0"/>
              <a:t> </a:t>
            </a:r>
            <a:r>
              <a:rPr lang="it-IT" dirty="0" err="1"/>
              <a:t>organic</a:t>
            </a:r>
            <a:r>
              <a:rPr lang="it-IT" dirty="0"/>
              <a:t> and </a:t>
            </a:r>
            <a:r>
              <a:rPr lang="it-IT" dirty="0" err="1"/>
              <a:t>structural</a:t>
            </a:r>
            <a:r>
              <a:rPr lang="it-IT" dirty="0"/>
              <a:t> to the </a:t>
            </a:r>
            <a:r>
              <a:rPr lang="it-IT" dirty="0" err="1"/>
              <a:t>development</a:t>
            </a:r>
            <a:r>
              <a:rPr lang="it-IT" dirty="0"/>
              <a:t> of the </a:t>
            </a:r>
            <a:r>
              <a:rPr lang="it-IT" dirty="0" err="1"/>
              <a:t>products</a:t>
            </a:r>
            <a:r>
              <a:rPr lang="it-IT" dirty="0"/>
              <a:t> and of the businesses, and </a:t>
            </a:r>
            <a:r>
              <a:rPr lang="it-IT" dirty="0" err="1"/>
              <a:t>not</a:t>
            </a:r>
            <a:r>
              <a:rPr lang="it-IT" dirty="0"/>
              <a:t> just for single-</a:t>
            </a:r>
            <a:r>
              <a:rPr lang="it-IT" dirty="0" err="1"/>
              <a:t>shot</a:t>
            </a:r>
            <a:r>
              <a:rPr lang="it-IT" dirty="0"/>
              <a:t> </a:t>
            </a:r>
            <a:r>
              <a:rPr lang="it-IT" dirty="0" err="1"/>
              <a:t>consultancy</a:t>
            </a:r>
            <a:r>
              <a:rPr lang="it-IT" dirty="0"/>
              <a:t> </a:t>
            </a:r>
            <a:r>
              <a:rPr lang="it-IT" dirty="0" err="1"/>
              <a:t>support</a:t>
            </a:r>
            <a:endParaRPr lang="it-IT" dirty="0"/>
          </a:p>
        </p:txBody>
      </p:sp>
      <p:sp>
        <p:nvSpPr>
          <p:cNvPr id="4" name="Segnaposto numero diapositiva 3"/>
          <p:cNvSpPr>
            <a:spLocks noGrp="1"/>
          </p:cNvSpPr>
          <p:nvPr>
            <p:ph type="sldNum" sz="quarter" idx="5"/>
          </p:nvPr>
        </p:nvSpPr>
        <p:spPr/>
        <p:txBody>
          <a:bodyPr/>
          <a:lstStyle/>
          <a:p>
            <a:fld id="{B045B7DE-1198-4F2F-B574-CA8CAE341642}" type="slidenum">
              <a:rPr lang="it-IT" smtClean="0"/>
              <a:t>13</a:t>
            </a:fld>
            <a:endParaRPr lang="it-IT"/>
          </a:p>
        </p:txBody>
      </p:sp>
    </p:spTree>
    <p:extLst>
      <p:ext uri="{BB962C8B-B14F-4D97-AF65-F5344CB8AC3E}">
        <p14:creationId xmlns:p14="http://schemas.microsoft.com/office/powerpoint/2010/main" val="952183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Primo blocco: on the </a:t>
            </a:r>
            <a:r>
              <a:rPr lang="it-IT" dirty="0" err="1"/>
              <a:t>raw</a:t>
            </a:r>
            <a:r>
              <a:rPr lang="it-IT" dirty="0"/>
              <a:t> </a:t>
            </a:r>
            <a:r>
              <a:rPr lang="it-IT" dirty="0" err="1"/>
              <a:t>materials</a:t>
            </a:r>
            <a:r>
              <a:rPr lang="it-IT" dirty="0"/>
              <a:t> </a:t>
            </a:r>
            <a:r>
              <a:rPr lang="it-IT" dirty="0" err="1"/>
              <a:t>used</a:t>
            </a:r>
            <a:r>
              <a:rPr lang="it-IT" dirty="0"/>
              <a:t>, on the </a:t>
            </a:r>
            <a:r>
              <a:rPr lang="it-IT" dirty="0" err="1"/>
              <a:t>issues</a:t>
            </a:r>
            <a:r>
              <a:rPr lang="it-IT" dirty="0"/>
              <a:t> of </a:t>
            </a:r>
            <a:r>
              <a:rPr lang="it-IT" dirty="0" err="1"/>
              <a:t>sustainability</a:t>
            </a:r>
            <a:r>
              <a:rPr lang="it-IT" dirty="0"/>
              <a:t> and the </a:t>
            </a:r>
            <a:r>
              <a:rPr lang="it-IT" dirty="0" err="1"/>
              <a:t>quality</a:t>
            </a:r>
            <a:r>
              <a:rPr lang="it-IT" dirty="0"/>
              <a:t> of the </a:t>
            </a:r>
            <a:r>
              <a:rPr lang="it-IT" dirty="0" err="1"/>
              <a:t>methods</a:t>
            </a:r>
            <a:r>
              <a:rPr lang="it-IT" dirty="0"/>
              <a:t> </a:t>
            </a:r>
            <a:r>
              <a:rPr lang="it-IT" dirty="0" err="1"/>
              <a:t>used</a:t>
            </a:r>
            <a:r>
              <a:rPr lang="it-IT" dirty="0"/>
              <a:t> for the </a:t>
            </a:r>
            <a:r>
              <a:rPr lang="it-IT" dirty="0" err="1"/>
              <a:t>cultivation</a:t>
            </a:r>
            <a:r>
              <a:rPr lang="it-IT" dirty="0"/>
              <a:t> of the </a:t>
            </a:r>
            <a:r>
              <a:rPr lang="it-IT" dirty="0" err="1"/>
              <a:t>food</a:t>
            </a:r>
            <a:r>
              <a:rPr lang="it-IT" dirty="0"/>
              <a:t> </a:t>
            </a:r>
            <a:r>
              <a:rPr lang="it-IT" dirty="0" err="1"/>
              <a:t>that</a:t>
            </a:r>
            <a:r>
              <a:rPr lang="it-IT" dirty="0"/>
              <a:t> </a:t>
            </a:r>
            <a:r>
              <a:rPr lang="it-IT" dirty="0" err="1"/>
              <a:t>then</a:t>
            </a:r>
            <a:r>
              <a:rPr lang="it-IT" dirty="0"/>
              <a:t> </a:t>
            </a:r>
            <a:r>
              <a:rPr lang="it-IT" dirty="0" err="1"/>
              <a:t>arrives</a:t>
            </a:r>
            <a:r>
              <a:rPr lang="it-IT" dirty="0"/>
              <a:t> on </a:t>
            </a:r>
            <a:r>
              <a:rPr lang="it-IT" dirty="0" err="1"/>
              <a:t>our</a:t>
            </a:r>
            <a:r>
              <a:rPr lang="it-IT" dirty="0"/>
              <a:t> </a:t>
            </a:r>
            <a:r>
              <a:rPr lang="it-IT" dirty="0" err="1"/>
              <a:t>table</a:t>
            </a:r>
            <a:r>
              <a:rPr lang="it-IT" dirty="0"/>
              <a:t>.</a:t>
            </a:r>
          </a:p>
          <a:p>
            <a:endParaRPr lang="it-IT" dirty="0"/>
          </a:p>
          <a:p>
            <a:endParaRPr lang="it-IT" dirty="0"/>
          </a:p>
        </p:txBody>
      </p:sp>
      <p:sp>
        <p:nvSpPr>
          <p:cNvPr id="4" name="Segnaposto numero diapositiva 3"/>
          <p:cNvSpPr>
            <a:spLocks noGrp="1"/>
          </p:cNvSpPr>
          <p:nvPr>
            <p:ph type="sldNum" sz="quarter" idx="5"/>
          </p:nvPr>
        </p:nvSpPr>
        <p:spPr/>
        <p:txBody>
          <a:bodyPr/>
          <a:lstStyle/>
          <a:p>
            <a:fld id="{B045B7DE-1198-4F2F-B574-CA8CAE341642}" type="slidenum">
              <a:rPr lang="it-IT" smtClean="0"/>
              <a:t>15</a:t>
            </a:fld>
            <a:endParaRPr lang="it-IT"/>
          </a:p>
        </p:txBody>
      </p:sp>
    </p:spTree>
    <p:extLst>
      <p:ext uri="{BB962C8B-B14F-4D97-AF65-F5344CB8AC3E}">
        <p14:creationId xmlns:p14="http://schemas.microsoft.com/office/powerpoint/2010/main" val="3192972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Primo blocco: on the </a:t>
            </a:r>
            <a:r>
              <a:rPr lang="it-IT" dirty="0" err="1"/>
              <a:t>raw</a:t>
            </a:r>
            <a:r>
              <a:rPr lang="it-IT" dirty="0"/>
              <a:t> </a:t>
            </a:r>
            <a:r>
              <a:rPr lang="it-IT" dirty="0" err="1"/>
              <a:t>materials</a:t>
            </a:r>
            <a:r>
              <a:rPr lang="it-IT" dirty="0"/>
              <a:t> </a:t>
            </a:r>
            <a:r>
              <a:rPr lang="it-IT" dirty="0" err="1"/>
              <a:t>used</a:t>
            </a:r>
            <a:r>
              <a:rPr lang="it-IT" dirty="0"/>
              <a:t>, on the </a:t>
            </a:r>
            <a:r>
              <a:rPr lang="it-IT" dirty="0" err="1"/>
              <a:t>issues</a:t>
            </a:r>
            <a:r>
              <a:rPr lang="it-IT" dirty="0"/>
              <a:t> of </a:t>
            </a:r>
            <a:r>
              <a:rPr lang="it-IT" dirty="0" err="1"/>
              <a:t>sustainability</a:t>
            </a:r>
            <a:r>
              <a:rPr lang="it-IT" dirty="0"/>
              <a:t> and the </a:t>
            </a:r>
            <a:r>
              <a:rPr lang="it-IT" dirty="0" err="1"/>
              <a:t>quality</a:t>
            </a:r>
            <a:r>
              <a:rPr lang="it-IT" dirty="0"/>
              <a:t> of the </a:t>
            </a:r>
            <a:r>
              <a:rPr lang="it-IT" dirty="0" err="1"/>
              <a:t>methods</a:t>
            </a:r>
            <a:r>
              <a:rPr lang="it-IT" dirty="0"/>
              <a:t> </a:t>
            </a:r>
            <a:r>
              <a:rPr lang="it-IT" dirty="0" err="1"/>
              <a:t>used</a:t>
            </a:r>
            <a:r>
              <a:rPr lang="it-IT" dirty="0"/>
              <a:t> for the </a:t>
            </a:r>
            <a:r>
              <a:rPr lang="it-IT" dirty="0" err="1"/>
              <a:t>cultivation</a:t>
            </a:r>
            <a:r>
              <a:rPr lang="it-IT" dirty="0"/>
              <a:t> of the </a:t>
            </a:r>
            <a:r>
              <a:rPr lang="it-IT" dirty="0" err="1"/>
              <a:t>food</a:t>
            </a:r>
            <a:r>
              <a:rPr lang="it-IT" dirty="0"/>
              <a:t> </a:t>
            </a:r>
            <a:r>
              <a:rPr lang="it-IT" dirty="0" err="1"/>
              <a:t>that</a:t>
            </a:r>
            <a:r>
              <a:rPr lang="it-IT" dirty="0"/>
              <a:t> </a:t>
            </a:r>
            <a:r>
              <a:rPr lang="it-IT" dirty="0" err="1"/>
              <a:t>then</a:t>
            </a:r>
            <a:r>
              <a:rPr lang="it-IT" dirty="0"/>
              <a:t> </a:t>
            </a:r>
            <a:r>
              <a:rPr lang="it-IT" dirty="0" err="1"/>
              <a:t>arrives</a:t>
            </a:r>
            <a:r>
              <a:rPr lang="it-IT" dirty="0"/>
              <a:t> on </a:t>
            </a:r>
            <a:r>
              <a:rPr lang="it-IT" dirty="0" err="1"/>
              <a:t>our</a:t>
            </a:r>
            <a:r>
              <a:rPr lang="it-IT" dirty="0"/>
              <a:t> </a:t>
            </a:r>
            <a:r>
              <a:rPr lang="it-IT" dirty="0" err="1"/>
              <a:t>table</a:t>
            </a:r>
            <a:r>
              <a:rPr lang="it-IT" dirty="0"/>
              <a:t>.</a:t>
            </a:r>
          </a:p>
          <a:p>
            <a:endParaRPr lang="it-IT" dirty="0"/>
          </a:p>
          <a:p>
            <a:endParaRPr lang="it-IT" dirty="0"/>
          </a:p>
        </p:txBody>
      </p:sp>
      <p:sp>
        <p:nvSpPr>
          <p:cNvPr id="4" name="Segnaposto numero diapositiva 3"/>
          <p:cNvSpPr>
            <a:spLocks noGrp="1"/>
          </p:cNvSpPr>
          <p:nvPr>
            <p:ph type="sldNum" sz="quarter" idx="5"/>
          </p:nvPr>
        </p:nvSpPr>
        <p:spPr/>
        <p:txBody>
          <a:bodyPr/>
          <a:lstStyle/>
          <a:p>
            <a:fld id="{B045B7DE-1198-4F2F-B574-CA8CAE341642}" type="slidenum">
              <a:rPr lang="it-IT" smtClean="0"/>
              <a:t>16</a:t>
            </a:fld>
            <a:endParaRPr lang="it-IT"/>
          </a:p>
        </p:txBody>
      </p:sp>
    </p:spTree>
    <p:extLst>
      <p:ext uri="{BB962C8B-B14F-4D97-AF65-F5344CB8AC3E}">
        <p14:creationId xmlns:p14="http://schemas.microsoft.com/office/powerpoint/2010/main" val="785854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Protection</a:t>
            </a:r>
            <a:r>
              <a:rPr lang="it-IT" dirty="0"/>
              <a:t>: </a:t>
            </a:r>
            <a:r>
              <a:rPr lang="it-IT" dirty="0" err="1"/>
              <a:t>product</a:t>
            </a:r>
            <a:r>
              <a:rPr lang="it-IT" dirty="0"/>
              <a:t> </a:t>
            </a:r>
            <a:r>
              <a:rPr lang="it-IT" dirty="0" err="1"/>
              <a:t>certification</a:t>
            </a:r>
            <a:r>
              <a:rPr lang="it-IT" dirty="0"/>
              <a:t> and </a:t>
            </a:r>
            <a:r>
              <a:rPr lang="it-IT" dirty="0" err="1"/>
              <a:t>authenticity</a:t>
            </a:r>
            <a:r>
              <a:rPr lang="it-IT" dirty="0"/>
              <a:t> </a:t>
            </a:r>
            <a:r>
              <a:rPr lang="it-IT" dirty="0" err="1"/>
              <a:t>guarantee</a:t>
            </a:r>
            <a:r>
              <a:rPr lang="it-IT" dirty="0"/>
              <a:t> with </a:t>
            </a:r>
            <a:r>
              <a:rPr lang="it-IT" dirty="0" err="1"/>
              <a:t>blockchain</a:t>
            </a:r>
            <a:endParaRPr lang="it-IT" dirty="0"/>
          </a:p>
          <a:p>
            <a:endParaRPr lang="it-IT" dirty="0"/>
          </a:p>
          <a:p>
            <a:r>
              <a:rPr lang="it-IT" dirty="0"/>
              <a:t>Anti-</a:t>
            </a:r>
            <a:r>
              <a:rPr lang="it-IT" dirty="0" err="1"/>
              <a:t>counterfeiting</a:t>
            </a:r>
            <a:r>
              <a:rPr lang="it-IT" dirty="0"/>
              <a:t>: ACCESS TO ALL INFORMATION REGARDING THE ORIGIN AND PRODUCTION OF THE WINE</a:t>
            </a:r>
          </a:p>
          <a:p>
            <a:endParaRPr lang="it-IT" dirty="0"/>
          </a:p>
          <a:p>
            <a:r>
              <a:rPr lang="it-IT" dirty="0"/>
              <a:t>Control: EVERY PROCESS AND VINIFICATION TECHNIQUE IS REGISTERED AND VERIFIED</a:t>
            </a:r>
          </a:p>
          <a:p>
            <a:endParaRPr lang="it-IT" dirty="0"/>
          </a:p>
          <a:p>
            <a:r>
              <a:rPr lang="it-IT" dirty="0"/>
              <a:t>Trust: CONSUMERS LEARN MORE ABOUT THE WINE BOTTLE, INCREASING THEIR LOYALTY TO THE PRODUCER</a:t>
            </a:r>
          </a:p>
        </p:txBody>
      </p:sp>
      <p:sp>
        <p:nvSpPr>
          <p:cNvPr id="4" name="Segnaposto numero diapositiva 3"/>
          <p:cNvSpPr>
            <a:spLocks noGrp="1"/>
          </p:cNvSpPr>
          <p:nvPr>
            <p:ph type="sldNum" sz="quarter" idx="5"/>
          </p:nvPr>
        </p:nvSpPr>
        <p:spPr/>
        <p:txBody>
          <a:bodyPr/>
          <a:lstStyle/>
          <a:p>
            <a:fld id="{B045B7DE-1198-4F2F-B574-CA8CAE341642}" type="slidenum">
              <a:rPr lang="it-IT" smtClean="0"/>
              <a:t>17</a:t>
            </a:fld>
            <a:endParaRPr lang="it-IT"/>
          </a:p>
        </p:txBody>
      </p:sp>
    </p:spTree>
    <p:extLst>
      <p:ext uri="{BB962C8B-B14F-4D97-AF65-F5344CB8AC3E}">
        <p14:creationId xmlns:p14="http://schemas.microsoft.com/office/powerpoint/2010/main" val="3027162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Protection</a:t>
            </a:r>
            <a:r>
              <a:rPr lang="it-IT" dirty="0"/>
              <a:t>: </a:t>
            </a:r>
            <a:r>
              <a:rPr lang="it-IT" dirty="0" err="1"/>
              <a:t>product</a:t>
            </a:r>
            <a:r>
              <a:rPr lang="it-IT" dirty="0"/>
              <a:t> </a:t>
            </a:r>
            <a:r>
              <a:rPr lang="it-IT" dirty="0" err="1"/>
              <a:t>certification</a:t>
            </a:r>
            <a:r>
              <a:rPr lang="it-IT" dirty="0"/>
              <a:t> and </a:t>
            </a:r>
            <a:r>
              <a:rPr lang="it-IT" dirty="0" err="1"/>
              <a:t>authenticity</a:t>
            </a:r>
            <a:r>
              <a:rPr lang="it-IT" dirty="0"/>
              <a:t> </a:t>
            </a:r>
            <a:r>
              <a:rPr lang="it-IT" dirty="0" err="1"/>
              <a:t>guarantee</a:t>
            </a:r>
            <a:r>
              <a:rPr lang="it-IT" dirty="0"/>
              <a:t> with </a:t>
            </a:r>
            <a:r>
              <a:rPr lang="it-IT" dirty="0" err="1"/>
              <a:t>blockchain</a:t>
            </a:r>
            <a:endParaRPr lang="it-IT" dirty="0"/>
          </a:p>
          <a:p>
            <a:endParaRPr lang="it-IT" dirty="0"/>
          </a:p>
          <a:p>
            <a:r>
              <a:rPr lang="it-IT" dirty="0"/>
              <a:t>Anti-</a:t>
            </a:r>
            <a:r>
              <a:rPr lang="it-IT" dirty="0" err="1"/>
              <a:t>counterfeiting</a:t>
            </a:r>
            <a:r>
              <a:rPr lang="it-IT" dirty="0"/>
              <a:t>: ACCESS TO ALL INFORMATION REGARDING THE ORIGIN AND PRODUCTION OF THE WINE</a:t>
            </a:r>
          </a:p>
          <a:p>
            <a:endParaRPr lang="it-IT" dirty="0"/>
          </a:p>
          <a:p>
            <a:r>
              <a:rPr lang="it-IT" dirty="0"/>
              <a:t>Control: EVERY PROCESS AND VINIFICATION TECHNIQUE IS REGISTERED AND VERIFIED</a:t>
            </a:r>
          </a:p>
          <a:p>
            <a:endParaRPr lang="it-IT" dirty="0"/>
          </a:p>
          <a:p>
            <a:r>
              <a:rPr lang="it-IT" dirty="0"/>
              <a:t>Trust: CONSUMERS LEARN MORE ABOUT THE WINE BOTTLE, INCREASING THEIR LOYALTY TO THE PRODUCER</a:t>
            </a:r>
          </a:p>
        </p:txBody>
      </p:sp>
      <p:sp>
        <p:nvSpPr>
          <p:cNvPr id="4" name="Segnaposto numero diapositiva 3"/>
          <p:cNvSpPr>
            <a:spLocks noGrp="1"/>
          </p:cNvSpPr>
          <p:nvPr>
            <p:ph type="sldNum" sz="quarter" idx="5"/>
          </p:nvPr>
        </p:nvSpPr>
        <p:spPr/>
        <p:txBody>
          <a:bodyPr/>
          <a:lstStyle/>
          <a:p>
            <a:fld id="{B045B7DE-1198-4F2F-B574-CA8CAE341642}" type="slidenum">
              <a:rPr lang="it-IT" smtClean="0"/>
              <a:t>18</a:t>
            </a:fld>
            <a:endParaRPr lang="it-IT"/>
          </a:p>
        </p:txBody>
      </p:sp>
    </p:spTree>
    <p:extLst>
      <p:ext uri="{BB962C8B-B14F-4D97-AF65-F5344CB8AC3E}">
        <p14:creationId xmlns:p14="http://schemas.microsoft.com/office/powerpoint/2010/main" val="19414301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7" name="squares"/>
          <p:cNvGrpSpPr/>
          <p:nvPr userDrawn="1"/>
        </p:nvGrpSpPr>
        <p:grpSpPr>
          <a:xfrm>
            <a:off x="0" y="1135743"/>
            <a:ext cx="1622332" cy="799981"/>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828324" y="362396"/>
            <a:ext cx="9141619" cy="1676400"/>
          </a:xfrm>
        </p:spPr>
        <p:txBody>
          <a:bodyPr>
            <a:no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828324" y="2089595"/>
            <a:ext cx="9141619" cy="886344"/>
          </a:xfrm>
        </p:spPr>
        <p:txBody>
          <a:bodyPr>
            <a:normAutofit/>
          </a:bodyPr>
          <a:lstStyle>
            <a:lvl1pPr marL="0" indent="0" algn="l">
              <a:buNone/>
              <a:defRPr sz="2800">
                <a:solidFill>
                  <a:schemeClr val="accent1">
                    <a:lumMod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a:xfrm>
            <a:off x="1701924" y="6525344"/>
            <a:ext cx="8288401" cy="180976"/>
          </a:xfrm>
        </p:spPr>
        <p:txBody>
          <a:bodyPr/>
          <a:lstStyle/>
          <a:p>
            <a:r>
              <a:rPr lang="ro-RO" i="1" dirty="0"/>
              <a:t>Blockchain for </a:t>
            </a:r>
            <a:r>
              <a:rPr lang="ro-RO" i="1" dirty="0" err="1"/>
              <a:t>Entrepreneurs</a:t>
            </a:r>
            <a:r>
              <a:rPr lang="ro-RO" i="1" dirty="0"/>
              <a:t> - a non-</a:t>
            </a:r>
            <a:r>
              <a:rPr lang="ro-RO" i="1" dirty="0" err="1"/>
              <a:t>traditional</a:t>
            </a:r>
            <a:r>
              <a:rPr lang="ro-RO" i="1" dirty="0"/>
              <a:t> Industry 4.0 curriculum for </a:t>
            </a:r>
            <a:r>
              <a:rPr lang="ro-RO" i="1" dirty="0" err="1"/>
              <a:t>Higher</a:t>
            </a:r>
            <a:r>
              <a:rPr lang="ro-RO" i="1" dirty="0"/>
              <a:t> </a:t>
            </a:r>
            <a:r>
              <a:rPr lang="ro-RO" i="1" dirty="0" err="1"/>
              <a:t>Education</a:t>
            </a:r>
            <a:r>
              <a:rPr lang="ro-RO" i="1" dirty="0"/>
              <a:t> - </a:t>
            </a:r>
            <a:r>
              <a:rPr lang="ro-RO" dirty="0"/>
              <a:t>2018-1-RO01-KA203-049510</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8948" y="5601059"/>
            <a:ext cx="1393853" cy="1393853"/>
          </a:xfrm>
          <a:prstGeom prst="rect">
            <a:avLst/>
          </a:prstGeom>
        </p:spPr>
      </p:pic>
      <p:pic>
        <p:nvPicPr>
          <p:cNvPr id="14" name="Picture 13"/>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1828323" y="2988490"/>
            <a:ext cx="3049200" cy="2640118"/>
          </a:xfrm>
          <a:prstGeom prst="rect">
            <a:avLst/>
          </a:prstGeom>
        </p:spPr>
      </p:pic>
      <p:pic>
        <p:nvPicPr>
          <p:cNvPr id="19" name="Picture 18"/>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77523" y="2988490"/>
            <a:ext cx="3049200" cy="2640118"/>
          </a:xfrm>
          <a:prstGeom prst="rect">
            <a:avLst/>
          </a:prstGeom>
        </p:spPr>
      </p:pic>
      <p:pic>
        <p:nvPicPr>
          <p:cNvPr id="20" name="Picture 19"/>
          <p:cNvPicPr>
            <a:picLocks noChangeAspect="1"/>
          </p:cNvPicPr>
          <p:nvPr userDrawn="1"/>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926723" y="2996952"/>
            <a:ext cx="3049200" cy="2640118"/>
          </a:xfrm>
          <a:prstGeom prst="rect">
            <a:avLst/>
          </a:prstGeom>
        </p:spPr>
      </p:pic>
    </p:spTree>
    <p:extLst>
      <p:ext uri="{BB962C8B-B14F-4D97-AF65-F5344CB8AC3E}">
        <p14:creationId xmlns:p14="http://schemas.microsoft.com/office/powerpoint/2010/main" val="388751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ro-RO" i="1" dirty="0"/>
              <a:t>Blockchain for </a:t>
            </a:r>
            <a:r>
              <a:rPr lang="ro-RO" i="1" dirty="0" err="1"/>
              <a:t>Entrepreneurs</a:t>
            </a:r>
            <a:r>
              <a:rPr lang="ro-RO" i="1" dirty="0"/>
              <a:t> - a non-</a:t>
            </a:r>
            <a:r>
              <a:rPr lang="ro-RO" i="1" dirty="0" err="1"/>
              <a:t>traditional</a:t>
            </a:r>
            <a:r>
              <a:rPr lang="ro-RO" i="1" dirty="0"/>
              <a:t> Industry 4.0 curriculum for </a:t>
            </a:r>
            <a:r>
              <a:rPr lang="ro-RO" i="1" dirty="0" err="1"/>
              <a:t>Higher</a:t>
            </a:r>
            <a:r>
              <a:rPr lang="ro-RO" i="1" dirty="0"/>
              <a:t> </a:t>
            </a:r>
            <a:r>
              <a:rPr lang="ro-RO" i="1" dirty="0" err="1"/>
              <a:t>Education</a:t>
            </a:r>
            <a:r>
              <a:rPr lang="ro-RO" i="1" dirty="0"/>
              <a:t> - </a:t>
            </a:r>
            <a:r>
              <a:rPr lang="ro-RO" dirty="0"/>
              <a:t>2018-1-RO01-KA203-049510</a:t>
            </a:r>
            <a:endParaRPr lang="en-US" dirty="0"/>
          </a:p>
        </p:txBody>
      </p:sp>
    </p:spTree>
    <p:extLst>
      <p:ext uri="{BB962C8B-B14F-4D97-AF65-F5344CB8AC3E}">
        <p14:creationId xmlns:p14="http://schemas.microsoft.com/office/powerpoint/2010/main" val="264082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squares"/>
          <p:cNvGrpSpPr/>
          <p:nvPr/>
        </p:nvGrpSpPr>
        <p:grpSpPr>
          <a:xfrm rot="5400000">
            <a:off x="9583007" y="233864"/>
            <a:ext cx="1063300" cy="524046"/>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5" name="bottom graphic"/>
          <p:cNvGrpSpPr/>
          <p:nvPr/>
        </p:nvGrpSpPr>
        <p:grpSpPr>
          <a:xfrm>
            <a:off x="0" y="5395517"/>
            <a:ext cx="12188825" cy="1462483"/>
            <a:chOff x="0" y="4046638"/>
            <a:chExt cx="9144000" cy="1096862"/>
          </a:xfrm>
        </p:grpSpPr>
        <p:sp>
          <p:nvSpPr>
            <p:cNvPr id="16" name="Freeform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Vertical Title 1"/>
          <p:cNvSpPr>
            <a:spLocks noGrp="1"/>
          </p:cNvSpPr>
          <p:nvPr>
            <p:ph type="title" orient="vert"/>
          </p:nvPr>
        </p:nvSpPr>
        <p:spPr>
          <a:xfrm>
            <a:off x="9751060" y="1150514"/>
            <a:ext cx="1828324" cy="502168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1150514"/>
            <a:ext cx="8227457" cy="5021685"/>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ro-RO" i="1" dirty="0"/>
              <a:t>Blockchain for </a:t>
            </a:r>
            <a:r>
              <a:rPr lang="ro-RO" i="1" dirty="0" err="1"/>
              <a:t>Entrepreneurs</a:t>
            </a:r>
            <a:r>
              <a:rPr lang="ro-RO" i="1" dirty="0"/>
              <a:t> - a non-</a:t>
            </a:r>
            <a:r>
              <a:rPr lang="ro-RO" i="1" dirty="0" err="1"/>
              <a:t>traditional</a:t>
            </a:r>
            <a:r>
              <a:rPr lang="ro-RO" i="1" dirty="0"/>
              <a:t> Industry 4.0 curriculum for </a:t>
            </a:r>
            <a:r>
              <a:rPr lang="ro-RO" i="1" dirty="0" err="1"/>
              <a:t>Higher</a:t>
            </a:r>
            <a:r>
              <a:rPr lang="ro-RO" i="1" dirty="0"/>
              <a:t> </a:t>
            </a:r>
            <a:r>
              <a:rPr lang="ro-RO" i="1" dirty="0" err="1"/>
              <a:t>Education</a:t>
            </a:r>
            <a:r>
              <a:rPr lang="ro-RO" i="1" dirty="0"/>
              <a:t> - </a:t>
            </a:r>
            <a:r>
              <a:rPr lang="ro-RO" dirty="0"/>
              <a:t>2018-1-RO01-KA203-049510</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8948" y="5601059"/>
            <a:ext cx="1393853" cy="1393853"/>
          </a:xfrm>
          <a:prstGeom prst="rect">
            <a:avLst/>
          </a:prstGeom>
        </p:spPr>
      </p:pic>
    </p:spTree>
    <p:extLst>
      <p:ext uri="{BB962C8B-B14F-4D97-AF65-F5344CB8AC3E}">
        <p14:creationId xmlns:p14="http://schemas.microsoft.com/office/powerpoint/2010/main" val="8164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6" name="Rectangle 5"/>
          <p:cNvSpPr/>
          <p:nvPr userDrawn="1"/>
        </p:nvSpPr>
        <p:spPr>
          <a:xfrm>
            <a:off x="-3471" y="0"/>
            <a:ext cx="211168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2371" y="1250975"/>
            <a:ext cx="2111685" cy="46879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0000"/>
          <a:stretch/>
        </p:blipFill>
        <p:spPr bwMode="auto">
          <a:xfrm>
            <a:off x="1052371" y="1250975"/>
            <a:ext cx="1055842" cy="468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09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genda Layout">
    <p:spTree>
      <p:nvGrpSpPr>
        <p:cNvPr id="1" name=""/>
        <p:cNvGrpSpPr/>
        <p:nvPr/>
      </p:nvGrpSpPr>
      <p:grpSpPr>
        <a:xfrm>
          <a:off x="0" y="0"/>
          <a:ext cx="0" cy="0"/>
          <a:chOff x="0" y="0"/>
          <a:chExt cx="0" cy="0"/>
        </a:xfrm>
      </p:grpSpPr>
      <p:sp>
        <p:nvSpPr>
          <p:cNvPr id="6" name="Rectangle 5"/>
          <p:cNvSpPr/>
          <p:nvPr userDrawn="1"/>
        </p:nvSpPr>
        <p:spPr>
          <a:xfrm>
            <a:off x="-3471" y="0"/>
            <a:ext cx="211168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pic>
        <p:nvPicPr>
          <p:cNvPr id="3074" name="Picture 2" descr="E:\002-KIMS BUSINESS\007-02-Fullslidesppt-Contents\20161228\02-edu\bulb-item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2204" y="3909054"/>
            <a:ext cx="1260337" cy="279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05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Rectangle 1"/>
          <p:cNvSpPr/>
          <p:nvPr userDrawn="1"/>
        </p:nvSpPr>
        <p:spPr>
          <a:xfrm>
            <a:off x="0" y="4533123"/>
            <a:ext cx="12188825" cy="2324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ko-KR" altLang="en-US" sz="3199"/>
          </a:p>
        </p:txBody>
      </p:sp>
      <p:sp>
        <p:nvSpPr>
          <p:cNvPr id="10" name="Text Placeholder 9"/>
          <p:cNvSpPr>
            <a:spLocks noGrp="1"/>
          </p:cNvSpPr>
          <p:nvPr>
            <p:ph type="body" sz="quarter" idx="10" hasCustomPrompt="1"/>
          </p:nvPr>
        </p:nvSpPr>
        <p:spPr>
          <a:xfrm>
            <a:off x="0" y="164638"/>
            <a:ext cx="12188825" cy="768085"/>
          </a:xfrm>
          <a:prstGeom prst="rect">
            <a:avLst/>
          </a:prstGeom>
        </p:spPr>
        <p:txBody>
          <a:bodyPr anchor="ctr"/>
          <a:lstStyle>
            <a:lvl1pPr marL="0" indent="0" algn="ctr">
              <a:buNone/>
              <a:defRPr sz="4799"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88825" cy="384043"/>
          </a:xfrm>
          <a:prstGeom prst="rect">
            <a:avLst/>
          </a:prstGeom>
        </p:spPr>
        <p:txBody>
          <a:bodyPr anchor="ctr"/>
          <a:lstStyle>
            <a:lvl1pPr marL="0" indent="0" algn="ctr">
              <a:buNone/>
              <a:defRPr sz="1866"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5390011" y="3813043"/>
            <a:ext cx="1439785" cy="144016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75879" y="4013590"/>
            <a:ext cx="468049" cy="103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361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88825" cy="768085"/>
          </a:xfrm>
          <a:prstGeom prst="rect">
            <a:avLst/>
          </a:prstGeom>
        </p:spPr>
        <p:txBody>
          <a:bodyPr anchor="ctr"/>
          <a:lstStyle>
            <a:lvl1pPr marL="0" indent="0" algn="ctr">
              <a:buNone/>
              <a:defRPr sz="4799"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88825" cy="384043"/>
          </a:xfrm>
          <a:prstGeom prst="rect">
            <a:avLst/>
          </a:prstGeom>
        </p:spPr>
        <p:txBody>
          <a:bodyPr anchor="ctr"/>
          <a:lstStyle>
            <a:lvl1pPr marL="0" indent="0" algn="ctr">
              <a:buNone/>
              <a:defRPr sz="1866"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6618000"/>
            <a:ext cx="12188825"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sp>
        <p:nvSpPr>
          <p:cNvPr id="5" name="Rectangle 4"/>
          <p:cNvSpPr/>
          <p:nvPr userDrawn="1"/>
        </p:nvSpPr>
        <p:spPr>
          <a:xfrm>
            <a:off x="0" y="0"/>
            <a:ext cx="12188825"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spTree>
    <p:extLst>
      <p:ext uri="{BB962C8B-B14F-4D97-AF65-F5344CB8AC3E}">
        <p14:creationId xmlns:p14="http://schemas.microsoft.com/office/powerpoint/2010/main" val="3471118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88825" cy="768085"/>
          </a:xfrm>
          <a:prstGeom prst="rect">
            <a:avLst/>
          </a:prstGeom>
        </p:spPr>
        <p:txBody>
          <a:bodyPr anchor="ctr"/>
          <a:lstStyle>
            <a:lvl1pPr marL="0" indent="0" algn="ctr">
              <a:buNone/>
              <a:defRPr sz="4799"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88825" cy="384043"/>
          </a:xfrm>
          <a:prstGeom prst="rect">
            <a:avLst/>
          </a:prstGeom>
        </p:spPr>
        <p:txBody>
          <a:bodyPr anchor="ctr"/>
          <a:lstStyle>
            <a:lvl1pPr marL="0" indent="0" algn="ctr">
              <a:buNone/>
              <a:defRPr sz="1866"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492197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91294" y="123479"/>
            <a:ext cx="11806237" cy="6611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sp>
        <p:nvSpPr>
          <p:cNvPr id="10" name="Text Placeholder 9"/>
          <p:cNvSpPr>
            <a:spLocks noGrp="1"/>
          </p:cNvSpPr>
          <p:nvPr>
            <p:ph type="body" sz="quarter" idx="10" hasCustomPrompt="1"/>
          </p:nvPr>
        </p:nvSpPr>
        <p:spPr>
          <a:xfrm>
            <a:off x="0" y="242176"/>
            <a:ext cx="12188825" cy="768085"/>
          </a:xfrm>
          <a:prstGeom prst="rect">
            <a:avLst/>
          </a:prstGeom>
        </p:spPr>
        <p:txBody>
          <a:bodyPr anchor="ctr"/>
          <a:lstStyle>
            <a:lvl1pPr marL="0" indent="0" algn="ctr">
              <a:buNone/>
              <a:defRPr sz="4799"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88825" cy="384043"/>
          </a:xfrm>
          <a:prstGeom prst="rect">
            <a:avLst/>
          </a:prstGeom>
        </p:spPr>
        <p:txBody>
          <a:bodyPr anchor="ctr"/>
          <a:lstStyle>
            <a:lvl1pPr marL="0" indent="0" algn="ctr">
              <a:buNone/>
              <a:defRPr sz="1866" b="0" baseline="0">
                <a:solidFill>
                  <a:schemeClr val="bg1"/>
                </a:solidFill>
                <a:latin typeface="+mn-lt"/>
                <a:cs typeface="Arial" pitchFamily="34" charset="0"/>
              </a:defRPr>
            </a:lvl1pPr>
          </a:lstStyle>
          <a:p>
            <a:pPr lvl="0"/>
            <a:r>
              <a:rPr lang="en-US" altLang="ko-KR" dirty="0"/>
              <a:t>Insert the title of your subtitle Here</a:t>
            </a:r>
          </a:p>
        </p:txBody>
      </p:sp>
      <p:sp>
        <p:nvSpPr>
          <p:cNvPr id="6" name="Picture Placeholder 2"/>
          <p:cNvSpPr>
            <a:spLocks noGrp="1"/>
          </p:cNvSpPr>
          <p:nvPr>
            <p:ph type="pic" idx="12" hasCustomPrompt="1"/>
          </p:nvPr>
        </p:nvSpPr>
        <p:spPr>
          <a:xfrm>
            <a:off x="0" y="1797032"/>
            <a:ext cx="287957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3103085" y="1797032"/>
            <a:ext cx="287957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6206170" y="1797032"/>
            <a:ext cx="287957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9309255" y="1797032"/>
            <a:ext cx="287957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3" name="Rectangle 2"/>
          <p:cNvSpPr/>
          <p:nvPr userDrawn="1"/>
        </p:nvSpPr>
        <p:spPr>
          <a:xfrm>
            <a:off x="0" y="4293096"/>
            <a:ext cx="287925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sp>
        <p:nvSpPr>
          <p:cNvPr id="12" name="Rectangle 11"/>
          <p:cNvSpPr/>
          <p:nvPr userDrawn="1"/>
        </p:nvSpPr>
        <p:spPr>
          <a:xfrm>
            <a:off x="3103192" y="4293096"/>
            <a:ext cx="287925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sp>
        <p:nvSpPr>
          <p:cNvPr id="13" name="Rectangle 12"/>
          <p:cNvSpPr/>
          <p:nvPr userDrawn="1"/>
        </p:nvSpPr>
        <p:spPr>
          <a:xfrm>
            <a:off x="6206383" y="4293096"/>
            <a:ext cx="287925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sp>
        <p:nvSpPr>
          <p:cNvPr id="14" name="Rectangle 13"/>
          <p:cNvSpPr/>
          <p:nvPr userDrawn="1"/>
        </p:nvSpPr>
        <p:spPr>
          <a:xfrm>
            <a:off x="9309575" y="4293096"/>
            <a:ext cx="287925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spTree>
    <p:extLst>
      <p:ext uri="{BB962C8B-B14F-4D97-AF65-F5344CB8AC3E}">
        <p14:creationId xmlns:p14="http://schemas.microsoft.com/office/powerpoint/2010/main" val="393647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7" name="Rectangle 6"/>
          <p:cNvSpPr/>
          <p:nvPr userDrawn="1"/>
        </p:nvSpPr>
        <p:spPr>
          <a:xfrm>
            <a:off x="0" y="3909485"/>
            <a:ext cx="12188825"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ko-KR" altLang="en-US" sz="3199"/>
          </a:p>
        </p:txBody>
      </p:sp>
      <p:sp>
        <p:nvSpPr>
          <p:cNvPr id="10" name="Text Placeholder 9"/>
          <p:cNvSpPr>
            <a:spLocks noGrp="1"/>
          </p:cNvSpPr>
          <p:nvPr>
            <p:ph type="body" sz="quarter" idx="10" hasCustomPrompt="1"/>
          </p:nvPr>
        </p:nvSpPr>
        <p:spPr>
          <a:xfrm>
            <a:off x="0" y="242176"/>
            <a:ext cx="12188825" cy="768085"/>
          </a:xfrm>
          <a:prstGeom prst="rect">
            <a:avLst/>
          </a:prstGeom>
        </p:spPr>
        <p:txBody>
          <a:bodyPr anchor="ctr"/>
          <a:lstStyle>
            <a:lvl1pPr marL="0" indent="0" algn="ctr">
              <a:buNone/>
              <a:defRPr sz="4799"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88825" cy="384043"/>
          </a:xfrm>
          <a:prstGeom prst="rect">
            <a:avLst/>
          </a:prstGeom>
        </p:spPr>
        <p:txBody>
          <a:bodyPr anchor="ctr"/>
          <a:lstStyle>
            <a:lvl1pPr marL="0" indent="0" algn="ctr">
              <a:buNone/>
              <a:defRPr sz="1866"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6814" y="1508787"/>
            <a:ext cx="9637849" cy="4903243"/>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6016407" y="2168343"/>
            <a:ext cx="4619086" cy="341680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3" name="Rectangle 2"/>
          <p:cNvSpPr/>
          <p:nvPr userDrawn="1"/>
        </p:nvSpPr>
        <p:spPr>
          <a:xfrm>
            <a:off x="623230" y="4485118"/>
            <a:ext cx="4031398" cy="134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spTree>
    <p:extLst>
      <p:ext uri="{BB962C8B-B14F-4D97-AF65-F5344CB8AC3E}">
        <p14:creationId xmlns:p14="http://schemas.microsoft.com/office/powerpoint/2010/main" val="601024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88825" cy="768085"/>
          </a:xfrm>
          <a:prstGeom prst="rect">
            <a:avLst/>
          </a:prstGeom>
        </p:spPr>
        <p:txBody>
          <a:bodyPr anchor="ctr"/>
          <a:lstStyle>
            <a:lvl1pPr marL="0" indent="0" algn="ctr">
              <a:buNone/>
              <a:defRPr sz="4799" b="0" baseline="0">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88825" cy="384043"/>
          </a:xfrm>
          <a:prstGeom prst="rect">
            <a:avLst/>
          </a:prstGeom>
        </p:spPr>
        <p:txBody>
          <a:bodyPr anchor="ctr"/>
          <a:lstStyle>
            <a:lvl1pPr marL="0" indent="0" algn="ctr">
              <a:buNone/>
              <a:defRPr sz="1866"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2346339"/>
            <a:ext cx="12188825"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ko-KR" altLang="en-US" sz="3199"/>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8852" y="1389641"/>
            <a:ext cx="3824700" cy="463284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9837854" y="1566977"/>
            <a:ext cx="1343799" cy="34081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7522399" y="1681512"/>
            <a:ext cx="2205780" cy="34081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Tree>
    <p:extLst>
      <p:ext uri="{BB962C8B-B14F-4D97-AF65-F5344CB8AC3E}">
        <p14:creationId xmlns:p14="http://schemas.microsoft.com/office/powerpoint/2010/main" val="3339968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ro-RO" i="1" dirty="0"/>
              <a:t>Blockchain for </a:t>
            </a:r>
            <a:r>
              <a:rPr lang="ro-RO" i="1" dirty="0" err="1"/>
              <a:t>Entrepreneurs</a:t>
            </a:r>
            <a:r>
              <a:rPr lang="ro-RO" i="1" dirty="0"/>
              <a:t> - a non-</a:t>
            </a:r>
            <a:r>
              <a:rPr lang="ro-RO" i="1" dirty="0" err="1"/>
              <a:t>traditional</a:t>
            </a:r>
            <a:r>
              <a:rPr lang="ro-RO" i="1" dirty="0"/>
              <a:t> Industry 4.0 curriculum for </a:t>
            </a:r>
            <a:r>
              <a:rPr lang="ro-RO" i="1" dirty="0" err="1"/>
              <a:t>Higher</a:t>
            </a:r>
            <a:r>
              <a:rPr lang="ro-RO" i="1" dirty="0"/>
              <a:t> </a:t>
            </a:r>
            <a:r>
              <a:rPr lang="ro-RO" i="1" dirty="0" err="1"/>
              <a:t>Education</a:t>
            </a:r>
            <a:r>
              <a:rPr lang="ro-RO" i="1" dirty="0"/>
              <a:t> - </a:t>
            </a:r>
            <a:r>
              <a:rPr lang="ro-RO" dirty="0"/>
              <a:t>2018-1-RO01-KA203-049510</a:t>
            </a:r>
            <a:endParaRPr lang="en-US" dirty="0"/>
          </a:p>
        </p:txBody>
      </p:sp>
    </p:spTree>
    <p:extLst>
      <p:ext uri="{BB962C8B-B14F-4D97-AF65-F5344CB8AC3E}">
        <p14:creationId xmlns:p14="http://schemas.microsoft.com/office/powerpoint/2010/main" val="34351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4078714" cy="68580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2" name="Rectangle 1"/>
          <p:cNvSpPr/>
          <p:nvPr userDrawn="1"/>
        </p:nvSpPr>
        <p:spPr>
          <a:xfrm>
            <a:off x="6478355" y="0"/>
            <a:ext cx="4798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sp>
        <p:nvSpPr>
          <p:cNvPr id="3" name="Rectangle 2"/>
          <p:cNvSpPr/>
          <p:nvPr userDrawn="1"/>
        </p:nvSpPr>
        <p:spPr>
          <a:xfrm>
            <a:off x="6526342" y="1749000"/>
            <a:ext cx="239938" cy="3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spTree>
    <p:extLst>
      <p:ext uri="{BB962C8B-B14F-4D97-AF65-F5344CB8AC3E}">
        <p14:creationId xmlns:p14="http://schemas.microsoft.com/office/powerpoint/2010/main" val="2040607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12188825" cy="41021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Tree>
    <p:extLst>
      <p:ext uri="{BB962C8B-B14F-4D97-AF65-F5344CB8AC3E}">
        <p14:creationId xmlns:p14="http://schemas.microsoft.com/office/powerpoint/2010/main" val="1370958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174699" y="242176"/>
            <a:ext cx="8014126" cy="768085"/>
          </a:xfrm>
          <a:prstGeom prst="rect">
            <a:avLst/>
          </a:prstGeom>
        </p:spPr>
        <p:txBody>
          <a:bodyPr anchor="ctr"/>
          <a:lstStyle>
            <a:lvl1pPr marL="0" indent="0" algn="l">
              <a:buNone/>
              <a:defRPr sz="4799"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4174699" y="1010261"/>
            <a:ext cx="8014126" cy="384043"/>
          </a:xfrm>
          <a:prstGeom prst="rect">
            <a:avLst/>
          </a:prstGeom>
        </p:spPr>
        <p:txBody>
          <a:bodyPr anchor="ctr"/>
          <a:lstStyle>
            <a:lvl1pPr marL="0" indent="0" algn="l">
              <a:buNone/>
              <a:defRPr sz="1866"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0" y="-1"/>
            <a:ext cx="4078714" cy="68580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4194201" y="1508787"/>
            <a:ext cx="4078714" cy="534921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Tree>
    <p:extLst>
      <p:ext uri="{BB962C8B-B14F-4D97-AF65-F5344CB8AC3E}">
        <p14:creationId xmlns:p14="http://schemas.microsoft.com/office/powerpoint/2010/main" val="3687925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5" name="Rectangle 4"/>
          <p:cNvSpPr/>
          <p:nvPr userDrawn="1"/>
        </p:nvSpPr>
        <p:spPr>
          <a:xfrm>
            <a:off x="0" y="548680"/>
            <a:ext cx="8590040" cy="5760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ko-KR" altLang="en-US" sz="3199"/>
          </a:p>
        </p:txBody>
      </p:sp>
      <p:sp>
        <p:nvSpPr>
          <p:cNvPr id="6" name="Picture Placeholder 2"/>
          <p:cNvSpPr>
            <a:spLocks noGrp="1"/>
          </p:cNvSpPr>
          <p:nvPr>
            <p:ph type="pic" idx="1" hasCustomPrompt="1"/>
          </p:nvPr>
        </p:nvSpPr>
        <p:spPr>
          <a:xfrm>
            <a:off x="180782" y="260650"/>
            <a:ext cx="2591613"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2964366" y="260650"/>
            <a:ext cx="2591613"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8" name="Picture Placeholder 2"/>
          <p:cNvSpPr>
            <a:spLocks noGrp="1"/>
          </p:cNvSpPr>
          <p:nvPr>
            <p:ph type="pic" idx="11" hasCustomPrompt="1"/>
          </p:nvPr>
        </p:nvSpPr>
        <p:spPr>
          <a:xfrm>
            <a:off x="5747951" y="260650"/>
            <a:ext cx="2591613"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Tree>
    <p:extLst>
      <p:ext uri="{BB962C8B-B14F-4D97-AF65-F5344CB8AC3E}">
        <p14:creationId xmlns:p14="http://schemas.microsoft.com/office/powerpoint/2010/main" val="1306179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8590040" y="356659"/>
            <a:ext cx="287925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8590040" y="3621021"/>
            <a:ext cx="287925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5313567" y="356659"/>
            <a:ext cx="287925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5313567" y="3621021"/>
            <a:ext cx="287925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Tree>
    <p:extLst>
      <p:ext uri="{BB962C8B-B14F-4D97-AF65-F5344CB8AC3E}">
        <p14:creationId xmlns:p14="http://schemas.microsoft.com/office/powerpoint/2010/main" val="63888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7244" y="4389107"/>
            <a:ext cx="11661581" cy="768085"/>
          </a:xfrm>
          <a:prstGeom prst="rect">
            <a:avLst/>
          </a:prstGeom>
        </p:spPr>
        <p:txBody>
          <a:bodyPr anchor="ctr"/>
          <a:lstStyle>
            <a:lvl1pPr marL="0" indent="0" algn="l">
              <a:buNone/>
              <a:defRPr sz="4799"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527244" y="5157192"/>
            <a:ext cx="11661581" cy="384043"/>
          </a:xfrm>
          <a:prstGeom prst="rect">
            <a:avLst/>
          </a:prstGeom>
        </p:spPr>
        <p:txBody>
          <a:bodyPr anchor="ctr"/>
          <a:lstStyle>
            <a:lvl1pPr marL="0" indent="0" algn="l">
              <a:buNone/>
              <a:defRPr sz="1866"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6618000"/>
            <a:ext cx="12188825"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sp>
        <p:nvSpPr>
          <p:cNvPr id="6" name="Rectangle 5"/>
          <p:cNvSpPr/>
          <p:nvPr userDrawn="1"/>
        </p:nvSpPr>
        <p:spPr>
          <a:xfrm>
            <a:off x="0" y="0"/>
            <a:ext cx="12188825"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p>
        </p:txBody>
      </p:sp>
      <p:sp>
        <p:nvSpPr>
          <p:cNvPr id="7" name="Picture Placeholder 2"/>
          <p:cNvSpPr>
            <a:spLocks noGrp="1"/>
          </p:cNvSpPr>
          <p:nvPr>
            <p:ph type="pic" idx="12" hasCustomPrompt="1"/>
          </p:nvPr>
        </p:nvSpPr>
        <p:spPr>
          <a:xfrm>
            <a:off x="623229" y="452669"/>
            <a:ext cx="4415021" cy="3744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5326527" y="452669"/>
            <a:ext cx="6239068"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5326527" y="2420765"/>
            <a:ext cx="19195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7486311" y="2420765"/>
            <a:ext cx="19195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9646095" y="2420765"/>
            <a:ext cx="19195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ltLang="ko-KR" dirty="0"/>
              <a:t>Your Picture Here</a:t>
            </a:r>
            <a:endParaRPr lang="ko-KR" altLang="en-US" dirty="0"/>
          </a:p>
        </p:txBody>
      </p:sp>
    </p:spTree>
    <p:extLst>
      <p:ext uri="{BB962C8B-B14F-4D97-AF65-F5344CB8AC3E}">
        <p14:creationId xmlns:p14="http://schemas.microsoft.com/office/powerpoint/2010/main" val="95336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444" y="123479"/>
            <a:ext cx="11570183" cy="724247"/>
          </a:xfrm>
          <a:prstGeom prst="rect">
            <a:avLst/>
          </a:prstGeom>
        </p:spPr>
        <p:txBody>
          <a:bodyPr anchor="ctr"/>
          <a:lstStyle>
            <a:lvl1pPr marL="0" indent="0" algn="ctr">
              <a:buNone/>
              <a:defRPr sz="5399"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103213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88825" cy="768085"/>
          </a:xfrm>
          <a:prstGeom prst="rect">
            <a:avLst/>
          </a:prstGeom>
        </p:spPr>
        <p:txBody>
          <a:bodyPr anchor="ctr"/>
          <a:lstStyle>
            <a:lvl1pPr marL="0" indent="0" algn="ctr">
              <a:buNone/>
              <a:defRPr sz="4799"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471888" y="1508786"/>
            <a:ext cx="3798797" cy="4865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dirty="0"/>
          </a:p>
        </p:txBody>
      </p:sp>
      <p:sp>
        <p:nvSpPr>
          <p:cNvPr id="17" name="Rounded Rectangle 16"/>
          <p:cNvSpPr/>
          <p:nvPr userDrawn="1"/>
        </p:nvSpPr>
        <p:spPr>
          <a:xfrm>
            <a:off x="709058" y="1796667"/>
            <a:ext cx="144656" cy="4320631"/>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solidFill>
                <a:schemeClr val="bg1"/>
              </a:solidFill>
            </a:endParaRPr>
          </a:p>
        </p:txBody>
      </p:sp>
      <p:sp>
        <p:nvSpPr>
          <p:cNvPr id="18" name="Half Frame 17"/>
          <p:cNvSpPr/>
          <p:nvPr userDrawn="1"/>
        </p:nvSpPr>
        <p:spPr>
          <a:xfrm rot="5400000">
            <a:off x="3455869" y="1651023"/>
            <a:ext cx="669775" cy="669600"/>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199">
              <a:solidFill>
                <a:schemeClr val="tx1"/>
              </a:solidFill>
            </a:endParaRPr>
          </a:p>
        </p:txBody>
      </p:sp>
    </p:spTree>
    <p:extLst>
      <p:ext uri="{BB962C8B-B14F-4D97-AF65-F5344CB8AC3E}">
        <p14:creationId xmlns:p14="http://schemas.microsoft.com/office/powerpoint/2010/main" val="3151868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squares"/>
          <p:cNvGrpSpPr/>
          <p:nvPr/>
        </p:nvGrpSpPr>
        <p:grpSpPr>
          <a:xfrm>
            <a:off x="0" y="3124415"/>
            <a:ext cx="1622332" cy="805061"/>
            <a:chOff x="0" y="2343311"/>
            <a:chExt cx="1217066" cy="603796"/>
          </a:xfrm>
        </p:grpSpPr>
        <p:sp>
          <p:nvSpPr>
            <p:cNvPr id="8" name="Rounded Rectangle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9" name="bottom graphic"/>
          <p:cNvGrpSpPr/>
          <p:nvPr/>
        </p:nvGrpSpPr>
        <p:grpSpPr>
          <a:xfrm>
            <a:off x="0" y="5409216"/>
            <a:ext cx="12188825" cy="1462483"/>
            <a:chOff x="0" y="4056912"/>
            <a:chExt cx="9144000" cy="1096862"/>
          </a:xfrm>
        </p:grpSpPr>
        <p:sp>
          <p:nvSpPr>
            <p:cNvPr id="20" name="Freeform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1828324" y="1932518"/>
            <a:ext cx="9141619" cy="2105367"/>
          </a:xfrm>
        </p:spPr>
        <p:txBody>
          <a:bodyPr anchor="b">
            <a:normAutofit/>
          </a:bodyPr>
          <a:lstStyle>
            <a:lvl1pPr algn="l">
              <a:defRPr sz="6000" b="0" cap="none" baseline="0"/>
            </a:lvl1pPr>
          </a:lstStyle>
          <a:p>
            <a:r>
              <a:rPr lang="en-US"/>
              <a:t>Click to edit Master title style</a:t>
            </a:r>
            <a:endParaRPr/>
          </a:p>
        </p:txBody>
      </p:sp>
      <p:sp>
        <p:nvSpPr>
          <p:cNvPr id="3" name="Text Placeholder 2"/>
          <p:cNvSpPr>
            <a:spLocks noGrp="1"/>
          </p:cNvSpPr>
          <p:nvPr>
            <p:ph type="body" idx="1"/>
          </p:nvPr>
        </p:nvSpPr>
        <p:spPr>
          <a:xfrm>
            <a:off x="1828324" y="4084264"/>
            <a:ext cx="9141619" cy="933297"/>
          </a:xfrm>
        </p:spPr>
        <p:txBody>
          <a:bodyPr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ro-RO" i="1" dirty="0"/>
              <a:t>Blockchain for </a:t>
            </a:r>
            <a:r>
              <a:rPr lang="ro-RO" i="1" dirty="0" err="1"/>
              <a:t>Entrepreneurs</a:t>
            </a:r>
            <a:r>
              <a:rPr lang="ro-RO" i="1" dirty="0"/>
              <a:t> - a non-</a:t>
            </a:r>
            <a:r>
              <a:rPr lang="ro-RO" i="1" dirty="0" err="1"/>
              <a:t>traditional</a:t>
            </a:r>
            <a:r>
              <a:rPr lang="ro-RO" i="1" dirty="0"/>
              <a:t> Industry 4.0 curriculum for </a:t>
            </a:r>
            <a:r>
              <a:rPr lang="ro-RO" i="1" dirty="0" err="1"/>
              <a:t>Higher</a:t>
            </a:r>
            <a:r>
              <a:rPr lang="ro-RO" i="1" dirty="0"/>
              <a:t> </a:t>
            </a:r>
            <a:r>
              <a:rPr lang="ro-RO" i="1" dirty="0" err="1"/>
              <a:t>Education</a:t>
            </a:r>
            <a:r>
              <a:rPr lang="ro-RO" i="1" dirty="0"/>
              <a:t> - </a:t>
            </a:r>
            <a:r>
              <a:rPr lang="ro-RO" dirty="0"/>
              <a:t>2018-1-RO01-KA203-049510</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8948" y="5601059"/>
            <a:ext cx="1393853" cy="1393853"/>
          </a:xfrm>
          <a:prstGeom prst="rect">
            <a:avLst/>
          </a:prstGeom>
        </p:spPr>
      </p:pic>
    </p:spTree>
    <p:extLst>
      <p:ext uri="{BB962C8B-B14F-4D97-AF65-F5344CB8AC3E}">
        <p14:creationId xmlns:p14="http://schemas.microsoft.com/office/powerpoint/2010/main" val="14356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1060" cy="1295400"/>
          </a:xfrm>
        </p:spPr>
        <p:txBody>
          <a:bodyPr/>
          <a:lstStyle/>
          <a:p>
            <a:r>
              <a:rPr lang="en-US"/>
              <a:t>Click to edit Master title style</a:t>
            </a:r>
            <a:endParaRPr/>
          </a:p>
        </p:txBody>
      </p:sp>
      <p:sp>
        <p:nvSpPr>
          <p:cNvPr id="3" name="Content Placeholder 2"/>
          <p:cNvSpPr>
            <a:spLocks noGrp="1"/>
          </p:cNvSpPr>
          <p:nvPr>
            <p:ph sz="half" idx="1"/>
          </p:nvPr>
        </p:nvSpPr>
        <p:spPr>
          <a:xfrm>
            <a:off x="1141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4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ro-RO" i="1" dirty="0"/>
              <a:t>Blockchain for </a:t>
            </a:r>
            <a:r>
              <a:rPr lang="ro-RO" i="1" dirty="0" err="1"/>
              <a:t>Entrepreneurs</a:t>
            </a:r>
            <a:r>
              <a:rPr lang="ro-RO" i="1" dirty="0"/>
              <a:t> - a non-</a:t>
            </a:r>
            <a:r>
              <a:rPr lang="ro-RO" i="1" dirty="0" err="1"/>
              <a:t>traditional</a:t>
            </a:r>
            <a:r>
              <a:rPr lang="ro-RO" i="1" dirty="0"/>
              <a:t> Industry 4.0 curriculum for </a:t>
            </a:r>
            <a:r>
              <a:rPr lang="ro-RO" i="1" dirty="0" err="1"/>
              <a:t>Higher</a:t>
            </a:r>
            <a:r>
              <a:rPr lang="ro-RO" i="1" dirty="0"/>
              <a:t> </a:t>
            </a:r>
            <a:r>
              <a:rPr lang="ro-RO" i="1" dirty="0" err="1"/>
              <a:t>Education</a:t>
            </a:r>
            <a:r>
              <a:rPr lang="ro-RO" i="1" dirty="0"/>
              <a:t> - </a:t>
            </a:r>
            <a:r>
              <a:rPr lang="ro-RO" dirty="0"/>
              <a:t>2018-1-RO01-KA203-049510</a:t>
            </a:r>
            <a:endParaRPr lang="en-US" dirty="0"/>
          </a:p>
        </p:txBody>
      </p:sp>
    </p:spTree>
    <p:extLst>
      <p:ext uri="{BB962C8B-B14F-4D97-AF65-F5344CB8AC3E}">
        <p14:creationId xmlns:p14="http://schemas.microsoft.com/office/powerpoint/2010/main" val="129779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1060" cy="12954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1412" y="1524000"/>
            <a:ext cx="487553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41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094412" y="1524000"/>
            <a:ext cx="487553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094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ro-RO" i="1" dirty="0"/>
              <a:t>Blockchain for </a:t>
            </a:r>
            <a:r>
              <a:rPr lang="ro-RO" i="1" dirty="0" err="1"/>
              <a:t>Entrepreneurs</a:t>
            </a:r>
            <a:r>
              <a:rPr lang="ro-RO" i="1" dirty="0"/>
              <a:t> - a non-</a:t>
            </a:r>
            <a:r>
              <a:rPr lang="ro-RO" i="1" dirty="0" err="1"/>
              <a:t>traditional</a:t>
            </a:r>
            <a:r>
              <a:rPr lang="ro-RO" i="1" dirty="0"/>
              <a:t> Industry 4.0 curriculum for </a:t>
            </a:r>
            <a:r>
              <a:rPr lang="ro-RO" i="1" dirty="0" err="1"/>
              <a:t>Higher</a:t>
            </a:r>
            <a:r>
              <a:rPr lang="ro-RO" i="1" dirty="0"/>
              <a:t> </a:t>
            </a:r>
            <a:r>
              <a:rPr lang="ro-RO" i="1" dirty="0" err="1"/>
              <a:t>Education</a:t>
            </a:r>
            <a:r>
              <a:rPr lang="ro-RO" i="1" dirty="0"/>
              <a:t> - </a:t>
            </a:r>
            <a:r>
              <a:rPr lang="ro-RO" dirty="0"/>
              <a:t>2018-1-RO01-KA203-049510</a:t>
            </a:r>
            <a:endParaRPr lang="en-US" dirty="0"/>
          </a:p>
        </p:txBody>
      </p:sp>
    </p:spTree>
    <p:extLst>
      <p:ext uri="{BB962C8B-B14F-4D97-AF65-F5344CB8AC3E}">
        <p14:creationId xmlns:p14="http://schemas.microsoft.com/office/powerpoint/2010/main" val="4870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ro-RO" i="1" dirty="0"/>
              <a:t>Blockchain for </a:t>
            </a:r>
            <a:r>
              <a:rPr lang="ro-RO" i="1" dirty="0" err="1"/>
              <a:t>Entrepreneurs</a:t>
            </a:r>
            <a:r>
              <a:rPr lang="ro-RO" i="1" dirty="0"/>
              <a:t> - a non-</a:t>
            </a:r>
            <a:r>
              <a:rPr lang="ro-RO" i="1" dirty="0" err="1"/>
              <a:t>traditional</a:t>
            </a:r>
            <a:r>
              <a:rPr lang="ro-RO" i="1" dirty="0"/>
              <a:t> Industry 4.0 curriculum for </a:t>
            </a:r>
            <a:r>
              <a:rPr lang="ro-RO" i="1" dirty="0" err="1"/>
              <a:t>Higher</a:t>
            </a:r>
            <a:r>
              <a:rPr lang="ro-RO" i="1" dirty="0"/>
              <a:t> </a:t>
            </a:r>
            <a:r>
              <a:rPr lang="ro-RO" i="1" dirty="0" err="1"/>
              <a:t>Education</a:t>
            </a:r>
            <a:r>
              <a:rPr lang="ro-RO" i="1" dirty="0"/>
              <a:t> - </a:t>
            </a:r>
            <a:r>
              <a:rPr lang="ro-RO" dirty="0"/>
              <a:t>2018-1-RO01-KA203-049510</a:t>
            </a:r>
            <a:endParaRPr lang="en-US" dirty="0"/>
          </a:p>
        </p:txBody>
      </p:sp>
    </p:spTree>
    <p:extLst>
      <p:ext uri="{BB962C8B-B14F-4D97-AF65-F5344CB8AC3E}">
        <p14:creationId xmlns:p14="http://schemas.microsoft.com/office/powerpoint/2010/main" val="96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8" name="bottom graphic"/>
          <p:cNvGrpSpPr/>
          <p:nvPr/>
        </p:nvGrpSpPr>
        <p:grpSpPr>
          <a:xfrm>
            <a:off x="0" y="5409216"/>
            <a:ext cx="12188825" cy="1462483"/>
            <a:chOff x="0" y="4056912"/>
            <a:chExt cx="9144000" cy="1096862"/>
          </a:xfrm>
        </p:grpSpPr>
        <p:sp>
          <p:nvSpPr>
            <p:cNvPr id="9" name="Freeform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3" name="Footer Placeholder 2"/>
          <p:cNvSpPr>
            <a:spLocks noGrp="1"/>
          </p:cNvSpPr>
          <p:nvPr>
            <p:ph type="ftr" sz="quarter" idx="11"/>
          </p:nvPr>
        </p:nvSpPr>
        <p:spPr/>
        <p:txBody>
          <a:bodyPr/>
          <a:lstStyle/>
          <a:p>
            <a:r>
              <a:rPr lang="ro-RO" i="1" dirty="0"/>
              <a:t>Blockchain for </a:t>
            </a:r>
            <a:r>
              <a:rPr lang="ro-RO" i="1" dirty="0" err="1"/>
              <a:t>Entrepreneurs</a:t>
            </a:r>
            <a:r>
              <a:rPr lang="ro-RO" i="1" dirty="0"/>
              <a:t> - a non-</a:t>
            </a:r>
            <a:r>
              <a:rPr lang="ro-RO" i="1" dirty="0" err="1"/>
              <a:t>traditional</a:t>
            </a:r>
            <a:r>
              <a:rPr lang="ro-RO" i="1" dirty="0"/>
              <a:t> Industry 4.0 curriculum for </a:t>
            </a:r>
            <a:r>
              <a:rPr lang="ro-RO" i="1" dirty="0" err="1"/>
              <a:t>Higher</a:t>
            </a:r>
            <a:r>
              <a:rPr lang="ro-RO" i="1" dirty="0"/>
              <a:t> </a:t>
            </a:r>
            <a:r>
              <a:rPr lang="ro-RO" i="1" dirty="0" err="1"/>
              <a:t>Education</a:t>
            </a:r>
            <a:r>
              <a:rPr lang="ro-RO" i="1" dirty="0"/>
              <a:t> - </a:t>
            </a:r>
            <a:r>
              <a:rPr lang="ro-RO" dirty="0"/>
              <a:t>2018-1-RO01-KA203-049510</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8948" y="5601059"/>
            <a:ext cx="1393853" cy="1393853"/>
          </a:xfrm>
          <a:prstGeom prst="rect">
            <a:avLst/>
          </a:prstGeom>
        </p:spPr>
      </p:pic>
    </p:spTree>
    <p:extLst>
      <p:ext uri="{BB962C8B-B14F-4D97-AF65-F5344CB8AC3E}">
        <p14:creationId xmlns:p14="http://schemas.microsoft.com/office/powerpoint/2010/main" val="22253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75530" y="1600200"/>
            <a:ext cx="6094413"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18883" y="1600202"/>
            <a:ext cx="3453500" cy="4571999"/>
          </a:xfrm>
        </p:spPr>
        <p:txBody>
          <a:bodyPr>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ro-RO" i="1" dirty="0"/>
              <a:t>Blockchain for </a:t>
            </a:r>
            <a:r>
              <a:rPr lang="ro-RO" i="1" dirty="0" err="1"/>
              <a:t>Entrepreneurs</a:t>
            </a:r>
            <a:r>
              <a:rPr lang="ro-RO" i="1" dirty="0"/>
              <a:t> - a non-</a:t>
            </a:r>
            <a:r>
              <a:rPr lang="ro-RO" i="1" dirty="0" err="1"/>
              <a:t>traditional</a:t>
            </a:r>
            <a:r>
              <a:rPr lang="ro-RO" i="1" dirty="0"/>
              <a:t> Industry 4.0 curriculum for </a:t>
            </a:r>
            <a:r>
              <a:rPr lang="ro-RO" i="1" dirty="0" err="1"/>
              <a:t>Higher</a:t>
            </a:r>
            <a:r>
              <a:rPr lang="ro-RO" i="1" dirty="0"/>
              <a:t> </a:t>
            </a:r>
            <a:r>
              <a:rPr lang="ro-RO" i="1" dirty="0" err="1"/>
              <a:t>Education</a:t>
            </a:r>
            <a:r>
              <a:rPr lang="ro-RO" i="1" dirty="0"/>
              <a:t> - </a:t>
            </a:r>
            <a:r>
              <a:rPr lang="ro-RO" dirty="0"/>
              <a:t>2018-1-RO01-KA203-049510</a:t>
            </a:r>
            <a:endParaRPr lang="en-US" dirty="0"/>
          </a:p>
        </p:txBody>
      </p:sp>
    </p:spTree>
    <p:extLst>
      <p:ext uri="{BB962C8B-B14F-4D97-AF65-F5344CB8AC3E}">
        <p14:creationId xmlns:p14="http://schemas.microsoft.com/office/powerpoint/2010/main" val="34839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218887" y="1600200"/>
            <a:ext cx="6703850" cy="3657600"/>
          </a:xfrm>
          <a:prstGeom prst="roundRect">
            <a:avLst>
              <a:gd name="adj" fmla="val 3098"/>
            </a:avLst>
          </a:prstGeom>
        </p:spPr>
        <p:txBody>
          <a:bodyPr>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8125883" y="1600200"/>
            <a:ext cx="2844059" cy="3759200"/>
          </a:xfrm>
        </p:spPr>
        <p:txBody>
          <a:bodyPr anchor="b">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ro-RO" i="1" dirty="0"/>
              <a:t>Blockchain for </a:t>
            </a:r>
            <a:r>
              <a:rPr lang="ro-RO" i="1" dirty="0" err="1"/>
              <a:t>Entrepreneurs</a:t>
            </a:r>
            <a:r>
              <a:rPr lang="ro-RO" i="1" dirty="0"/>
              <a:t> - a non-</a:t>
            </a:r>
            <a:r>
              <a:rPr lang="ro-RO" i="1" dirty="0" err="1"/>
              <a:t>traditional</a:t>
            </a:r>
            <a:r>
              <a:rPr lang="ro-RO" i="1" dirty="0"/>
              <a:t> Industry 4.0 curriculum for </a:t>
            </a:r>
            <a:r>
              <a:rPr lang="ro-RO" i="1" dirty="0" err="1"/>
              <a:t>Higher</a:t>
            </a:r>
            <a:r>
              <a:rPr lang="ro-RO" i="1" dirty="0"/>
              <a:t> </a:t>
            </a:r>
            <a:r>
              <a:rPr lang="ro-RO" i="1" dirty="0" err="1"/>
              <a:t>Education</a:t>
            </a:r>
            <a:r>
              <a:rPr lang="ro-RO" i="1" dirty="0"/>
              <a:t> - </a:t>
            </a:r>
            <a:r>
              <a:rPr lang="ro-RO" dirty="0"/>
              <a:t>2018-1-RO01-KA203-049510</a:t>
            </a:r>
            <a:endParaRPr lang="en-US" dirty="0"/>
          </a:p>
        </p:txBody>
      </p:sp>
    </p:spTree>
    <p:extLst>
      <p:ext uri="{BB962C8B-B14F-4D97-AF65-F5344CB8AC3E}">
        <p14:creationId xmlns:p14="http://schemas.microsoft.com/office/powerpoint/2010/main" val="14429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NUL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userDrawn="1"/>
        </p:nvGrpSpPr>
        <p:grpSpPr>
          <a:xfrm>
            <a:off x="0" y="5409216"/>
            <a:ext cx="12188825"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grpSp>
        <p:nvGrpSpPr>
          <p:cNvPr id="7" name="squares"/>
          <p:cNvGrpSpPr/>
          <p:nvPr/>
        </p:nvGrpSpPr>
        <p:grpSpPr>
          <a:xfrm>
            <a:off x="1" y="800551"/>
            <a:ext cx="1063023"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152400"/>
            <a:ext cx="975106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600200"/>
            <a:ext cx="9751060" cy="45720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18883" y="6448425"/>
            <a:ext cx="8288401" cy="180976"/>
          </a:xfrm>
          <a:prstGeom prst="rect">
            <a:avLst/>
          </a:prstGeom>
        </p:spPr>
        <p:txBody>
          <a:bodyPr vert="horz" lIns="121899" tIns="60949" rIns="121899" bIns="60949" rtlCol="0" anchor="ctr"/>
          <a:lstStyle>
            <a:lvl1pPr algn="l">
              <a:defRPr sz="1200">
                <a:solidFill>
                  <a:schemeClr val="tx1"/>
                </a:solidFill>
              </a:defRPr>
            </a:lvl1pPr>
          </a:lstStyle>
          <a:p>
            <a:r>
              <a:rPr lang="ro-RO" i="1" dirty="0"/>
              <a:t>Blockchain for </a:t>
            </a:r>
            <a:r>
              <a:rPr lang="ro-RO" i="1" dirty="0" err="1"/>
              <a:t>Entrepreneurs</a:t>
            </a:r>
            <a:r>
              <a:rPr lang="ro-RO" i="1" dirty="0"/>
              <a:t> - a non-</a:t>
            </a:r>
            <a:r>
              <a:rPr lang="ro-RO" i="1" dirty="0" err="1"/>
              <a:t>traditional</a:t>
            </a:r>
            <a:r>
              <a:rPr lang="ro-RO" i="1" dirty="0"/>
              <a:t> Industry 4.0 curriculum for </a:t>
            </a:r>
            <a:r>
              <a:rPr lang="ro-RO" i="1" dirty="0" err="1"/>
              <a:t>Higher</a:t>
            </a:r>
            <a:r>
              <a:rPr lang="ro-RO" i="1" dirty="0"/>
              <a:t> </a:t>
            </a:r>
            <a:r>
              <a:rPr lang="ro-RO" i="1" dirty="0" err="1"/>
              <a:t>Education</a:t>
            </a:r>
            <a:r>
              <a:rPr lang="ro-RO" i="1" dirty="0"/>
              <a:t> - </a:t>
            </a:r>
            <a:r>
              <a:rPr lang="ro-RO" dirty="0"/>
              <a:t>2018-1-RO01-KA203-049510</a:t>
            </a:r>
            <a:endParaRPr lang="en-US" dirty="0"/>
          </a:p>
        </p:txBody>
      </p:sp>
      <p:pic>
        <p:nvPicPr>
          <p:cNvPr id="17" name="Picture 1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918948" y="5601059"/>
            <a:ext cx="1393853" cy="1393853"/>
          </a:xfrm>
          <a:prstGeom prst="rect">
            <a:avLst/>
          </a:prstGeom>
        </p:spPr>
      </p:pic>
    </p:spTree>
    <p:extLst>
      <p:ext uri="{BB962C8B-B14F-4D97-AF65-F5344CB8AC3E}">
        <p14:creationId xmlns:p14="http://schemas.microsoft.com/office/powerpoint/2010/main" val="178268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566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1218895" rtl="0" eaLnBrk="1" latinLnBrk="1"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1"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1"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1"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1"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1"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1"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1"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1"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1"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ko-KR"/>
      </a:defPPr>
      <a:lvl1pPr marL="0" algn="l" defTabSz="1218895" rtl="0" eaLnBrk="1" latinLnBrk="1" hangingPunct="1">
        <a:defRPr sz="2399" kern="1200">
          <a:solidFill>
            <a:schemeClr val="tx1"/>
          </a:solidFill>
          <a:latin typeface="+mn-lt"/>
          <a:ea typeface="+mn-ea"/>
          <a:cs typeface="+mn-cs"/>
        </a:defRPr>
      </a:lvl1pPr>
      <a:lvl2pPr marL="609448" algn="l" defTabSz="1218895" rtl="0" eaLnBrk="1" latinLnBrk="1" hangingPunct="1">
        <a:defRPr sz="2399" kern="1200">
          <a:solidFill>
            <a:schemeClr val="tx1"/>
          </a:solidFill>
          <a:latin typeface="+mn-lt"/>
          <a:ea typeface="+mn-ea"/>
          <a:cs typeface="+mn-cs"/>
        </a:defRPr>
      </a:lvl2pPr>
      <a:lvl3pPr marL="1218895" algn="l" defTabSz="1218895" rtl="0" eaLnBrk="1" latinLnBrk="1" hangingPunct="1">
        <a:defRPr sz="2399" kern="1200">
          <a:solidFill>
            <a:schemeClr val="tx1"/>
          </a:solidFill>
          <a:latin typeface="+mn-lt"/>
          <a:ea typeface="+mn-ea"/>
          <a:cs typeface="+mn-cs"/>
        </a:defRPr>
      </a:lvl3pPr>
      <a:lvl4pPr marL="1828343" algn="l" defTabSz="1218895" rtl="0" eaLnBrk="1" latinLnBrk="1" hangingPunct="1">
        <a:defRPr sz="2399" kern="1200">
          <a:solidFill>
            <a:schemeClr val="tx1"/>
          </a:solidFill>
          <a:latin typeface="+mn-lt"/>
          <a:ea typeface="+mn-ea"/>
          <a:cs typeface="+mn-cs"/>
        </a:defRPr>
      </a:lvl4pPr>
      <a:lvl5pPr marL="2437790" algn="l" defTabSz="1218895" rtl="0" eaLnBrk="1" latinLnBrk="1" hangingPunct="1">
        <a:defRPr sz="2399" kern="1200">
          <a:solidFill>
            <a:schemeClr val="tx1"/>
          </a:solidFill>
          <a:latin typeface="+mn-lt"/>
          <a:ea typeface="+mn-ea"/>
          <a:cs typeface="+mn-cs"/>
        </a:defRPr>
      </a:lvl5pPr>
      <a:lvl6pPr marL="3047238" algn="l" defTabSz="1218895" rtl="0" eaLnBrk="1" latinLnBrk="1" hangingPunct="1">
        <a:defRPr sz="2399" kern="1200">
          <a:solidFill>
            <a:schemeClr val="tx1"/>
          </a:solidFill>
          <a:latin typeface="+mn-lt"/>
          <a:ea typeface="+mn-ea"/>
          <a:cs typeface="+mn-cs"/>
        </a:defRPr>
      </a:lvl6pPr>
      <a:lvl7pPr marL="3656686" algn="l" defTabSz="1218895" rtl="0" eaLnBrk="1" latinLnBrk="1" hangingPunct="1">
        <a:defRPr sz="2399" kern="1200">
          <a:solidFill>
            <a:schemeClr val="tx1"/>
          </a:solidFill>
          <a:latin typeface="+mn-lt"/>
          <a:ea typeface="+mn-ea"/>
          <a:cs typeface="+mn-cs"/>
        </a:defRPr>
      </a:lvl7pPr>
      <a:lvl8pPr marL="4266133" algn="l" defTabSz="1218895" rtl="0" eaLnBrk="1" latinLnBrk="1" hangingPunct="1">
        <a:defRPr sz="2399" kern="1200">
          <a:solidFill>
            <a:schemeClr val="tx1"/>
          </a:solidFill>
          <a:latin typeface="+mn-lt"/>
          <a:ea typeface="+mn-ea"/>
          <a:cs typeface="+mn-cs"/>
        </a:defRPr>
      </a:lvl8pPr>
      <a:lvl9pPr marL="4875581" algn="l" defTabSz="1218895" rtl="0" eaLnBrk="1" latinLnBrk="1"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24.sv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d3QGvjPYFAw"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1834AADC-9690-4369-9829-4D808E1170C7}"/>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6" name="Immagine 5">
            <a:extLst>
              <a:ext uri="{FF2B5EF4-FFF2-40B4-BE49-F238E27FC236}">
                <a16:creationId xmlns:a16="http://schemas.microsoft.com/office/drawing/2014/main" id="{ADB3EABA-16FC-4276-AC83-D42D3FF31C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9" y="1388"/>
            <a:ext cx="12187066" cy="6855224"/>
          </a:xfrm>
          <a:prstGeom prst="rect">
            <a:avLst/>
          </a:prstGeom>
        </p:spPr>
      </p:pic>
    </p:spTree>
    <p:extLst>
      <p:ext uri="{BB962C8B-B14F-4D97-AF65-F5344CB8AC3E}">
        <p14:creationId xmlns:p14="http://schemas.microsoft.com/office/powerpoint/2010/main" val="388221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8A38B7-A37E-496F-A3DC-4B126A2B8C9A}"/>
              </a:ext>
            </a:extLst>
          </p:cNvPr>
          <p:cNvSpPr>
            <a:spLocks noGrp="1"/>
          </p:cNvSpPr>
          <p:nvPr>
            <p:ph type="title"/>
          </p:nvPr>
        </p:nvSpPr>
        <p:spPr/>
        <p:txBody>
          <a:bodyPr/>
          <a:lstStyle/>
          <a:p>
            <a:r>
              <a:rPr lang="it-IT" dirty="0" err="1">
                <a:solidFill>
                  <a:schemeClr val="accent2">
                    <a:lumMod val="75000"/>
                  </a:schemeClr>
                </a:solidFill>
              </a:rPr>
              <a:t>Let’s</a:t>
            </a:r>
            <a:r>
              <a:rPr lang="it-IT" dirty="0">
                <a:solidFill>
                  <a:schemeClr val="accent2">
                    <a:lumMod val="75000"/>
                  </a:schemeClr>
                </a:solidFill>
              </a:rPr>
              <a:t> </a:t>
            </a:r>
            <a:r>
              <a:rPr lang="it-IT" dirty="0" err="1">
                <a:solidFill>
                  <a:schemeClr val="accent2">
                    <a:lumMod val="75000"/>
                  </a:schemeClr>
                </a:solidFill>
              </a:rPr>
              <a:t>see</a:t>
            </a:r>
            <a:r>
              <a:rPr lang="it-IT" dirty="0">
                <a:solidFill>
                  <a:schemeClr val="accent2">
                    <a:lumMod val="75000"/>
                  </a:schemeClr>
                </a:solidFill>
              </a:rPr>
              <a:t> some </a:t>
            </a:r>
            <a:r>
              <a:rPr lang="it-IT" dirty="0" err="1">
                <a:solidFill>
                  <a:schemeClr val="accent2">
                    <a:lumMod val="75000"/>
                  </a:schemeClr>
                </a:solidFill>
              </a:rPr>
              <a:t>stats</a:t>
            </a:r>
            <a:endParaRPr lang="it-IT" dirty="0">
              <a:solidFill>
                <a:schemeClr val="accent2">
                  <a:lumMod val="75000"/>
                </a:schemeClr>
              </a:solidFill>
            </a:endParaRPr>
          </a:p>
        </p:txBody>
      </p:sp>
      <p:pic>
        <p:nvPicPr>
          <p:cNvPr id="7" name="Segnaposto contenuto 6">
            <a:extLst>
              <a:ext uri="{FF2B5EF4-FFF2-40B4-BE49-F238E27FC236}">
                <a16:creationId xmlns:a16="http://schemas.microsoft.com/office/drawing/2014/main" id="{D4CB1F9B-E427-1246-A6CF-BAF6C6F13C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5980" y="1386493"/>
            <a:ext cx="6984776" cy="4490213"/>
          </a:xfrm>
        </p:spPr>
      </p:pic>
      <p:sp>
        <p:nvSpPr>
          <p:cNvPr id="4" name="Segnaposto piè di pagina 3">
            <a:extLst>
              <a:ext uri="{FF2B5EF4-FFF2-40B4-BE49-F238E27FC236}">
                <a16:creationId xmlns:a16="http://schemas.microsoft.com/office/drawing/2014/main" id="{F300261A-5CB5-4205-960F-530FD6B5357A}"/>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5" name="Immagine 4">
            <a:extLst>
              <a:ext uri="{FF2B5EF4-FFF2-40B4-BE49-F238E27FC236}">
                <a16:creationId xmlns:a16="http://schemas.microsoft.com/office/drawing/2014/main" id="{486A82E0-295D-7643-8340-E17D07DF7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952340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8A38B7-A37E-496F-A3DC-4B126A2B8C9A}"/>
              </a:ext>
            </a:extLst>
          </p:cNvPr>
          <p:cNvSpPr>
            <a:spLocks noGrp="1"/>
          </p:cNvSpPr>
          <p:nvPr>
            <p:ph type="title"/>
          </p:nvPr>
        </p:nvSpPr>
        <p:spPr/>
        <p:txBody>
          <a:bodyPr/>
          <a:lstStyle/>
          <a:p>
            <a:r>
              <a:rPr lang="it-IT" dirty="0" err="1">
                <a:solidFill>
                  <a:schemeClr val="accent2">
                    <a:lumMod val="75000"/>
                  </a:schemeClr>
                </a:solidFill>
              </a:rPr>
              <a:t>Blockchain</a:t>
            </a:r>
            <a:r>
              <a:rPr lang="it-IT" dirty="0">
                <a:solidFill>
                  <a:schemeClr val="accent2">
                    <a:lumMod val="75000"/>
                  </a:schemeClr>
                </a:solidFill>
              </a:rPr>
              <a:t> </a:t>
            </a:r>
            <a:r>
              <a:rPr lang="it-IT" dirty="0" err="1">
                <a:solidFill>
                  <a:schemeClr val="accent2">
                    <a:lumMod val="75000"/>
                  </a:schemeClr>
                </a:solidFill>
              </a:rPr>
              <a:t>architectures</a:t>
            </a:r>
            <a:r>
              <a:rPr lang="it-IT" dirty="0">
                <a:solidFill>
                  <a:schemeClr val="accent2">
                    <a:lumMod val="75000"/>
                  </a:schemeClr>
                </a:solidFill>
              </a:rPr>
              <a:t> </a:t>
            </a:r>
            <a:r>
              <a:rPr lang="it-IT" dirty="0" err="1">
                <a:solidFill>
                  <a:schemeClr val="accent2">
                    <a:lumMod val="75000"/>
                  </a:schemeClr>
                </a:solidFill>
              </a:rPr>
              <a:t>chosen</a:t>
            </a:r>
            <a:r>
              <a:rPr lang="it-IT" dirty="0">
                <a:solidFill>
                  <a:schemeClr val="accent2">
                    <a:lumMod val="75000"/>
                  </a:schemeClr>
                </a:solidFill>
              </a:rPr>
              <a:t> by </a:t>
            </a:r>
            <a:r>
              <a:rPr lang="it-IT" dirty="0" err="1">
                <a:solidFill>
                  <a:schemeClr val="accent2">
                    <a:lumMod val="75000"/>
                  </a:schemeClr>
                </a:solidFill>
              </a:rPr>
              <a:t>italian</a:t>
            </a:r>
            <a:r>
              <a:rPr lang="it-IT" dirty="0">
                <a:solidFill>
                  <a:schemeClr val="accent2">
                    <a:lumMod val="75000"/>
                  </a:schemeClr>
                </a:solidFill>
              </a:rPr>
              <a:t> </a:t>
            </a:r>
            <a:r>
              <a:rPr lang="it-IT" dirty="0" err="1">
                <a:solidFill>
                  <a:schemeClr val="accent2">
                    <a:lumMod val="75000"/>
                  </a:schemeClr>
                </a:solidFill>
              </a:rPr>
              <a:t>blockchain</a:t>
            </a:r>
            <a:r>
              <a:rPr lang="it-IT" dirty="0">
                <a:solidFill>
                  <a:schemeClr val="accent2">
                    <a:lumMod val="75000"/>
                  </a:schemeClr>
                </a:solidFill>
              </a:rPr>
              <a:t> companies</a:t>
            </a:r>
          </a:p>
        </p:txBody>
      </p:sp>
      <p:sp>
        <p:nvSpPr>
          <p:cNvPr id="4" name="Segnaposto piè di pagina 3">
            <a:extLst>
              <a:ext uri="{FF2B5EF4-FFF2-40B4-BE49-F238E27FC236}">
                <a16:creationId xmlns:a16="http://schemas.microsoft.com/office/drawing/2014/main" id="{F300261A-5CB5-4205-960F-530FD6B5357A}"/>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5" name="Immagine 4">
            <a:extLst>
              <a:ext uri="{FF2B5EF4-FFF2-40B4-BE49-F238E27FC236}">
                <a16:creationId xmlns:a16="http://schemas.microsoft.com/office/drawing/2014/main" id="{486A82E0-295D-7643-8340-E17D07DF7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pic>
        <p:nvPicPr>
          <p:cNvPr id="9" name="Segnaposto contenuto 8">
            <a:extLst>
              <a:ext uri="{FF2B5EF4-FFF2-40B4-BE49-F238E27FC236}">
                <a16:creationId xmlns:a16="http://schemas.microsoft.com/office/drawing/2014/main" id="{6F14F2EC-FD39-E243-99D8-DBD4E47C436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49996" y="1720755"/>
            <a:ext cx="6912768" cy="3997745"/>
          </a:xfrm>
        </p:spPr>
      </p:pic>
    </p:spTree>
    <p:extLst>
      <p:ext uri="{BB962C8B-B14F-4D97-AF65-F5344CB8AC3E}">
        <p14:creationId xmlns:p14="http://schemas.microsoft.com/office/powerpoint/2010/main" val="2729430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8A38B7-A37E-496F-A3DC-4B126A2B8C9A}"/>
              </a:ext>
            </a:extLst>
          </p:cNvPr>
          <p:cNvSpPr>
            <a:spLocks noGrp="1"/>
          </p:cNvSpPr>
          <p:nvPr>
            <p:ph type="title"/>
          </p:nvPr>
        </p:nvSpPr>
        <p:spPr/>
        <p:txBody>
          <a:bodyPr/>
          <a:lstStyle/>
          <a:p>
            <a:r>
              <a:rPr lang="it-IT" dirty="0">
                <a:solidFill>
                  <a:schemeClr val="accent2">
                    <a:lumMod val="75000"/>
                  </a:schemeClr>
                </a:solidFill>
              </a:rPr>
              <a:t>Source of </a:t>
            </a:r>
            <a:r>
              <a:rPr lang="it-IT" dirty="0" err="1">
                <a:solidFill>
                  <a:schemeClr val="accent2">
                    <a:lumMod val="75000"/>
                  </a:schemeClr>
                </a:solidFill>
              </a:rPr>
              <a:t>financing</a:t>
            </a:r>
            <a:endParaRPr lang="it-IT" dirty="0">
              <a:solidFill>
                <a:schemeClr val="accent2">
                  <a:lumMod val="75000"/>
                </a:schemeClr>
              </a:solidFill>
            </a:endParaRPr>
          </a:p>
        </p:txBody>
      </p:sp>
      <p:sp>
        <p:nvSpPr>
          <p:cNvPr id="4" name="Segnaposto piè di pagina 3">
            <a:extLst>
              <a:ext uri="{FF2B5EF4-FFF2-40B4-BE49-F238E27FC236}">
                <a16:creationId xmlns:a16="http://schemas.microsoft.com/office/drawing/2014/main" id="{F300261A-5CB5-4205-960F-530FD6B5357A}"/>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5" name="Immagine 4">
            <a:extLst>
              <a:ext uri="{FF2B5EF4-FFF2-40B4-BE49-F238E27FC236}">
                <a16:creationId xmlns:a16="http://schemas.microsoft.com/office/drawing/2014/main" id="{486A82E0-295D-7643-8340-E17D07DF7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pic>
        <p:nvPicPr>
          <p:cNvPr id="8" name="Segnaposto contenuto 7">
            <a:extLst>
              <a:ext uri="{FF2B5EF4-FFF2-40B4-BE49-F238E27FC236}">
                <a16:creationId xmlns:a16="http://schemas.microsoft.com/office/drawing/2014/main" id="{18A66778-0F75-904B-91EF-C2939615CBE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67068" y="1772815"/>
            <a:ext cx="8155736" cy="3724859"/>
          </a:xfrm>
        </p:spPr>
      </p:pic>
    </p:spTree>
    <p:extLst>
      <p:ext uri="{BB962C8B-B14F-4D97-AF65-F5344CB8AC3E}">
        <p14:creationId xmlns:p14="http://schemas.microsoft.com/office/powerpoint/2010/main" val="2924775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8A38B7-A37E-496F-A3DC-4B126A2B8C9A}"/>
              </a:ext>
            </a:extLst>
          </p:cNvPr>
          <p:cNvSpPr>
            <a:spLocks noGrp="1"/>
          </p:cNvSpPr>
          <p:nvPr>
            <p:ph type="title"/>
          </p:nvPr>
        </p:nvSpPr>
        <p:spPr/>
        <p:txBody>
          <a:bodyPr/>
          <a:lstStyle/>
          <a:p>
            <a:r>
              <a:rPr lang="it-IT" dirty="0">
                <a:solidFill>
                  <a:schemeClr val="accent2">
                    <a:lumMod val="75000"/>
                  </a:schemeClr>
                </a:solidFill>
              </a:rPr>
              <a:t>Forms of </a:t>
            </a:r>
            <a:r>
              <a:rPr lang="it-IT" dirty="0" err="1">
                <a:solidFill>
                  <a:schemeClr val="accent2">
                    <a:lumMod val="75000"/>
                  </a:schemeClr>
                </a:solidFill>
              </a:rPr>
              <a:t>cooperation</a:t>
            </a:r>
            <a:r>
              <a:rPr lang="it-IT" dirty="0">
                <a:solidFill>
                  <a:schemeClr val="accent2">
                    <a:lumMod val="75000"/>
                  </a:schemeClr>
                </a:solidFill>
              </a:rPr>
              <a:t> of </a:t>
            </a:r>
            <a:r>
              <a:rPr lang="it-IT" dirty="0" err="1">
                <a:solidFill>
                  <a:schemeClr val="accent2">
                    <a:lumMod val="75000"/>
                  </a:schemeClr>
                </a:solidFill>
              </a:rPr>
              <a:t>blockchain</a:t>
            </a:r>
            <a:r>
              <a:rPr lang="it-IT" dirty="0">
                <a:solidFill>
                  <a:schemeClr val="accent2">
                    <a:lumMod val="75000"/>
                  </a:schemeClr>
                </a:solidFill>
              </a:rPr>
              <a:t> </a:t>
            </a:r>
            <a:r>
              <a:rPr lang="it-IT" dirty="0" err="1">
                <a:solidFill>
                  <a:schemeClr val="accent2">
                    <a:lumMod val="75000"/>
                  </a:schemeClr>
                </a:solidFill>
              </a:rPr>
              <a:t>firms</a:t>
            </a:r>
            <a:r>
              <a:rPr lang="it-IT" dirty="0">
                <a:solidFill>
                  <a:schemeClr val="accent2">
                    <a:lumMod val="75000"/>
                  </a:schemeClr>
                </a:solidFill>
              </a:rPr>
              <a:t> in </a:t>
            </a:r>
            <a:r>
              <a:rPr lang="it-IT" dirty="0" err="1">
                <a:solidFill>
                  <a:schemeClr val="accent2">
                    <a:lumMod val="75000"/>
                  </a:schemeClr>
                </a:solidFill>
              </a:rPr>
              <a:t>Italy</a:t>
            </a:r>
            <a:endParaRPr lang="it-IT" dirty="0">
              <a:solidFill>
                <a:schemeClr val="accent2">
                  <a:lumMod val="75000"/>
                </a:schemeClr>
              </a:solidFill>
            </a:endParaRPr>
          </a:p>
        </p:txBody>
      </p:sp>
      <p:sp>
        <p:nvSpPr>
          <p:cNvPr id="4" name="Segnaposto piè di pagina 3">
            <a:extLst>
              <a:ext uri="{FF2B5EF4-FFF2-40B4-BE49-F238E27FC236}">
                <a16:creationId xmlns:a16="http://schemas.microsoft.com/office/drawing/2014/main" id="{F300261A-5CB5-4205-960F-530FD6B5357A}"/>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5" name="Immagine 4">
            <a:extLst>
              <a:ext uri="{FF2B5EF4-FFF2-40B4-BE49-F238E27FC236}">
                <a16:creationId xmlns:a16="http://schemas.microsoft.com/office/drawing/2014/main" id="{486A82E0-295D-7643-8340-E17D07DF7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pic>
        <p:nvPicPr>
          <p:cNvPr id="9" name="Segnaposto contenuto 8">
            <a:extLst>
              <a:ext uri="{FF2B5EF4-FFF2-40B4-BE49-F238E27FC236}">
                <a16:creationId xmlns:a16="http://schemas.microsoft.com/office/drawing/2014/main" id="{74441FB1-8D59-8C4B-870D-36DBBC8E460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45940" y="1577782"/>
            <a:ext cx="7488832" cy="4069076"/>
          </a:xfrm>
        </p:spPr>
      </p:pic>
    </p:spTree>
    <p:extLst>
      <p:ext uri="{BB962C8B-B14F-4D97-AF65-F5344CB8AC3E}">
        <p14:creationId xmlns:p14="http://schemas.microsoft.com/office/powerpoint/2010/main" val="2972635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E3162766-472B-4100-8B30-C8E3A6A6F1CC}"/>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6" name="Immagine 5">
            <a:extLst>
              <a:ext uri="{FF2B5EF4-FFF2-40B4-BE49-F238E27FC236}">
                <a16:creationId xmlns:a16="http://schemas.microsoft.com/office/drawing/2014/main" id="{C9329FD9-D772-48F2-B4C4-24F747B0D3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9" y="1388"/>
            <a:ext cx="12187066" cy="6855224"/>
          </a:xfrm>
          <a:prstGeom prst="rect">
            <a:avLst/>
          </a:prstGeom>
        </p:spPr>
      </p:pic>
    </p:spTree>
    <p:extLst>
      <p:ext uri="{BB962C8B-B14F-4D97-AF65-F5344CB8AC3E}">
        <p14:creationId xmlns:p14="http://schemas.microsoft.com/office/powerpoint/2010/main" val="1533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3F21D54-41F3-4193-A313-5EF5E7569956}"/>
              </a:ext>
            </a:extLst>
          </p:cNvPr>
          <p:cNvSpPr>
            <a:spLocks noGrp="1"/>
          </p:cNvSpPr>
          <p:nvPr>
            <p:ph type="title"/>
          </p:nvPr>
        </p:nvSpPr>
        <p:spPr/>
        <p:txBody>
          <a:bodyPr/>
          <a:lstStyle/>
          <a:p>
            <a:r>
              <a:rPr lang="it-IT" dirty="0">
                <a:solidFill>
                  <a:schemeClr val="accent2">
                    <a:lumMod val="75000"/>
                  </a:schemeClr>
                </a:solidFill>
              </a:rPr>
              <a:t>Smart </a:t>
            </a:r>
            <a:r>
              <a:rPr lang="it-IT" dirty="0" err="1">
                <a:solidFill>
                  <a:schemeClr val="accent2">
                    <a:lumMod val="75000"/>
                  </a:schemeClr>
                </a:solidFill>
              </a:rPr>
              <a:t>Agrifood</a:t>
            </a:r>
            <a:r>
              <a:rPr lang="it-IT" dirty="0">
                <a:solidFill>
                  <a:schemeClr val="accent2">
                    <a:lumMod val="75000"/>
                  </a:schemeClr>
                </a:solidFill>
              </a:rPr>
              <a:t> in defense of the Made in </a:t>
            </a:r>
            <a:r>
              <a:rPr lang="it-IT" dirty="0" err="1">
                <a:solidFill>
                  <a:schemeClr val="accent2">
                    <a:lumMod val="75000"/>
                  </a:schemeClr>
                </a:solidFill>
              </a:rPr>
              <a:t>Italy</a:t>
            </a:r>
            <a:endParaRPr lang="it-IT" dirty="0">
              <a:solidFill>
                <a:schemeClr val="accent2">
                  <a:lumMod val="75000"/>
                </a:schemeClr>
              </a:solidFill>
            </a:endParaRPr>
          </a:p>
        </p:txBody>
      </p:sp>
      <p:sp>
        <p:nvSpPr>
          <p:cNvPr id="2" name="Segnaposto piè di pagina 1">
            <a:extLst>
              <a:ext uri="{FF2B5EF4-FFF2-40B4-BE49-F238E27FC236}">
                <a16:creationId xmlns:a16="http://schemas.microsoft.com/office/drawing/2014/main" id="{013B6FA1-113A-4030-A37C-31FA7824EC64}"/>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10" name="Segnaposto contenuto 9">
            <a:extLst>
              <a:ext uri="{FF2B5EF4-FFF2-40B4-BE49-F238E27FC236}">
                <a16:creationId xmlns:a16="http://schemas.microsoft.com/office/drawing/2014/main" id="{0359DC77-F1AF-2043-80A1-CA5FC365BA8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31540" y="2204864"/>
            <a:ext cx="4473223" cy="2952328"/>
          </a:xfrm>
        </p:spPr>
      </p:pic>
      <p:sp>
        <p:nvSpPr>
          <p:cNvPr id="8" name="Segnaposto contenuto 7">
            <a:extLst>
              <a:ext uri="{FF2B5EF4-FFF2-40B4-BE49-F238E27FC236}">
                <a16:creationId xmlns:a16="http://schemas.microsoft.com/office/drawing/2014/main" id="{4D5F0CF4-BA7C-564A-AF28-1FEC9CFB4092}"/>
              </a:ext>
            </a:extLst>
          </p:cNvPr>
          <p:cNvSpPr>
            <a:spLocks noGrp="1"/>
          </p:cNvSpPr>
          <p:nvPr>
            <p:ph sz="half" idx="2"/>
          </p:nvPr>
        </p:nvSpPr>
        <p:spPr>
          <a:xfrm>
            <a:off x="6094412" y="2204864"/>
            <a:ext cx="4875530" cy="3240360"/>
          </a:xfrm>
        </p:spPr>
        <p:txBody>
          <a:bodyPr>
            <a:normAutofit fontScale="92500"/>
          </a:bodyPr>
          <a:lstStyle/>
          <a:p>
            <a:r>
              <a:rPr lang="it-IT" dirty="0"/>
              <a:t>Consumers are </a:t>
            </a:r>
            <a:r>
              <a:rPr lang="it-IT" dirty="0" err="1"/>
              <a:t>increasingly</a:t>
            </a:r>
            <a:r>
              <a:rPr lang="it-IT" dirty="0"/>
              <a:t> </a:t>
            </a:r>
            <a:r>
              <a:rPr lang="it-IT" dirty="0" err="1"/>
              <a:t>focused</a:t>
            </a:r>
            <a:r>
              <a:rPr lang="it-IT" dirty="0"/>
              <a:t> on the </a:t>
            </a:r>
            <a:r>
              <a:rPr lang="it-IT" dirty="0" err="1"/>
              <a:t>products’s</a:t>
            </a:r>
            <a:r>
              <a:rPr lang="it-IT" dirty="0"/>
              <a:t> </a:t>
            </a:r>
            <a:r>
              <a:rPr lang="it-IT" dirty="0" err="1"/>
              <a:t>origin</a:t>
            </a:r>
            <a:r>
              <a:rPr lang="it-IT" dirty="0"/>
              <a:t>.</a:t>
            </a:r>
          </a:p>
          <a:p>
            <a:r>
              <a:rPr lang="it-IT" dirty="0"/>
              <a:t>74% of consumers </a:t>
            </a:r>
            <a:r>
              <a:rPr lang="it-IT" dirty="0" err="1"/>
              <a:t>explicitly</a:t>
            </a:r>
            <a:r>
              <a:rPr lang="it-IT" dirty="0"/>
              <a:t> state </a:t>
            </a:r>
            <a:r>
              <a:rPr lang="it-IT" dirty="0" err="1"/>
              <a:t>that</a:t>
            </a:r>
            <a:r>
              <a:rPr lang="it-IT" dirty="0"/>
              <a:t> </a:t>
            </a:r>
            <a:r>
              <a:rPr lang="it-IT" dirty="0" err="1"/>
              <a:t>they</a:t>
            </a:r>
            <a:r>
              <a:rPr lang="it-IT" dirty="0"/>
              <a:t> are </a:t>
            </a:r>
            <a:r>
              <a:rPr lang="it-IT" dirty="0" err="1"/>
              <a:t>influenced</a:t>
            </a:r>
            <a:r>
              <a:rPr lang="it-IT" dirty="0"/>
              <a:t> in </a:t>
            </a:r>
            <a:r>
              <a:rPr lang="it-IT" dirty="0" err="1"/>
              <a:t>their</a:t>
            </a:r>
            <a:r>
              <a:rPr lang="it-IT" dirty="0"/>
              <a:t> </a:t>
            </a:r>
            <a:r>
              <a:rPr lang="it-IT" dirty="0" err="1"/>
              <a:t>purchase</a:t>
            </a:r>
            <a:r>
              <a:rPr lang="it-IT" dirty="0"/>
              <a:t> by the </a:t>
            </a:r>
            <a:r>
              <a:rPr lang="it-IT" dirty="0" err="1"/>
              <a:t>availability</a:t>
            </a:r>
            <a:r>
              <a:rPr lang="it-IT" dirty="0"/>
              <a:t> of information on </a:t>
            </a:r>
            <a:r>
              <a:rPr lang="it-IT" dirty="0" err="1"/>
              <a:t>product</a:t>
            </a:r>
            <a:r>
              <a:rPr lang="it-IT" dirty="0"/>
              <a:t> </a:t>
            </a:r>
            <a:r>
              <a:rPr lang="it-IT" dirty="0" err="1"/>
              <a:t>traceability</a:t>
            </a:r>
            <a:r>
              <a:rPr lang="it-IT" dirty="0"/>
              <a:t> </a:t>
            </a:r>
            <a:r>
              <a:rPr lang="it-IT" dirty="0" err="1"/>
              <a:t>issues</a:t>
            </a:r>
            <a:r>
              <a:rPr lang="it-IT" dirty="0"/>
              <a:t>.</a:t>
            </a:r>
          </a:p>
        </p:txBody>
      </p:sp>
      <p:pic>
        <p:nvPicPr>
          <p:cNvPr id="6" name="Immagine 5">
            <a:extLst>
              <a:ext uri="{FF2B5EF4-FFF2-40B4-BE49-F238E27FC236}">
                <a16:creationId xmlns:a16="http://schemas.microsoft.com/office/drawing/2014/main" id="{0F08DBC5-232C-5441-AEB3-3B64A92C9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16703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3F21D54-41F3-4193-A313-5EF5E7569956}"/>
              </a:ext>
            </a:extLst>
          </p:cNvPr>
          <p:cNvSpPr>
            <a:spLocks noGrp="1"/>
          </p:cNvSpPr>
          <p:nvPr>
            <p:ph type="title"/>
          </p:nvPr>
        </p:nvSpPr>
        <p:spPr/>
        <p:txBody>
          <a:bodyPr/>
          <a:lstStyle/>
          <a:p>
            <a:r>
              <a:rPr lang="it-IT" dirty="0">
                <a:solidFill>
                  <a:schemeClr val="accent2">
                    <a:lumMod val="75000"/>
                  </a:schemeClr>
                </a:solidFill>
              </a:rPr>
              <a:t>The </a:t>
            </a:r>
            <a:r>
              <a:rPr lang="it-IT" dirty="0" err="1">
                <a:solidFill>
                  <a:schemeClr val="accent2">
                    <a:lumMod val="75000"/>
                  </a:schemeClr>
                </a:solidFill>
              </a:rPr>
              <a:t>wine</a:t>
            </a:r>
            <a:r>
              <a:rPr lang="it-IT" dirty="0">
                <a:solidFill>
                  <a:schemeClr val="accent2">
                    <a:lumMod val="75000"/>
                  </a:schemeClr>
                </a:solidFill>
              </a:rPr>
              <a:t> </a:t>
            </a:r>
            <a:r>
              <a:rPr lang="it-IT" dirty="0" err="1">
                <a:solidFill>
                  <a:schemeClr val="accent2">
                    <a:lumMod val="75000"/>
                  </a:schemeClr>
                </a:solidFill>
              </a:rPr>
              <a:t>sector</a:t>
            </a:r>
            <a:r>
              <a:rPr lang="it-IT" dirty="0">
                <a:solidFill>
                  <a:schemeClr val="accent2">
                    <a:lumMod val="75000"/>
                  </a:schemeClr>
                </a:solidFill>
              </a:rPr>
              <a:t> in </a:t>
            </a:r>
            <a:r>
              <a:rPr lang="it-IT" dirty="0" err="1">
                <a:solidFill>
                  <a:schemeClr val="accent2">
                    <a:lumMod val="75000"/>
                  </a:schemeClr>
                </a:solidFill>
              </a:rPr>
              <a:t>Italy</a:t>
            </a:r>
            <a:endParaRPr lang="it-IT" dirty="0">
              <a:solidFill>
                <a:schemeClr val="accent2">
                  <a:lumMod val="75000"/>
                </a:schemeClr>
              </a:solidFill>
            </a:endParaRPr>
          </a:p>
        </p:txBody>
      </p:sp>
      <p:sp>
        <p:nvSpPr>
          <p:cNvPr id="2" name="Segnaposto piè di pagina 1">
            <a:extLst>
              <a:ext uri="{FF2B5EF4-FFF2-40B4-BE49-F238E27FC236}">
                <a16:creationId xmlns:a16="http://schemas.microsoft.com/office/drawing/2014/main" id="{013B6FA1-113A-4030-A37C-31FA7824EC64}"/>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10" name="Segnaposto contenuto 9">
            <a:extLst>
              <a:ext uri="{FF2B5EF4-FFF2-40B4-BE49-F238E27FC236}">
                <a16:creationId xmlns:a16="http://schemas.microsoft.com/office/drawing/2014/main" id="{0359DC77-F1AF-2043-80A1-CA5FC365BA8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981844" y="2204864"/>
            <a:ext cx="4375854" cy="2952328"/>
          </a:xfrm>
        </p:spPr>
      </p:pic>
      <p:sp>
        <p:nvSpPr>
          <p:cNvPr id="8" name="Segnaposto contenuto 7">
            <a:extLst>
              <a:ext uri="{FF2B5EF4-FFF2-40B4-BE49-F238E27FC236}">
                <a16:creationId xmlns:a16="http://schemas.microsoft.com/office/drawing/2014/main" id="{4D5F0CF4-BA7C-564A-AF28-1FEC9CFB4092}"/>
              </a:ext>
            </a:extLst>
          </p:cNvPr>
          <p:cNvSpPr>
            <a:spLocks noGrp="1"/>
          </p:cNvSpPr>
          <p:nvPr>
            <p:ph sz="half" idx="2"/>
          </p:nvPr>
        </p:nvSpPr>
        <p:spPr>
          <a:xfrm>
            <a:off x="6094412" y="2204864"/>
            <a:ext cx="4875530" cy="3240360"/>
          </a:xfrm>
        </p:spPr>
        <p:txBody>
          <a:bodyPr>
            <a:normAutofit fontScale="92500" lnSpcReduction="20000"/>
          </a:bodyPr>
          <a:lstStyle/>
          <a:p>
            <a:r>
              <a:rPr lang="it-IT" dirty="0"/>
              <a:t>The market </a:t>
            </a:r>
            <a:r>
              <a:rPr lang="it-IT" dirty="0" err="1"/>
              <a:t>is</a:t>
            </a:r>
            <a:r>
              <a:rPr lang="it-IT" dirty="0"/>
              <a:t> </a:t>
            </a:r>
            <a:r>
              <a:rPr lang="it-IT" dirty="0" err="1"/>
              <a:t>characterized</a:t>
            </a:r>
            <a:r>
              <a:rPr lang="it-IT" dirty="0"/>
              <a:t> by companies </a:t>
            </a:r>
            <a:r>
              <a:rPr lang="it-IT" dirty="0" err="1"/>
              <a:t>that</a:t>
            </a:r>
            <a:r>
              <a:rPr lang="it-IT" dirty="0"/>
              <a:t> </a:t>
            </a:r>
            <a:r>
              <a:rPr lang="it-IT" dirty="0" err="1"/>
              <a:t>struggle</a:t>
            </a:r>
            <a:r>
              <a:rPr lang="it-IT" dirty="0"/>
              <a:t> to </a:t>
            </a:r>
            <a:r>
              <a:rPr lang="it-IT" dirty="0" err="1"/>
              <a:t>bring</a:t>
            </a:r>
            <a:r>
              <a:rPr lang="it-IT" dirty="0"/>
              <a:t> the </a:t>
            </a:r>
            <a:r>
              <a:rPr lang="it-IT" dirty="0" err="1"/>
              <a:t>values</a:t>
            </a:r>
            <a:r>
              <a:rPr lang="it-IT" dirty="0"/>
              <a:t> of the </a:t>
            </a:r>
            <a:r>
              <a:rPr lang="it-IT" dirty="0" err="1"/>
              <a:t>territory</a:t>
            </a:r>
            <a:r>
              <a:rPr lang="it-IT" dirty="0"/>
              <a:t>, </a:t>
            </a:r>
            <a:r>
              <a:rPr lang="it-IT" dirty="0" err="1"/>
              <a:t>method</a:t>
            </a:r>
            <a:r>
              <a:rPr lang="it-IT" dirty="0"/>
              <a:t> and </a:t>
            </a:r>
            <a:r>
              <a:rPr lang="it-IT" dirty="0" err="1"/>
              <a:t>professionalism</a:t>
            </a:r>
            <a:r>
              <a:rPr lang="it-IT" dirty="0"/>
              <a:t> to the end </a:t>
            </a:r>
            <a:r>
              <a:rPr lang="it-IT" dirty="0" err="1"/>
              <a:t>customers</a:t>
            </a:r>
            <a:r>
              <a:rPr lang="it-IT" dirty="0"/>
              <a:t>.</a:t>
            </a:r>
          </a:p>
          <a:p>
            <a:r>
              <a:rPr lang="it-IT" dirty="0"/>
              <a:t>High </a:t>
            </a:r>
            <a:r>
              <a:rPr lang="it-IT" dirty="0" err="1"/>
              <a:t>counterfeiting</a:t>
            </a:r>
            <a:r>
              <a:rPr lang="it-IT" dirty="0"/>
              <a:t> </a:t>
            </a:r>
            <a:r>
              <a:rPr lang="it-IT" dirty="0" err="1"/>
              <a:t>phenomenon</a:t>
            </a:r>
            <a:r>
              <a:rPr lang="it-IT" dirty="0"/>
              <a:t>. </a:t>
            </a:r>
            <a:r>
              <a:rPr lang="it-IT" dirty="0" err="1"/>
              <a:t>It’s</a:t>
            </a:r>
            <a:r>
              <a:rPr lang="it-IT" dirty="0"/>
              <a:t> </a:t>
            </a:r>
            <a:r>
              <a:rPr lang="it-IT" dirty="0" err="1"/>
              <a:t>estimated</a:t>
            </a:r>
            <a:r>
              <a:rPr lang="it-IT" dirty="0"/>
              <a:t> </a:t>
            </a:r>
            <a:r>
              <a:rPr lang="it-IT" dirty="0" err="1"/>
              <a:t>that</a:t>
            </a:r>
            <a:r>
              <a:rPr lang="it-IT" dirty="0"/>
              <a:t> </a:t>
            </a:r>
            <a:r>
              <a:rPr lang="it-IT" dirty="0" err="1"/>
              <a:t>every</a:t>
            </a:r>
            <a:r>
              <a:rPr lang="it-IT" dirty="0"/>
              <a:t> </a:t>
            </a:r>
            <a:r>
              <a:rPr lang="it-IT" dirty="0" err="1"/>
              <a:t>year</a:t>
            </a:r>
            <a:r>
              <a:rPr lang="it-IT" dirty="0"/>
              <a:t> </a:t>
            </a:r>
            <a:r>
              <a:rPr lang="it-IT" dirty="0" err="1"/>
              <a:t>there</a:t>
            </a:r>
            <a:r>
              <a:rPr lang="it-IT" dirty="0"/>
              <a:t> </a:t>
            </a:r>
            <a:r>
              <a:rPr lang="it-IT" dirty="0" err="1"/>
              <a:t>is</a:t>
            </a:r>
            <a:r>
              <a:rPr lang="it-IT" dirty="0"/>
              <a:t> a </a:t>
            </a:r>
            <a:r>
              <a:rPr lang="it-IT" dirty="0" err="1"/>
              <a:t>loss</a:t>
            </a:r>
            <a:r>
              <a:rPr lang="it-IT" dirty="0"/>
              <a:t> of 2 </a:t>
            </a:r>
            <a:r>
              <a:rPr lang="it-IT" dirty="0" err="1"/>
              <a:t>billion</a:t>
            </a:r>
            <a:r>
              <a:rPr lang="it-IT" dirty="0"/>
              <a:t> </a:t>
            </a:r>
            <a:r>
              <a:rPr lang="it-IT" dirty="0" err="1"/>
              <a:t>euros</a:t>
            </a:r>
            <a:r>
              <a:rPr lang="it-IT" dirty="0"/>
              <a:t>.</a:t>
            </a:r>
          </a:p>
        </p:txBody>
      </p:sp>
      <p:pic>
        <p:nvPicPr>
          <p:cNvPr id="6" name="Immagine 5">
            <a:extLst>
              <a:ext uri="{FF2B5EF4-FFF2-40B4-BE49-F238E27FC236}">
                <a16:creationId xmlns:a16="http://schemas.microsoft.com/office/drawing/2014/main" id="{B9E643FC-ED58-D945-8ACD-5FC45661D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10067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F70F4D-D36B-B44F-87ED-220C1CB62507}"/>
              </a:ext>
            </a:extLst>
          </p:cNvPr>
          <p:cNvSpPr>
            <a:spLocks noGrp="1"/>
          </p:cNvSpPr>
          <p:nvPr>
            <p:ph type="title"/>
          </p:nvPr>
        </p:nvSpPr>
        <p:spPr/>
        <p:txBody>
          <a:bodyPr/>
          <a:lstStyle/>
          <a:p>
            <a:r>
              <a:rPr lang="it-IT" dirty="0">
                <a:solidFill>
                  <a:schemeClr val="accent2">
                    <a:lumMod val="75000"/>
                  </a:schemeClr>
                </a:solidFill>
              </a:rPr>
              <a:t>The </a:t>
            </a:r>
            <a:r>
              <a:rPr lang="it-IT" dirty="0" err="1">
                <a:solidFill>
                  <a:schemeClr val="accent2">
                    <a:lumMod val="75000"/>
                  </a:schemeClr>
                </a:solidFill>
              </a:rPr>
              <a:t>subjects</a:t>
            </a:r>
            <a:r>
              <a:rPr lang="it-IT" dirty="0">
                <a:solidFill>
                  <a:schemeClr val="accent2">
                    <a:lumMod val="75000"/>
                  </a:schemeClr>
                </a:solidFill>
              </a:rPr>
              <a:t> in the </a:t>
            </a:r>
            <a:r>
              <a:rPr lang="it-IT" dirty="0" err="1">
                <a:solidFill>
                  <a:schemeClr val="accent2">
                    <a:lumMod val="75000"/>
                  </a:schemeClr>
                </a:solidFill>
              </a:rPr>
              <a:t>wine</a:t>
            </a:r>
            <a:r>
              <a:rPr lang="it-IT" dirty="0">
                <a:solidFill>
                  <a:schemeClr val="accent2">
                    <a:lumMod val="75000"/>
                  </a:schemeClr>
                </a:solidFill>
              </a:rPr>
              <a:t> </a:t>
            </a:r>
            <a:r>
              <a:rPr lang="it-IT" dirty="0" err="1">
                <a:solidFill>
                  <a:schemeClr val="accent2">
                    <a:lumMod val="75000"/>
                  </a:schemeClr>
                </a:solidFill>
              </a:rPr>
              <a:t>supply</a:t>
            </a:r>
            <a:r>
              <a:rPr lang="it-IT" dirty="0">
                <a:solidFill>
                  <a:schemeClr val="accent2">
                    <a:lumMod val="75000"/>
                  </a:schemeClr>
                </a:solidFill>
              </a:rPr>
              <a:t> </a:t>
            </a:r>
            <a:r>
              <a:rPr lang="it-IT" dirty="0" err="1">
                <a:solidFill>
                  <a:schemeClr val="accent2">
                    <a:lumMod val="75000"/>
                  </a:schemeClr>
                </a:solidFill>
              </a:rPr>
              <a:t>chain</a:t>
            </a:r>
            <a:endParaRPr lang="it-IT" dirty="0"/>
          </a:p>
        </p:txBody>
      </p:sp>
      <p:sp>
        <p:nvSpPr>
          <p:cNvPr id="5" name="Segnaposto piè di pagina 4">
            <a:extLst>
              <a:ext uri="{FF2B5EF4-FFF2-40B4-BE49-F238E27FC236}">
                <a16:creationId xmlns:a16="http://schemas.microsoft.com/office/drawing/2014/main" id="{372ECC91-E47C-7E47-AEBB-B5353BD205DC}"/>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7" name="Immagine 6">
            <a:extLst>
              <a:ext uri="{FF2B5EF4-FFF2-40B4-BE49-F238E27FC236}">
                <a16:creationId xmlns:a16="http://schemas.microsoft.com/office/drawing/2014/main" id="{CBD9A410-CB83-D24A-8A20-5E1FDC0C3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pic>
        <p:nvPicPr>
          <p:cNvPr id="9" name="Segnaposto contenuto 8">
            <a:extLst>
              <a:ext uri="{FF2B5EF4-FFF2-40B4-BE49-F238E27FC236}">
                <a16:creationId xmlns:a16="http://schemas.microsoft.com/office/drawing/2014/main" id="{8D4E4135-E8D7-5D4C-924C-B9D9FD0AA3CD}"/>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277988" y="1842694"/>
            <a:ext cx="6624736" cy="3546257"/>
          </a:xfrm>
        </p:spPr>
      </p:pic>
    </p:spTree>
    <p:extLst>
      <p:ext uri="{BB962C8B-B14F-4D97-AF65-F5344CB8AC3E}">
        <p14:creationId xmlns:p14="http://schemas.microsoft.com/office/powerpoint/2010/main" val="381050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F70F4D-D36B-B44F-87ED-220C1CB62507}"/>
              </a:ext>
            </a:extLst>
          </p:cNvPr>
          <p:cNvSpPr>
            <a:spLocks noGrp="1"/>
          </p:cNvSpPr>
          <p:nvPr>
            <p:ph type="title"/>
          </p:nvPr>
        </p:nvSpPr>
        <p:spPr/>
        <p:txBody>
          <a:bodyPr/>
          <a:lstStyle/>
          <a:p>
            <a:r>
              <a:rPr lang="it-IT" dirty="0">
                <a:solidFill>
                  <a:schemeClr val="accent2">
                    <a:lumMod val="75000"/>
                  </a:schemeClr>
                </a:solidFill>
              </a:rPr>
              <a:t>The benefits from the use of </a:t>
            </a:r>
            <a:r>
              <a:rPr lang="it-IT" dirty="0" err="1">
                <a:solidFill>
                  <a:schemeClr val="accent2">
                    <a:lumMod val="75000"/>
                  </a:schemeClr>
                </a:solidFill>
              </a:rPr>
              <a:t>Blockchain</a:t>
            </a:r>
            <a:endParaRPr lang="it-IT" dirty="0"/>
          </a:p>
        </p:txBody>
      </p:sp>
      <p:graphicFrame>
        <p:nvGraphicFramePr>
          <p:cNvPr id="6" name="Segnaposto contenuto 5">
            <a:extLst>
              <a:ext uri="{FF2B5EF4-FFF2-40B4-BE49-F238E27FC236}">
                <a16:creationId xmlns:a16="http://schemas.microsoft.com/office/drawing/2014/main" id="{A34DCF08-FA6F-AD40-B544-BD889AF5CF26}"/>
              </a:ext>
            </a:extLst>
          </p:cNvPr>
          <p:cNvGraphicFramePr>
            <a:graphicFrameLocks noGrp="1"/>
          </p:cNvGraphicFramePr>
          <p:nvPr>
            <p:ph sz="half" idx="1"/>
          </p:nvPr>
        </p:nvGraphicFramePr>
        <p:xfrm>
          <a:off x="3656806" y="1483190"/>
          <a:ext cx="4875212"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egnaposto piè di pagina 4">
            <a:extLst>
              <a:ext uri="{FF2B5EF4-FFF2-40B4-BE49-F238E27FC236}">
                <a16:creationId xmlns:a16="http://schemas.microsoft.com/office/drawing/2014/main" id="{372ECC91-E47C-7E47-AEBB-B5353BD205DC}"/>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7" name="Immagine 6">
            <a:extLst>
              <a:ext uri="{FF2B5EF4-FFF2-40B4-BE49-F238E27FC236}">
                <a16:creationId xmlns:a16="http://schemas.microsoft.com/office/drawing/2014/main" id="{CBD9A410-CB83-D24A-8A20-5E1FDC0C31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2714491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E3162766-472B-4100-8B30-C8E3A6A6F1CC}"/>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6" name="Immagine 5">
            <a:extLst>
              <a:ext uri="{FF2B5EF4-FFF2-40B4-BE49-F238E27FC236}">
                <a16:creationId xmlns:a16="http://schemas.microsoft.com/office/drawing/2014/main" id="{C9329FD9-D772-48F2-B4C4-24F747B0D3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 y="1388"/>
            <a:ext cx="12187064" cy="6855224"/>
          </a:xfrm>
          <a:prstGeom prst="rect">
            <a:avLst/>
          </a:prstGeom>
        </p:spPr>
      </p:pic>
    </p:spTree>
    <p:extLst>
      <p:ext uri="{BB962C8B-B14F-4D97-AF65-F5344CB8AC3E}">
        <p14:creationId xmlns:p14="http://schemas.microsoft.com/office/powerpoint/2010/main" val="245486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sp>
        <p:nvSpPr>
          <p:cNvPr id="2" name="Title 1"/>
          <p:cNvSpPr>
            <a:spLocks noGrp="1"/>
          </p:cNvSpPr>
          <p:nvPr>
            <p:ph type="ctrTitle" idx="4294967295"/>
          </p:nvPr>
        </p:nvSpPr>
        <p:spPr>
          <a:xfrm>
            <a:off x="2581275" y="361950"/>
            <a:ext cx="9607550" cy="835025"/>
          </a:xfrm>
        </p:spPr>
        <p:txBody>
          <a:bodyPr/>
          <a:lstStyle/>
          <a:p>
            <a:r>
              <a:rPr lang="en-US" dirty="0">
                <a:solidFill>
                  <a:schemeClr val="accent1">
                    <a:lumMod val="75000"/>
                  </a:schemeClr>
                </a:solidFill>
              </a:rPr>
              <a:t>                   Agenda</a:t>
            </a:r>
          </a:p>
        </p:txBody>
      </p:sp>
      <p:graphicFrame>
        <p:nvGraphicFramePr>
          <p:cNvPr id="5" name="Diagramma 4">
            <a:extLst>
              <a:ext uri="{FF2B5EF4-FFF2-40B4-BE49-F238E27FC236}">
                <a16:creationId xmlns:a16="http://schemas.microsoft.com/office/drawing/2014/main" id="{7A2A1A06-584C-444E-BAC4-4EE58E940E47}"/>
              </a:ext>
            </a:extLst>
          </p:cNvPr>
          <p:cNvGraphicFramePr/>
          <p:nvPr>
            <p:extLst>
              <p:ext uri="{D42A27DB-BD31-4B8C-83A1-F6EECF244321}">
                <p14:modId xmlns:p14="http://schemas.microsoft.com/office/powerpoint/2010/main" val="1757409920"/>
              </p:ext>
            </p:extLst>
          </p:nvPr>
        </p:nvGraphicFramePr>
        <p:xfrm>
          <a:off x="2031471" y="1628800"/>
          <a:ext cx="8671453" cy="3881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asellaDiTesto 13">
            <a:extLst>
              <a:ext uri="{FF2B5EF4-FFF2-40B4-BE49-F238E27FC236}">
                <a16:creationId xmlns:a16="http://schemas.microsoft.com/office/drawing/2014/main" id="{0E21B828-19D9-0B4E-A4A2-D67A5E2B1B0A}"/>
              </a:ext>
            </a:extLst>
          </p:cNvPr>
          <p:cNvSpPr txBox="1"/>
          <p:nvPr/>
        </p:nvSpPr>
        <p:spPr>
          <a:xfrm>
            <a:off x="11681012" y="6096000"/>
            <a:ext cx="184731" cy="461665"/>
          </a:xfrm>
          <a:prstGeom prst="rect">
            <a:avLst/>
          </a:prstGeom>
          <a:noFill/>
        </p:spPr>
        <p:txBody>
          <a:bodyPr wrap="none" rtlCol="0">
            <a:spAutoFit/>
          </a:bodyPr>
          <a:lstStyle/>
          <a:p>
            <a:endParaRPr lang="it-IT" dirty="0"/>
          </a:p>
        </p:txBody>
      </p:sp>
      <p:pic>
        <p:nvPicPr>
          <p:cNvPr id="16" name="Immagine 15">
            <a:extLst>
              <a:ext uri="{FF2B5EF4-FFF2-40B4-BE49-F238E27FC236}">
                <a16:creationId xmlns:a16="http://schemas.microsoft.com/office/drawing/2014/main" id="{ACAC34AC-EC5C-3A4F-B047-FF99C78BF3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280183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905690-299F-44AF-9B96-900C44163AA7}"/>
              </a:ext>
            </a:extLst>
          </p:cNvPr>
          <p:cNvSpPr>
            <a:spLocks noGrp="1"/>
          </p:cNvSpPr>
          <p:nvPr>
            <p:ph type="title"/>
          </p:nvPr>
        </p:nvSpPr>
        <p:spPr/>
        <p:txBody>
          <a:bodyPr/>
          <a:lstStyle/>
          <a:p>
            <a:r>
              <a:rPr lang="it-IT" dirty="0">
                <a:solidFill>
                  <a:schemeClr val="accent2">
                    <a:lumMod val="75000"/>
                  </a:schemeClr>
                </a:solidFill>
              </a:rPr>
              <a:t>Cantine Volpone</a:t>
            </a:r>
          </a:p>
        </p:txBody>
      </p:sp>
      <p:sp>
        <p:nvSpPr>
          <p:cNvPr id="6" name="Segnaposto contenuto 5">
            <a:extLst>
              <a:ext uri="{FF2B5EF4-FFF2-40B4-BE49-F238E27FC236}">
                <a16:creationId xmlns:a16="http://schemas.microsoft.com/office/drawing/2014/main" id="{6E39F08D-41C9-4850-9172-1CF1CF937F12}"/>
              </a:ext>
            </a:extLst>
          </p:cNvPr>
          <p:cNvSpPr>
            <a:spLocks noGrp="1"/>
          </p:cNvSpPr>
          <p:nvPr>
            <p:ph idx="1"/>
          </p:nvPr>
        </p:nvSpPr>
        <p:spPr/>
        <p:txBody>
          <a:bodyPr>
            <a:normAutofit/>
          </a:bodyPr>
          <a:lstStyle/>
          <a:p>
            <a:pPr marL="0" indent="0">
              <a:buNone/>
            </a:pPr>
            <a:r>
              <a:rPr lang="en-US" sz="2400" dirty="0"/>
              <a:t>The </a:t>
            </a:r>
            <a:r>
              <a:rPr lang="en-US" sz="2400" dirty="0" err="1"/>
              <a:t>Volpone</a:t>
            </a:r>
            <a:r>
              <a:rPr lang="en-US" sz="2400" dirty="0"/>
              <a:t> wineries, ancient wine cellars of Puglia, developed in 2017 in collaboration with EY Italia a solution for the tracing of the wine production chain, which allows the self-certification of the entire production process.</a:t>
            </a:r>
          </a:p>
          <a:p>
            <a:pPr marL="0" indent="0">
              <a:buNone/>
            </a:pPr>
            <a:r>
              <a:rPr lang="en-US" sz="2400" dirty="0"/>
              <a:t>The system offers a virtual KM-zero, or a digital relationship between producer and consumer that, through a label cleverly placed on the bottle of wine, it lets you know the entire process of wine production and transformation.</a:t>
            </a:r>
          </a:p>
          <a:p>
            <a:pPr marL="0" indent="0">
              <a:buNone/>
            </a:pPr>
            <a:r>
              <a:rPr lang="en-US" sz="2400" dirty="0"/>
              <a:t>Blockchain guarantees the immutability of the data.</a:t>
            </a:r>
            <a:endParaRPr lang="it-IT" sz="2400" dirty="0"/>
          </a:p>
        </p:txBody>
      </p:sp>
      <p:sp>
        <p:nvSpPr>
          <p:cNvPr id="5" name="Segnaposto piè di pagina 4">
            <a:extLst>
              <a:ext uri="{FF2B5EF4-FFF2-40B4-BE49-F238E27FC236}">
                <a16:creationId xmlns:a16="http://schemas.microsoft.com/office/drawing/2014/main" id="{6EDDF3AB-99D7-4B6A-A24D-6F549715DB82}"/>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7" name="Immagine 6">
            <a:extLst>
              <a:ext uri="{FF2B5EF4-FFF2-40B4-BE49-F238E27FC236}">
                <a16:creationId xmlns:a16="http://schemas.microsoft.com/office/drawing/2014/main" id="{6827A03B-361F-E948-B1B3-1638DF99E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418250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905690-299F-44AF-9B96-900C44163AA7}"/>
              </a:ext>
            </a:extLst>
          </p:cNvPr>
          <p:cNvSpPr>
            <a:spLocks noGrp="1"/>
          </p:cNvSpPr>
          <p:nvPr>
            <p:ph type="title"/>
          </p:nvPr>
        </p:nvSpPr>
        <p:spPr/>
        <p:txBody>
          <a:bodyPr/>
          <a:lstStyle/>
          <a:p>
            <a:r>
              <a:rPr lang="it-IT" dirty="0">
                <a:solidFill>
                  <a:schemeClr val="accent2">
                    <a:lumMod val="75000"/>
                  </a:schemeClr>
                </a:solidFill>
              </a:rPr>
              <a:t>The </a:t>
            </a:r>
            <a:r>
              <a:rPr lang="it-IT" dirty="0" err="1">
                <a:solidFill>
                  <a:schemeClr val="accent2">
                    <a:lumMod val="75000"/>
                  </a:schemeClr>
                </a:solidFill>
              </a:rPr>
              <a:t>project</a:t>
            </a:r>
            <a:r>
              <a:rPr lang="it-IT" dirty="0">
                <a:solidFill>
                  <a:schemeClr val="accent2">
                    <a:lumMod val="75000"/>
                  </a:schemeClr>
                </a:solidFill>
              </a:rPr>
              <a:t>: </a:t>
            </a:r>
            <a:r>
              <a:rPr lang="it-IT" dirty="0" err="1">
                <a:solidFill>
                  <a:schemeClr val="accent2">
                    <a:lumMod val="75000"/>
                  </a:schemeClr>
                </a:solidFill>
              </a:rPr>
              <a:t>how</a:t>
            </a:r>
            <a:r>
              <a:rPr lang="it-IT" dirty="0">
                <a:solidFill>
                  <a:schemeClr val="accent2">
                    <a:lumMod val="75000"/>
                  </a:schemeClr>
                </a:solidFill>
              </a:rPr>
              <a:t> </a:t>
            </a:r>
            <a:r>
              <a:rPr lang="it-IT" dirty="0" err="1">
                <a:solidFill>
                  <a:schemeClr val="accent2">
                    <a:lumMod val="75000"/>
                  </a:schemeClr>
                </a:solidFill>
              </a:rPr>
              <a:t>it</a:t>
            </a:r>
            <a:r>
              <a:rPr lang="it-IT" dirty="0">
                <a:solidFill>
                  <a:schemeClr val="accent2">
                    <a:lumMod val="75000"/>
                  </a:schemeClr>
                </a:solidFill>
              </a:rPr>
              <a:t> </a:t>
            </a:r>
            <a:r>
              <a:rPr lang="it-IT" dirty="0" err="1">
                <a:solidFill>
                  <a:schemeClr val="accent2">
                    <a:lumMod val="75000"/>
                  </a:schemeClr>
                </a:solidFill>
              </a:rPr>
              <a:t>works</a:t>
            </a:r>
            <a:endParaRPr lang="it-IT" dirty="0">
              <a:solidFill>
                <a:schemeClr val="accent2">
                  <a:lumMod val="75000"/>
                </a:schemeClr>
              </a:solidFill>
            </a:endParaRPr>
          </a:p>
        </p:txBody>
      </p:sp>
      <p:sp>
        <p:nvSpPr>
          <p:cNvPr id="6" name="Segnaposto contenuto 5">
            <a:extLst>
              <a:ext uri="{FF2B5EF4-FFF2-40B4-BE49-F238E27FC236}">
                <a16:creationId xmlns:a16="http://schemas.microsoft.com/office/drawing/2014/main" id="{6E39F08D-41C9-4850-9172-1CF1CF937F12}"/>
              </a:ext>
            </a:extLst>
          </p:cNvPr>
          <p:cNvSpPr>
            <a:spLocks noGrp="1"/>
          </p:cNvSpPr>
          <p:nvPr>
            <p:ph idx="1"/>
          </p:nvPr>
        </p:nvSpPr>
        <p:spPr/>
        <p:txBody>
          <a:bodyPr>
            <a:normAutofit/>
          </a:bodyPr>
          <a:lstStyle/>
          <a:p>
            <a:pPr marL="0" indent="0">
              <a:buNone/>
            </a:pPr>
            <a:r>
              <a:rPr lang="en-US" sz="2400" dirty="0"/>
              <a:t>The base of this solution is represented by a database that contains a register of all the transactions and all the steps that characterize the production and transformation of wine.</a:t>
            </a:r>
          </a:p>
          <a:p>
            <a:pPr marL="0" indent="0">
              <a:buNone/>
            </a:pPr>
            <a:r>
              <a:rPr lang="en-US" sz="2400" dirty="0"/>
              <a:t>Each participant in the chain is in the position to verify the validity of the entire chain of transactions and steps.</a:t>
            </a:r>
          </a:p>
          <a:p>
            <a:pPr marL="0" indent="0">
              <a:buNone/>
            </a:pPr>
            <a:r>
              <a:rPr lang="en-US" sz="2400" dirty="0"/>
              <a:t>The blockchain has been developed to guarantee a process of sharing all the information connected to the product online and to enable the consumer to verify, at any moment, the origin of the product, its organoleptic characteristics and the steps related to the entire supply chain.</a:t>
            </a:r>
            <a:endParaRPr lang="it-IT" sz="2400" dirty="0"/>
          </a:p>
        </p:txBody>
      </p:sp>
      <p:sp>
        <p:nvSpPr>
          <p:cNvPr id="5" name="Segnaposto piè di pagina 4">
            <a:extLst>
              <a:ext uri="{FF2B5EF4-FFF2-40B4-BE49-F238E27FC236}">
                <a16:creationId xmlns:a16="http://schemas.microsoft.com/office/drawing/2014/main" id="{6EDDF3AB-99D7-4B6A-A24D-6F549715DB82}"/>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7" name="Immagine 6">
            <a:extLst>
              <a:ext uri="{FF2B5EF4-FFF2-40B4-BE49-F238E27FC236}">
                <a16:creationId xmlns:a16="http://schemas.microsoft.com/office/drawing/2014/main" id="{3DCEB634-3EFA-6041-9C6C-AF872FE40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3178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905690-299F-44AF-9B96-900C44163AA7}"/>
              </a:ext>
            </a:extLst>
          </p:cNvPr>
          <p:cNvSpPr>
            <a:spLocks noGrp="1"/>
          </p:cNvSpPr>
          <p:nvPr>
            <p:ph type="title"/>
          </p:nvPr>
        </p:nvSpPr>
        <p:spPr/>
        <p:txBody>
          <a:bodyPr/>
          <a:lstStyle/>
          <a:p>
            <a:r>
              <a:rPr lang="it-IT" dirty="0">
                <a:solidFill>
                  <a:schemeClr val="accent2">
                    <a:lumMod val="75000"/>
                  </a:schemeClr>
                </a:solidFill>
              </a:rPr>
              <a:t>The </a:t>
            </a:r>
            <a:r>
              <a:rPr lang="it-IT" dirty="0" err="1">
                <a:solidFill>
                  <a:schemeClr val="accent2">
                    <a:lumMod val="75000"/>
                  </a:schemeClr>
                </a:solidFill>
              </a:rPr>
              <a:t>integration</a:t>
            </a:r>
            <a:r>
              <a:rPr lang="it-IT" dirty="0">
                <a:solidFill>
                  <a:schemeClr val="accent2">
                    <a:lumMod val="75000"/>
                  </a:schemeClr>
                </a:solidFill>
              </a:rPr>
              <a:t> </a:t>
            </a:r>
            <a:r>
              <a:rPr lang="it-IT" dirty="0" err="1">
                <a:solidFill>
                  <a:schemeClr val="accent2">
                    <a:lumMod val="75000"/>
                  </a:schemeClr>
                </a:solidFill>
              </a:rPr>
              <a:t>process</a:t>
            </a:r>
            <a:r>
              <a:rPr lang="it-IT" dirty="0">
                <a:solidFill>
                  <a:schemeClr val="accent2">
                    <a:lumMod val="75000"/>
                  </a:schemeClr>
                </a:solidFill>
              </a:rPr>
              <a:t>: </a:t>
            </a:r>
            <a:r>
              <a:rPr lang="it-IT" dirty="0" err="1">
                <a:solidFill>
                  <a:schemeClr val="accent2">
                    <a:lumMod val="75000"/>
                  </a:schemeClr>
                </a:solidFill>
              </a:rPr>
              <a:t>winegrover</a:t>
            </a:r>
            <a:endParaRPr lang="it-IT" dirty="0">
              <a:solidFill>
                <a:schemeClr val="accent2">
                  <a:lumMod val="75000"/>
                </a:schemeClr>
              </a:solidFill>
            </a:endParaRPr>
          </a:p>
        </p:txBody>
      </p:sp>
      <p:pic>
        <p:nvPicPr>
          <p:cNvPr id="4" name="Segnaposto contenuto 3">
            <a:extLst>
              <a:ext uri="{FF2B5EF4-FFF2-40B4-BE49-F238E27FC236}">
                <a16:creationId xmlns:a16="http://schemas.microsoft.com/office/drawing/2014/main" id="{C29729D3-114D-5941-AFE8-A9509C63F4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1924" y="1700808"/>
            <a:ext cx="8572500" cy="2133600"/>
          </a:xfrm>
        </p:spPr>
      </p:pic>
      <p:sp>
        <p:nvSpPr>
          <p:cNvPr id="5" name="Segnaposto piè di pagina 4">
            <a:extLst>
              <a:ext uri="{FF2B5EF4-FFF2-40B4-BE49-F238E27FC236}">
                <a16:creationId xmlns:a16="http://schemas.microsoft.com/office/drawing/2014/main" id="{6EDDF3AB-99D7-4B6A-A24D-6F549715DB82}"/>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7" name="Immagine 6">
            <a:extLst>
              <a:ext uri="{FF2B5EF4-FFF2-40B4-BE49-F238E27FC236}">
                <a16:creationId xmlns:a16="http://schemas.microsoft.com/office/drawing/2014/main" id="{3DCEB634-3EFA-6041-9C6C-AF872FE40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
        <p:nvSpPr>
          <p:cNvPr id="8" name="CasellaDiTesto 7">
            <a:extLst>
              <a:ext uri="{FF2B5EF4-FFF2-40B4-BE49-F238E27FC236}">
                <a16:creationId xmlns:a16="http://schemas.microsoft.com/office/drawing/2014/main" id="{47AEE5DF-7E57-ED44-B2EB-E4393573AD2F}"/>
              </a:ext>
            </a:extLst>
          </p:cNvPr>
          <p:cNvSpPr txBox="1"/>
          <p:nvPr/>
        </p:nvSpPr>
        <p:spPr>
          <a:xfrm>
            <a:off x="1218883" y="4149080"/>
            <a:ext cx="9492024" cy="2062103"/>
          </a:xfrm>
          <a:prstGeom prst="rect">
            <a:avLst/>
          </a:prstGeom>
          <a:noFill/>
        </p:spPr>
        <p:txBody>
          <a:bodyPr wrap="square" rtlCol="0">
            <a:spAutoFit/>
          </a:bodyPr>
          <a:lstStyle/>
          <a:p>
            <a:r>
              <a:rPr lang="it-IT" sz="1600" dirty="0"/>
              <a:t>1) </a:t>
            </a:r>
            <a:r>
              <a:rPr lang="it-IT" sz="1400" dirty="0"/>
              <a:t>A network of </a:t>
            </a:r>
            <a:r>
              <a:rPr lang="it-IT" sz="1400" dirty="0" err="1"/>
              <a:t>sensors</a:t>
            </a:r>
            <a:r>
              <a:rPr lang="it-IT" sz="1400" dirty="0"/>
              <a:t> </a:t>
            </a:r>
            <a:r>
              <a:rPr lang="it-IT" sz="1400" dirty="0" err="1"/>
              <a:t>is</a:t>
            </a:r>
            <a:r>
              <a:rPr lang="it-IT" sz="1400" dirty="0"/>
              <a:t> </a:t>
            </a:r>
            <a:r>
              <a:rPr lang="it-IT" sz="1400" dirty="0" err="1"/>
              <a:t>being</a:t>
            </a:r>
            <a:r>
              <a:rPr lang="it-IT" sz="1400" dirty="0"/>
              <a:t> </a:t>
            </a:r>
            <a:r>
              <a:rPr lang="it-IT" sz="1400" dirty="0" err="1"/>
              <a:t>created</a:t>
            </a:r>
            <a:r>
              <a:rPr lang="it-IT" sz="1400" dirty="0"/>
              <a:t> </a:t>
            </a:r>
            <a:r>
              <a:rPr lang="it-IT" sz="1400" dirty="0" err="1"/>
              <a:t>that</a:t>
            </a:r>
            <a:r>
              <a:rPr lang="it-IT" sz="1400" dirty="0"/>
              <a:t> </a:t>
            </a:r>
            <a:r>
              <a:rPr lang="it-IT" sz="1400" dirty="0" err="1"/>
              <a:t>automatically</a:t>
            </a:r>
            <a:r>
              <a:rPr lang="it-IT" sz="1400" dirty="0"/>
              <a:t> </a:t>
            </a:r>
            <a:r>
              <a:rPr lang="it-IT" sz="1400" dirty="0" err="1"/>
              <a:t>collects</a:t>
            </a:r>
            <a:r>
              <a:rPr lang="it-IT" sz="1400" dirty="0"/>
              <a:t> data on </a:t>
            </a:r>
            <a:r>
              <a:rPr lang="it-IT" sz="1400" dirty="0" err="1"/>
              <a:t>weather</a:t>
            </a:r>
            <a:r>
              <a:rPr lang="it-IT" sz="1400" dirty="0"/>
              <a:t>, </a:t>
            </a:r>
            <a:r>
              <a:rPr lang="it-IT" sz="1400" dirty="0" err="1"/>
              <a:t>soil</a:t>
            </a:r>
            <a:r>
              <a:rPr lang="it-IT" sz="1400" dirty="0"/>
              <a:t> </a:t>
            </a:r>
            <a:r>
              <a:rPr lang="it-IT" sz="1400" dirty="0" err="1"/>
              <a:t>conditions</a:t>
            </a:r>
            <a:r>
              <a:rPr lang="it-IT" sz="1400" dirty="0"/>
              <a:t> and </a:t>
            </a:r>
            <a:r>
              <a:rPr lang="it-IT" sz="1400" dirty="0" err="1"/>
              <a:t>other</a:t>
            </a:r>
            <a:r>
              <a:rPr lang="it-IT" sz="1400" dirty="0"/>
              <a:t> </a:t>
            </a:r>
            <a:r>
              <a:rPr lang="it-IT" sz="1400" dirty="0" err="1"/>
              <a:t>parameters</a:t>
            </a:r>
            <a:r>
              <a:rPr lang="it-IT" sz="1400" dirty="0"/>
              <a:t>;</a:t>
            </a:r>
          </a:p>
          <a:p>
            <a:endParaRPr lang="it-IT" sz="1400" dirty="0"/>
          </a:p>
          <a:p>
            <a:r>
              <a:rPr lang="it-IT" sz="1400" dirty="0"/>
              <a:t>2) The </a:t>
            </a:r>
            <a:r>
              <a:rPr lang="it-IT" sz="1400" dirty="0" err="1"/>
              <a:t>winegrower</a:t>
            </a:r>
            <a:r>
              <a:rPr lang="it-IT" sz="1400" dirty="0"/>
              <a:t> </a:t>
            </a:r>
            <a:r>
              <a:rPr lang="it-IT" sz="1400" dirty="0" err="1"/>
              <a:t>enters</a:t>
            </a:r>
            <a:r>
              <a:rPr lang="it-IT" sz="1400" dirty="0"/>
              <a:t> the </a:t>
            </a:r>
            <a:r>
              <a:rPr lang="it-IT" sz="1400" dirty="0" err="1"/>
              <a:t>system</a:t>
            </a:r>
            <a:r>
              <a:rPr lang="it-IT" sz="1400" dirty="0"/>
              <a:t> with data </a:t>
            </a:r>
            <a:r>
              <a:rPr lang="it-IT" sz="1400" dirty="0" err="1"/>
              <a:t>about</a:t>
            </a:r>
            <a:r>
              <a:rPr lang="it-IT" sz="1400" dirty="0"/>
              <a:t> </a:t>
            </a:r>
            <a:r>
              <a:rPr lang="it-IT" sz="1400" dirty="0" err="1"/>
              <a:t>himself</a:t>
            </a:r>
            <a:r>
              <a:rPr lang="it-IT" sz="1400" dirty="0"/>
              <a:t> and the </a:t>
            </a:r>
            <a:r>
              <a:rPr lang="it-IT" sz="1400" dirty="0" err="1"/>
              <a:t>land</a:t>
            </a:r>
            <a:r>
              <a:rPr lang="it-IT" sz="1400" dirty="0"/>
              <a:t> plot (location, </a:t>
            </a:r>
            <a:r>
              <a:rPr lang="it-IT" sz="1400" dirty="0" err="1"/>
              <a:t>height</a:t>
            </a:r>
            <a:r>
              <a:rPr lang="it-IT" sz="1400" dirty="0"/>
              <a:t>, </a:t>
            </a:r>
            <a:r>
              <a:rPr lang="it-IT" sz="1400" dirty="0" err="1"/>
              <a:t>type</a:t>
            </a:r>
            <a:r>
              <a:rPr lang="it-IT" sz="1400" dirty="0"/>
              <a:t> of </a:t>
            </a:r>
            <a:r>
              <a:rPr lang="it-IT" sz="1400" dirty="0" err="1"/>
              <a:t>soil</a:t>
            </a:r>
            <a:r>
              <a:rPr lang="it-IT" sz="1400" dirty="0"/>
              <a:t>), </a:t>
            </a:r>
            <a:r>
              <a:rPr lang="it-IT" sz="1400" dirty="0" err="1"/>
              <a:t>type</a:t>
            </a:r>
            <a:r>
              <a:rPr lang="it-IT" sz="1400" dirty="0"/>
              <a:t> and </a:t>
            </a:r>
            <a:r>
              <a:rPr lang="it-IT" sz="1400" dirty="0" err="1"/>
              <a:t>number</a:t>
            </a:r>
            <a:r>
              <a:rPr lang="it-IT" sz="1400" dirty="0"/>
              <a:t> of </a:t>
            </a:r>
            <a:r>
              <a:rPr lang="it-IT" sz="1400" dirty="0" err="1"/>
              <a:t>vines</a:t>
            </a:r>
            <a:r>
              <a:rPr lang="it-IT" sz="1400" dirty="0"/>
              <a:t>, </a:t>
            </a:r>
            <a:r>
              <a:rPr lang="it-IT" sz="1400" dirty="0" err="1"/>
              <a:t>their</a:t>
            </a:r>
            <a:r>
              <a:rPr lang="it-IT" sz="1400" dirty="0"/>
              <a:t> </a:t>
            </a:r>
            <a:r>
              <a:rPr lang="it-IT" sz="1400" dirty="0" err="1"/>
              <a:t>origin</a:t>
            </a:r>
            <a:r>
              <a:rPr lang="it-IT" sz="1400" dirty="0"/>
              <a:t>, </a:t>
            </a:r>
            <a:r>
              <a:rPr lang="it-IT" sz="1400" dirty="0" err="1"/>
              <a:t>irrigation</a:t>
            </a:r>
            <a:r>
              <a:rPr lang="it-IT" sz="1400" dirty="0"/>
              <a:t> and processing;</a:t>
            </a:r>
          </a:p>
          <a:p>
            <a:endParaRPr lang="it-IT" sz="1400" dirty="0"/>
          </a:p>
          <a:p>
            <a:pPr fontAlgn="base"/>
            <a:r>
              <a:rPr lang="it-IT" sz="1400" dirty="0"/>
              <a:t>3) </a:t>
            </a:r>
            <a:r>
              <a:rPr lang="it-IT" sz="1400" dirty="0" err="1"/>
              <a:t>When</a:t>
            </a:r>
            <a:r>
              <a:rPr lang="it-IT" sz="1400" dirty="0"/>
              <a:t> </a:t>
            </a:r>
            <a:r>
              <a:rPr lang="it-IT" sz="1400" dirty="0" err="1"/>
              <a:t>harvesting</a:t>
            </a:r>
            <a:r>
              <a:rPr lang="it-IT" sz="1400" dirty="0"/>
              <a:t>, data </a:t>
            </a:r>
            <a:r>
              <a:rPr lang="it-IT" sz="1400" dirty="0" err="1"/>
              <a:t>about</a:t>
            </a:r>
            <a:r>
              <a:rPr lang="it-IT" sz="1400" dirty="0"/>
              <a:t> the date of </a:t>
            </a:r>
            <a:r>
              <a:rPr lang="it-IT" sz="1400" dirty="0" err="1"/>
              <a:t>harvest</a:t>
            </a:r>
            <a:r>
              <a:rPr lang="it-IT" sz="1400" dirty="0"/>
              <a:t>, </a:t>
            </a:r>
            <a:r>
              <a:rPr lang="it-IT" sz="1400" dirty="0" err="1"/>
              <a:t>how</a:t>
            </a:r>
            <a:r>
              <a:rPr lang="it-IT" sz="1400" dirty="0"/>
              <a:t> the </a:t>
            </a:r>
            <a:r>
              <a:rPr lang="it-IT" sz="1400" dirty="0" err="1"/>
              <a:t>grapes</a:t>
            </a:r>
            <a:r>
              <a:rPr lang="it-IT" sz="1400" dirty="0"/>
              <a:t> are </a:t>
            </a:r>
            <a:r>
              <a:rPr lang="it-IT" sz="1400" dirty="0" err="1"/>
              <a:t>delivered</a:t>
            </a:r>
            <a:r>
              <a:rPr lang="it-IT" sz="1400" dirty="0"/>
              <a:t> to the </a:t>
            </a:r>
            <a:r>
              <a:rPr lang="it-IT" sz="1400" dirty="0" err="1"/>
              <a:t>winery</a:t>
            </a:r>
            <a:r>
              <a:rPr lang="it-IT" sz="1400" dirty="0"/>
              <a:t>, etc. are </a:t>
            </a:r>
            <a:r>
              <a:rPr lang="it-IT" sz="1400" dirty="0" err="1"/>
              <a:t>entered</a:t>
            </a:r>
            <a:r>
              <a:rPr lang="it-IT" sz="1400" dirty="0"/>
              <a:t> </a:t>
            </a:r>
            <a:r>
              <a:rPr lang="it-IT" sz="1400" dirty="0" err="1"/>
              <a:t>into</a:t>
            </a:r>
            <a:r>
              <a:rPr lang="it-IT" sz="1400" dirty="0"/>
              <a:t> the </a:t>
            </a:r>
            <a:r>
              <a:rPr lang="it-IT" sz="1400" dirty="0" err="1"/>
              <a:t>system</a:t>
            </a:r>
            <a:r>
              <a:rPr lang="it-IT" sz="1400" dirty="0"/>
              <a:t>.</a:t>
            </a:r>
          </a:p>
          <a:p>
            <a:br>
              <a:rPr lang="it-IT" sz="1400" dirty="0"/>
            </a:br>
            <a:endParaRPr lang="it-IT" sz="1400" dirty="0"/>
          </a:p>
        </p:txBody>
      </p:sp>
    </p:spTree>
    <p:extLst>
      <p:ext uri="{BB962C8B-B14F-4D97-AF65-F5344CB8AC3E}">
        <p14:creationId xmlns:p14="http://schemas.microsoft.com/office/powerpoint/2010/main" val="895656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blinds(horizontal)">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905690-299F-44AF-9B96-900C44163AA7}"/>
              </a:ext>
            </a:extLst>
          </p:cNvPr>
          <p:cNvSpPr>
            <a:spLocks noGrp="1"/>
          </p:cNvSpPr>
          <p:nvPr>
            <p:ph type="title"/>
          </p:nvPr>
        </p:nvSpPr>
        <p:spPr/>
        <p:txBody>
          <a:bodyPr/>
          <a:lstStyle/>
          <a:p>
            <a:r>
              <a:rPr lang="it-IT" dirty="0">
                <a:solidFill>
                  <a:schemeClr val="accent2">
                    <a:lumMod val="75000"/>
                  </a:schemeClr>
                </a:solidFill>
              </a:rPr>
              <a:t>The </a:t>
            </a:r>
            <a:r>
              <a:rPr lang="it-IT" dirty="0" err="1">
                <a:solidFill>
                  <a:schemeClr val="accent2">
                    <a:lumMod val="75000"/>
                  </a:schemeClr>
                </a:solidFill>
              </a:rPr>
              <a:t>integration</a:t>
            </a:r>
            <a:r>
              <a:rPr lang="it-IT" dirty="0">
                <a:solidFill>
                  <a:schemeClr val="accent2">
                    <a:lumMod val="75000"/>
                  </a:schemeClr>
                </a:solidFill>
              </a:rPr>
              <a:t> </a:t>
            </a:r>
            <a:r>
              <a:rPr lang="it-IT" dirty="0" err="1">
                <a:solidFill>
                  <a:schemeClr val="accent2">
                    <a:lumMod val="75000"/>
                  </a:schemeClr>
                </a:solidFill>
              </a:rPr>
              <a:t>process</a:t>
            </a:r>
            <a:r>
              <a:rPr lang="it-IT" dirty="0">
                <a:solidFill>
                  <a:schemeClr val="accent2">
                    <a:lumMod val="75000"/>
                  </a:schemeClr>
                </a:solidFill>
              </a:rPr>
              <a:t>: </a:t>
            </a:r>
            <a:r>
              <a:rPr lang="it-IT" dirty="0" err="1">
                <a:solidFill>
                  <a:schemeClr val="accent2">
                    <a:lumMod val="75000"/>
                  </a:schemeClr>
                </a:solidFill>
              </a:rPr>
              <a:t>winemakers</a:t>
            </a:r>
            <a:endParaRPr lang="it-IT" dirty="0">
              <a:solidFill>
                <a:schemeClr val="accent2">
                  <a:lumMod val="75000"/>
                </a:schemeClr>
              </a:solidFill>
            </a:endParaRPr>
          </a:p>
        </p:txBody>
      </p:sp>
      <p:sp>
        <p:nvSpPr>
          <p:cNvPr id="5" name="Segnaposto piè di pagina 4">
            <a:extLst>
              <a:ext uri="{FF2B5EF4-FFF2-40B4-BE49-F238E27FC236}">
                <a16:creationId xmlns:a16="http://schemas.microsoft.com/office/drawing/2014/main" id="{6EDDF3AB-99D7-4B6A-A24D-6F549715DB82}"/>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7" name="Immagine 6">
            <a:extLst>
              <a:ext uri="{FF2B5EF4-FFF2-40B4-BE49-F238E27FC236}">
                <a16:creationId xmlns:a16="http://schemas.microsoft.com/office/drawing/2014/main" id="{3DCEB634-3EFA-6041-9C6C-AF872FE40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pic>
        <p:nvPicPr>
          <p:cNvPr id="10" name="Segnaposto contenuto 9">
            <a:extLst>
              <a:ext uri="{FF2B5EF4-FFF2-40B4-BE49-F238E27FC236}">
                <a16:creationId xmlns:a16="http://schemas.microsoft.com/office/drawing/2014/main" id="{19042AF3-784F-E24A-BBB1-BE01E13241B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98068" y="1447800"/>
            <a:ext cx="5780048" cy="4572000"/>
          </a:xfrm>
        </p:spPr>
      </p:pic>
    </p:spTree>
    <p:extLst>
      <p:ext uri="{BB962C8B-B14F-4D97-AF65-F5344CB8AC3E}">
        <p14:creationId xmlns:p14="http://schemas.microsoft.com/office/powerpoint/2010/main" val="1304432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510D85-8053-6B4E-8E25-E2A74C30AAFC}"/>
              </a:ext>
            </a:extLst>
          </p:cNvPr>
          <p:cNvSpPr>
            <a:spLocks noGrp="1"/>
          </p:cNvSpPr>
          <p:nvPr>
            <p:ph type="title"/>
          </p:nvPr>
        </p:nvSpPr>
        <p:spPr/>
        <p:txBody>
          <a:bodyPr/>
          <a:lstStyle/>
          <a:p>
            <a:r>
              <a:rPr lang="it-IT" dirty="0">
                <a:solidFill>
                  <a:schemeClr val="accent2">
                    <a:lumMod val="75000"/>
                  </a:schemeClr>
                </a:solidFill>
              </a:rPr>
              <a:t>The </a:t>
            </a:r>
            <a:r>
              <a:rPr lang="it-IT" dirty="0" err="1">
                <a:solidFill>
                  <a:schemeClr val="accent2">
                    <a:lumMod val="75000"/>
                  </a:schemeClr>
                </a:solidFill>
              </a:rPr>
              <a:t>integration</a:t>
            </a:r>
            <a:r>
              <a:rPr lang="it-IT" dirty="0">
                <a:solidFill>
                  <a:schemeClr val="accent2">
                    <a:lumMod val="75000"/>
                  </a:schemeClr>
                </a:solidFill>
              </a:rPr>
              <a:t> </a:t>
            </a:r>
            <a:r>
              <a:rPr lang="it-IT" dirty="0" err="1">
                <a:solidFill>
                  <a:schemeClr val="accent2">
                    <a:lumMod val="75000"/>
                  </a:schemeClr>
                </a:solidFill>
              </a:rPr>
              <a:t>process</a:t>
            </a:r>
            <a:r>
              <a:rPr lang="it-IT" dirty="0">
                <a:solidFill>
                  <a:schemeClr val="accent2">
                    <a:lumMod val="75000"/>
                  </a:schemeClr>
                </a:solidFill>
              </a:rPr>
              <a:t>: distributor</a:t>
            </a:r>
            <a:endParaRPr lang="it-IT" dirty="0"/>
          </a:p>
        </p:txBody>
      </p:sp>
      <p:pic>
        <p:nvPicPr>
          <p:cNvPr id="8" name="Segnaposto contenuto 7">
            <a:extLst>
              <a:ext uri="{FF2B5EF4-FFF2-40B4-BE49-F238E27FC236}">
                <a16:creationId xmlns:a16="http://schemas.microsoft.com/office/drawing/2014/main" id="{AEB3357C-63D5-E144-8DFE-3C00C3946D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4492" y="1628800"/>
            <a:ext cx="3480296" cy="3987135"/>
          </a:xfrm>
        </p:spPr>
      </p:pic>
      <p:sp>
        <p:nvSpPr>
          <p:cNvPr id="4" name="Segnaposto piè di pagina 3">
            <a:extLst>
              <a:ext uri="{FF2B5EF4-FFF2-40B4-BE49-F238E27FC236}">
                <a16:creationId xmlns:a16="http://schemas.microsoft.com/office/drawing/2014/main" id="{A6C0CD99-CD97-E749-80D6-848226C8B950}"/>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sp>
        <p:nvSpPr>
          <p:cNvPr id="9" name="Rettangolo 8">
            <a:extLst>
              <a:ext uri="{FF2B5EF4-FFF2-40B4-BE49-F238E27FC236}">
                <a16:creationId xmlns:a16="http://schemas.microsoft.com/office/drawing/2014/main" id="{3116071E-F8CF-254F-B7A1-E7BAD8EDC7A6}"/>
              </a:ext>
            </a:extLst>
          </p:cNvPr>
          <p:cNvSpPr/>
          <p:nvPr/>
        </p:nvSpPr>
        <p:spPr>
          <a:xfrm>
            <a:off x="621804" y="2644170"/>
            <a:ext cx="6092825" cy="1569660"/>
          </a:xfrm>
          <a:prstGeom prst="rect">
            <a:avLst/>
          </a:prstGeom>
        </p:spPr>
        <p:txBody>
          <a:bodyPr>
            <a:spAutoFit/>
          </a:bodyPr>
          <a:lstStyle/>
          <a:p>
            <a:r>
              <a:rPr lang="it-IT" dirty="0"/>
              <a:t>The </a:t>
            </a:r>
            <a:r>
              <a:rPr lang="it-IT" dirty="0" err="1"/>
              <a:t>main</a:t>
            </a:r>
            <a:r>
              <a:rPr lang="it-IT" dirty="0"/>
              <a:t> </a:t>
            </a:r>
            <a:r>
              <a:rPr lang="it-IT" dirty="0" err="1"/>
              <a:t>functionality</a:t>
            </a:r>
            <a:r>
              <a:rPr lang="it-IT" dirty="0"/>
              <a:t> of the </a:t>
            </a:r>
            <a:r>
              <a:rPr lang="it-IT" dirty="0" err="1"/>
              <a:t>app</a:t>
            </a:r>
            <a:r>
              <a:rPr lang="it-IT" dirty="0"/>
              <a:t> </a:t>
            </a:r>
            <a:r>
              <a:rPr lang="it-IT" dirty="0" err="1"/>
              <a:t>is</a:t>
            </a:r>
            <a:r>
              <a:rPr lang="it-IT" dirty="0"/>
              <a:t> the scanning of the "</a:t>
            </a:r>
            <a:r>
              <a:rPr lang="it-IT" dirty="0" err="1"/>
              <a:t>tag</a:t>
            </a:r>
            <a:r>
              <a:rPr lang="it-IT" dirty="0"/>
              <a:t>" (</a:t>
            </a:r>
            <a:r>
              <a:rPr lang="it-IT" dirty="0" err="1"/>
              <a:t>Qr</a:t>
            </a:r>
            <a:r>
              <a:rPr lang="it-IT" dirty="0"/>
              <a:t> code or </a:t>
            </a:r>
            <a:r>
              <a:rPr lang="it-IT" dirty="0" err="1"/>
              <a:t>other</a:t>
            </a:r>
            <a:r>
              <a:rPr lang="it-IT" dirty="0"/>
              <a:t>), </a:t>
            </a:r>
            <a:r>
              <a:rPr lang="it-IT" dirty="0" err="1"/>
              <a:t>which</a:t>
            </a:r>
            <a:r>
              <a:rPr lang="it-IT" dirty="0"/>
              <a:t> </a:t>
            </a:r>
            <a:r>
              <a:rPr lang="it-IT" dirty="0" err="1"/>
              <a:t>allows</a:t>
            </a:r>
            <a:r>
              <a:rPr lang="it-IT" dirty="0"/>
              <a:t> the consumer to </a:t>
            </a:r>
            <a:r>
              <a:rPr lang="it-IT" dirty="0" err="1"/>
              <a:t>identify</a:t>
            </a:r>
            <a:r>
              <a:rPr lang="it-IT" dirty="0"/>
              <a:t> the </a:t>
            </a:r>
            <a:r>
              <a:rPr lang="it-IT" dirty="0" err="1"/>
              <a:t>wine</a:t>
            </a:r>
            <a:r>
              <a:rPr lang="it-IT" dirty="0"/>
              <a:t> and </a:t>
            </a:r>
            <a:r>
              <a:rPr lang="it-IT" dirty="0" err="1"/>
              <a:t>access</a:t>
            </a:r>
            <a:r>
              <a:rPr lang="it-IT" dirty="0"/>
              <a:t> </a:t>
            </a:r>
            <a:r>
              <a:rPr lang="it-IT" dirty="0" err="1"/>
              <a:t>related</a:t>
            </a:r>
            <a:r>
              <a:rPr lang="it-IT" dirty="0"/>
              <a:t> information.</a:t>
            </a:r>
          </a:p>
        </p:txBody>
      </p:sp>
      <p:pic>
        <p:nvPicPr>
          <p:cNvPr id="6" name="Immagine 5">
            <a:extLst>
              <a:ext uri="{FF2B5EF4-FFF2-40B4-BE49-F238E27FC236}">
                <a16:creationId xmlns:a16="http://schemas.microsoft.com/office/drawing/2014/main" id="{A20C1B2E-BA3C-5C45-B3D2-F225EDE74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324311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510D85-8053-6B4E-8E25-E2A74C30AAFC}"/>
              </a:ext>
            </a:extLst>
          </p:cNvPr>
          <p:cNvSpPr>
            <a:spLocks noGrp="1"/>
          </p:cNvSpPr>
          <p:nvPr>
            <p:ph type="title"/>
          </p:nvPr>
        </p:nvSpPr>
        <p:spPr/>
        <p:txBody>
          <a:bodyPr/>
          <a:lstStyle/>
          <a:p>
            <a:r>
              <a:rPr lang="it-IT" dirty="0">
                <a:solidFill>
                  <a:schemeClr val="accent2">
                    <a:lumMod val="75000"/>
                  </a:schemeClr>
                </a:solidFill>
              </a:rPr>
              <a:t>The information </a:t>
            </a:r>
            <a:r>
              <a:rPr lang="it-IT" dirty="0" err="1">
                <a:solidFill>
                  <a:schemeClr val="accent2">
                    <a:lumMod val="75000"/>
                  </a:schemeClr>
                </a:solidFill>
              </a:rPr>
              <a:t>provided</a:t>
            </a:r>
            <a:endParaRPr lang="it-IT" dirty="0"/>
          </a:p>
        </p:txBody>
      </p:sp>
      <p:sp>
        <p:nvSpPr>
          <p:cNvPr id="4" name="Segnaposto piè di pagina 3">
            <a:extLst>
              <a:ext uri="{FF2B5EF4-FFF2-40B4-BE49-F238E27FC236}">
                <a16:creationId xmlns:a16="http://schemas.microsoft.com/office/drawing/2014/main" id="{A6C0CD99-CD97-E749-80D6-848226C8B950}"/>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sp>
        <p:nvSpPr>
          <p:cNvPr id="9" name="Rettangolo 8">
            <a:extLst>
              <a:ext uri="{FF2B5EF4-FFF2-40B4-BE49-F238E27FC236}">
                <a16:creationId xmlns:a16="http://schemas.microsoft.com/office/drawing/2014/main" id="{3116071E-F8CF-254F-B7A1-E7BAD8EDC7A6}"/>
              </a:ext>
            </a:extLst>
          </p:cNvPr>
          <p:cNvSpPr/>
          <p:nvPr/>
        </p:nvSpPr>
        <p:spPr>
          <a:xfrm>
            <a:off x="621804" y="2644170"/>
            <a:ext cx="6092825" cy="1200329"/>
          </a:xfrm>
          <a:prstGeom prst="rect">
            <a:avLst/>
          </a:prstGeom>
        </p:spPr>
        <p:txBody>
          <a:bodyPr>
            <a:spAutoFit/>
          </a:bodyPr>
          <a:lstStyle/>
          <a:p>
            <a:r>
              <a:rPr lang="it-IT" dirty="0"/>
              <a:t>The </a:t>
            </a:r>
            <a:r>
              <a:rPr lang="it-IT" dirty="0" err="1"/>
              <a:t>wine</a:t>
            </a:r>
            <a:r>
              <a:rPr lang="it-IT" dirty="0"/>
              <a:t> page </a:t>
            </a:r>
            <a:r>
              <a:rPr lang="it-IT" dirty="0" err="1"/>
              <a:t>offers</a:t>
            </a:r>
            <a:r>
              <a:rPr lang="it-IT" dirty="0"/>
              <a:t> information </a:t>
            </a:r>
            <a:r>
              <a:rPr lang="it-IT" dirty="0" err="1"/>
              <a:t>above</a:t>
            </a:r>
            <a:r>
              <a:rPr lang="it-IT" dirty="0"/>
              <a:t> </a:t>
            </a:r>
            <a:r>
              <a:rPr lang="it-IT" dirty="0" err="1"/>
              <a:t>all</a:t>
            </a:r>
            <a:r>
              <a:rPr lang="it-IT" dirty="0"/>
              <a:t> on the production </a:t>
            </a:r>
            <a:r>
              <a:rPr lang="it-IT" dirty="0" err="1"/>
              <a:t>process</a:t>
            </a:r>
            <a:r>
              <a:rPr lang="it-IT" dirty="0"/>
              <a:t>, </a:t>
            </a:r>
            <a:r>
              <a:rPr lang="it-IT" dirty="0" err="1"/>
              <a:t>but</a:t>
            </a:r>
            <a:r>
              <a:rPr lang="it-IT" dirty="0"/>
              <a:t> </a:t>
            </a:r>
            <a:r>
              <a:rPr lang="it-IT" dirty="0" err="1"/>
              <a:t>also</a:t>
            </a:r>
            <a:r>
              <a:rPr lang="it-IT" dirty="0"/>
              <a:t> on </a:t>
            </a:r>
            <a:r>
              <a:rPr lang="it-IT" dirty="0" err="1"/>
              <a:t>promotional</a:t>
            </a:r>
            <a:r>
              <a:rPr lang="it-IT" dirty="0"/>
              <a:t> </a:t>
            </a:r>
            <a:r>
              <a:rPr lang="it-IT" dirty="0" err="1"/>
              <a:t>activities</a:t>
            </a:r>
            <a:r>
              <a:rPr lang="it-IT" dirty="0"/>
              <a:t> in social media.</a:t>
            </a:r>
          </a:p>
        </p:txBody>
      </p:sp>
      <p:pic>
        <p:nvPicPr>
          <p:cNvPr id="7" name="Segnaposto contenuto 6">
            <a:extLst>
              <a:ext uri="{FF2B5EF4-FFF2-40B4-BE49-F238E27FC236}">
                <a16:creationId xmlns:a16="http://schemas.microsoft.com/office/drawing/2014/main" id="{4B62BD1B-B208-FA46-9EBD-F0574BEA8E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26460" y="2060848"/>
            <a:ext cx="4536504" cy="2592288"/>
          </a:xfrm>
        </p:spPr>
      </p:pic>
      <p:pic>
        <p:nvPicPr>
          <p:cNvPr id="6" name="Immagine 5">
            <a:extLst>
              <a:ext uri="{FF2B5EF4-FFF2-40B4-BE49-F238E27FC236}">
                <a16:creationId xmlns:a16="http://schemas.microsoft.com/office/drawing/2014/main" id="{19C8EF9E-4185-744F-BD09-B0EC63813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7297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510D85-8053-6B4E-8E25-E2A74C30AAFC}"/>
              </a:ext>
            </a:extLst>
          </p:cNvPr>
          <p:cNvSpPr>
            <a:spLocks noGrp="1"/>
          </p:cNvSpPr>
          <p:nvPr>
            <p:ph type="title"/>
          </p:nvPr>
        </p:nvSpPr>
        <p:spPr/>
        <p:txBody>
          <a:bodyPr/>
          <a:lstStyle/>
          <a:p>
            <a:r>
              <a:rPr lang="it-IT" dirty="0">
                <a:solidFill>
                  <a:schemeClr val="accent2">
                    <a:lumMod val="75000"/>
                  </a:schemeClr>
                </a:solidFill>
              </a:rPr>
              <a:t>The information </a:t>
            </a:r>
            <a:r>
              <a:rPr lang="it-IT" dirty="0" err="1">
                <a:solidFill>
                  <a:schemeClr val="accent2">
                    <a:lumMod val="75000"/>
                  </a:schemeClr>
                </a:solidFill>
              </a:rPr>
              <a:t>provided</a:t>
            </a:r>
            <a:endParaRPr lang="it-IT" dirty="0"/>
          </a:p>
        </p:txBody>
      </p:sp>
      <p:sp>
        <p:nvSpPr>
          <p:cNvPr id="4" name="Segnaposto piè di pagina 3">
            <a:extLst>
              <a:ext uri="{FF2B5EF4-FFF2-40B4-BE49-F238E27FC236}">
                <a16:creationId xmlns:a16="http://schemas.microsoft.com/office/drawing/2014/main" id="{A6C0CD99-CD97-E749-80D6-848226C8B950}"/>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8" name="Segnaposto contenuto 7">
            <a:extLst>
              <a:ext uri="{FF2B5EF4-FFF2-40B4-BE49-F238E27FC236}">
                <a16:creationId xmlns:a16="http://schemas.microsoft.com/office/drawing/2014/main" id="{F3D13D85-2B4D-374E-8FEB-25A289910EF9}"/>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1844" y="1869076"/>
            <a:ext cx="1800200" cy="1800200"/>
          </a:xfrm>
        </p:spPr>
      </p:pic>
      <p:pic>
        <p:nvPicPr>
          <p:cNvPr id="11" name="Elemento grafico 10">
            <a:extLst>
              <a:ext uri="{FF2B5EF4-FFF2-40B4-BE49-F238E27FC236}">
                <a16:creationId xmlns:a16="http://schemas.microsoft.com/office/drawing/2014/main" id="{BD3EB289-C817-B746-81F4-C68DC3B4F7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55920" y="1678857"/>
            <a:ext cx="1990419" cy="1990419"/>
          </a:xfrm>
          <a:prstGeom prst="rect">
            <a:avLst/>
          </a:prstGeom>
        </p:spPr>
      </p:pic>
      <p:pic>
        <p:nvPicPr>
          <p:cNvPr id="13" name="Elemento grafico 12">
            <a:extLst>
              <a:ext uri="{FF2B5EF4-FFF2-40B4-BE49-F238E27FC236}">
                <a16:creationId xmlns:a16="http://schemas.microsoft.com/office/drawing/2014/main" id="{AB7932CB-28CA-4B49-9A0A-4B558F4540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06380" y="1678857"/>
            <a:ext cx="1990674" cy="1990674"/>
          </a:xfrm>
          <a:prstGeom prst="rect">
            <a:avLst/>
          </a:prstGeom>
        </p:spPr>
      </p:pic>
      <p:pic>
        <p:nvPicPr>
          <p:cNvPr id="15" name="Elemento grafico 14">
            <a:extLst>
              <a:ext uri="{FF2B5EF4-FFF2-40B4-BE49-F238E27FC236}">
                <a16:creationId xmlns:a16="http://schemas.microsoft.com/office/drawing/2014/main" id="{A405F060-4979-B44E-8939-934FF167A3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72656" y="1556792"/>
            <a:ext cx="2230547" cy="2230547"/>
          </a:xfrm>
          <a:prstGeom prst="rect">
            <a:avLst/>
          </a:prstGeom>
        </p:spPr>
      </p:pic>
      <p:sp>
        <p:nvSpPr>
          <p:cNvPr id="16" name="CasellaDiTesto 15">
            <a:extLst>
              <a:ext uri="{FF2B5EF4-FFF2-40B4-BE49-F238E27FC236}">
                <a16:creationId xmlns:a16="http://schemas.microsoft.com/office/drawing/2014/main" id="{6ECEAF21-6032-9A4C-A8E1-06074DBA6827}"/>
              </a:ext>
            </a:extLst>
          </p:cNvPr>
          <p:cNvSpPr txBox="1"/>
          <p:nvPr/>
        </p:nvSpPr>
        <p:spPr>
          <a:xfrm>
            <a:off x="837828" y="3669276"/>
            <a:ext cx="2232248" cy="1323439"/>
          </a:xfrm>
          <a:prstGeom prst="rect">
            <a:avLst/>
          </a:prstGeom>
          <a:noFill/>
        </p:spPr>
        <p:txBody>
          <a:bodyPr wrap="square" rtlCol="0">
            <a:spAutoFit/>
          </a:bodyPr>
          <a:lstStyle/>
          <a:p>
            <a:r>
              <a:rPr lang="it-IT" sz="1600" dirty="0" err="1"/>
              <a:t>All</a:t>
            </a:r>
            <a:r>
              <a:rPr lang="it-IT" sz="1600" dirty="0"/>
              <a:t> information </a:t>
            </a:r>
            <a:r>
              <a:rPr lang="it-IT" sz="1600" dirty="0" err="1"/>
              <a:t>relating</a:t>
            </a:r>
            <a:r>
              <a:rPr lang="it-IT" sz="1600" dirty="0"/>
              <a:t> to the </a:t>
            </a:r>
            <a:r>
              <a:rPr lang="it-IT" sz="1600" dirty="0" err="1"/>
              <a:t>geographical</a:t>
            </a:r>
            <a:r>
              <a:rPr lang="it-IT" sz="1600" dirty="0"/>
              <a:t> area of ​​</a:t>
            </a:r>
            <a:r>
              <a:rPr lang="it-IT" sz="1600" dirty="0" err="1"/>
              <a:t>wine</a:t>
            </a:r>
            <a:r>
              <a:rPr lang="it-IT" sz="1600" dirty="0"/>
              <a:t> production, in </a:t>
            </a:r>
            <a:r>
              <a:rPr lang="it-IT" sz="1600" dirty="0" err="1"/>
              <a:t>particular</a:t>
            </a:r>
            <a:r>
              <a:rPr lang="it-IT" sz="1600" dirty="0"/>
              <a:t> the </a:t>
            </a:r>
            <a:r>
              <a:rPr lang="it-IT" sz="1600" dirty="0" err="1"/>
              <a:t>vineyard</a:t>
            </a:r>
            <a:r>
              <a:rPr lang="it-IT" sz="1600" dirty="0"/>
              <a:t>.</a:t>
            </a:r>
          </a:p>
        </p:txBody>
      </p:sp>
      <p:sp>
        <p:nvSpPr>
          <p:cNvPr id="17" name="Rettangolo 16">
            <a:extLst>
              <a:ext uri="{FF2B5EF4-FFF2-40B4-BE49-F238E27FC236}">
                <a16:creationId xmlns:a16="http://schemas.microsoft.com/office/drawing/2014/main" id="{6945B85C-BE0C-2444-8CCB-A95D1DA9ADAB}"/>
              </a:ext>
            </a:extLst>
          </p:cNvPr>
          <p:cNvSpPr/>
          <p:nvPr/>
        </p:nvSpPr>
        <p:spPr>
          <a:xfrm>
            <a:off x="3276925" y="3735411"/>
            <a:ext cx="2348407" cy="1323439"/>
          </a:xfrm>
          <a:prstGeom prst="rect">
            <a:avLst/>
          </a:prstGeom>
        </p:spPr>
        <p:txBody>
          <a:bodyPr wrap="square">
            <a:spAutoFit/>
          </a:bodyPr>
          <a:lstStyle/>
          <a:p>
            <a:r>
              <a:rPr lang="it-IT" sz="1600" dirty="0" err="1"/>
              <a:t>Detailed</a:t>
            </a:r>
            <a:r>
              <a:rPr lang="it-IT" sz="1600" dirty="0"/>
              <a:t> information on </a:t>
            </a:r>
            <a:r>
              <a:rPr lang="it-IT" sz="1600" dirty="0" err="1"/>
              <a:t>pesticides</a:t>
            </a:r>
            <a:r>
              <a:rPr lang="it-IT" sz="1600" dirty="0"/>
              <a:t>, </a:t>
            </a:r>
            <a:r>
              <a:rPr lang="it-IT" sz="1600" dirty="0" err="1"/>
              <a:t>fertilizers</a:t>
            </a:r>
            <a:r>
              <a:rPr lang="it-IT" sz="1600" dirty="0"/>
              <a:t> and </a:t>
            </a:r>
            <a:r>
              <a:rPr lang="it-IT" sz="1600" dirty="0" err="1"/>
              <a:t>plant</a:t>
            </a:r>
            <a:r>
              <a:rPr lang="it-IT" sz="1600" dirty="0"/>
              <a:t> </a:t>
            </a:r>
            <a:r>
              <a:rPr lang="it-IT" sz="1600" dirty="0" err="1"/>
              <a:t>growth</a:t>
            </a:r>
            <a:r>
              <a:rPr lang="it-IT" sz="1600" dirty="0"/>
              <a:t> </a:t>
            </a:r>
            <a:r>
              <a:rPr lang="it-IT" sz="1600" dirty="0" err="1"/>
              <a:t>stages</a:t>
            </a:r>
            <a:r>
              <a:rPr lang="it-IT" sz="1600" dirty="0"/>
              <a:t>, </a:t>
            </a:r>
            <a:r>
              <a:rPr lang="it-IT" sz="1600" dirty="0" err="1"/>
              <a:t>following</a:t>
            </a:r>
            <a:r>
              <a:rPr lang="it-IT" sz="1600" dirty="0"/>
              <a:t> a </a:t>
            </a:r>
            <a:r>
              <a:rPr lang="it-IT" sz="1600" dirty="0" err="1"/>
              <a:t>specific</a:t>
            </a:r>
            <a:r>
              <a:rPr lang="it-IT" sz="1600" dirty="0"/>
              <a:t> time-line.</a:t>
            </a:r>
          </a:p>
        </p:txBody>
      </p:sp>
      <p:sp>
        <p:nvSpPr>
          <p:cNvPr id="18" name="Rettangolo 17">
            <a:extLst>
              <a:ext uri="{FF2B5EF4-FFF2-40B4-BE49-F238E27FC236}">
                <a16:creationId xmlns:a16="http://schemas.microsoft.com/office/drawing/2014/main" id="{436A6073-2DC3-1548-B16A-4CB88060B317}"/>
              </a:ext>
            </a:extLst>
          </p:cNvPr>
          <p:cNvSpPr/>
          <p:nvPr/>
        </p:nvSpPr>
        <p:spPr>
          <a:xfrm>
            <a:off x="5803613" y="3799383"/>
            <a:ext cx="2348407" cy="1077218"/>
          </a:xfrm>
          <a:prstGeom prst="rect">
            <a:avLst/>
          </a:prstGeom>
        </p:spPr>
        <p:txBody>
          <a:bodyPr wrap="square">
            <a:spAutoFit/>
          </a:bodyPr>
          <a:lstStyle/>
          <a:p>
            <a:r>
              <a:rPr lang="it-IT" sz="1600" dirty="0" err="1"/>
              <a:t>All</a:t>
            </a:r>
            <a:r>
              <a:rPr lang="it-IT" sz="1600" dirty="0"/>
              <a:t> the </a:t>
            </a:r>
            <a:r>
              <a:rPr lang="it-IT" sz="1600" dirty="0" err="1"/>
              <a:t>steps</a:t>
            </a:r>
            <a:r>
              <a:rPr lang="it-IT" sz="1600" dirty="0"/>
              <a:t> of </a:t>
            </a:r>
            <a:r>
              <a:rPr lang="it-IT" sz="1600" dirty="0" err="1"/>
              <a:t>wine</a:t>
            </a:r>
            <a:r>
              <a:rPr lang="it-IT" sz="1600" dirty="0"/>
              <a:t> production with a time </a:t>
            </a:r>
            <a:r>
              <a:rPr lang="it-IT" sz="1600" dirty="0" err="1"/>
              <a:t>tag</a:t>
            </a:r>
            <a:r>
              <a:rPr lang="it-IT" sz="1600" dirty="0"/>
              <a:t> and a </a:t>
            </a:r>
            <a:r>
              <a:rPr lang="it-IT" sz="1600" dirty="0" err="1"/>
              <a:t>description</a:t>
            </a:r>
            <a:r>
              <a:rPr lang="it-IT" sz="1600" dirty="0"/>
              <a:t> of the </a:t>
            </a:r>
            <a:r>
              <a:rPr lang="it-IT" sz="1600" dirty="0" err="1"/>
              <a:t>process</a:t>
            </a:r>
            <a:r>
              <a:rPr lang="it-IT" sz="1600" dirty="0"/>
              <a:t>.</a:t>
            </a:r>
          </a:p>
        </p:txBody>
      </p:sp>
      <p:sp>
        <p:nvSpPr>
          <p:cNvPr id="19" name="Rettangolo 18">
            <a:extLst>
              <a:ext uri="{FF2B5EF4-FFF2-40B4-BE49-F238E27FC236}">
                <a16:creationId xmlns:a16="http://schemas.microsoft.com/office/drawing/2014/main" id="{31070AE4-A9A1-664B-B68D-2C0492C85897}"/>
              </a:ext>
            </a:extLst>
          </p:cNvPr>
          <p:cNvSpPr/>
          <p:nvPr/>
        </p:nvSpPr>
        <p:spPr>
          <a:xfrm>
            <a:off x="8326661" y="3806243"/>
            <a:ext cx="3024336" cy="1323439"/>
          </a:xfrm>
          <a:prstGeom prst="rect">
            <a:avLst/>
          </a:prstGeom>
        </p:spPr>
        <p:txBody>
          <a:bodyPr wrap="square">
            <a:spAutoFit/>
          </a:bodyPr>
          <a:lstStyle/>
          <a:p>
            <a:r>
              <a:rPr lang="it-IT" sz="1600" dirty="0"/>
              <a:t>Data </a:t>
            </a:r>
            <a:r>
              <a:rPr lang="it-IT" sz="1600" dirty="0" err="1"/>
              <a:t>relating</a:t>
            </a:r>
            <a:r>
              <a:rPr lang="it-IT" sz="1600" dirty="0"/>
              <a:t> to the </a:t>
            </a:r>
            <a:r>
              <a:rPr lang="it-IT" sz="1600" dirty="0" err="1"/>
              <a:t>total</a:t>
            </a:r>
            <a:r>
              <a:rPr lang="it-IT" sz="1600" dirty="0"/>
              <a:t> </a:t>
            </a:r>
            <a:r>
              <a:rPr lang="it-IT" sz="1600" dirty="0" err="1"/>
              <a:t>quantity</a:t>
            </a:r>
            <a:r>
              <a:rPr lang="it-IT" sz="1600" dirty="0"/>
              <a:t> of </a:t>
            </a:r>
            <a:r>
              <a:rPr lang="it-IT" sz="1600" dirty="0" err="1"/>
              <a:t>wine</a:t>
            </a:r>
            <a:r>
              <a:rPr lang="it-IT" sz="1600" dirty="0"/>
              <a:t> </a:t>
            </a:r>
            <a:r>
              <a:rPr lang="it-IT" sz="1600" dirty="0" err="1"/>
              <a:t>produced</a:t>
            </a:r>
            <a:r>
              <a:rPr lang="it-IT" sz="1600" dirty="0"/>
              <a:t> (in </a:t>
            </a:r>
            <a:r>
              <a:rPr lang="it-IT" sz="1600" dirty="0" err="1"/>
              <a:t>liters</a:t>
            </a:r>
            <a:r>
              <a:rPr lang="it-IT" sz="1600" dirty="0"/>
              <a:t>) and the </a:t>
            </a:r>
            <a:r>
              <a:rPr lang="it-IT" sz="1600" dirty="0" err="1"/>
              <a:t>number</a:t>
            </a:r>
            <a:r>
              <a:rPr lang="it-IT" sz="1600" dirty="0"/>
              <a:t> of </a:t>
            </a:r>
            <a:r>
              <a:rPr lang="it-IT" sz="1600" dirty="0" err="1"/>
              <a:t>bottles</a:t>
            </a:r>
            <a:r>
              <a:rPr lang="it-IT" sz="1600" dirty="0"/>
              <a:t> </a:t>
            </a:r>
            <a:r>
              <a:rPr lang="it-IT" sz="1600" dirty="0" err="1"/>
              <a:t>distributed</a:t>
            </a:r>
            <a:r>
              <a:rPr lang="it-IT" sz="1600" dirty="0"/>
              <a:t> </a:t>
            </a:r>
            <a:r>
              <a:rPr lang="it-IT" sz="1600" dirty="0" err="1"/>
              <a:t>throughout</a:t>
            </a:r>
            <a:r>
              <a:rPr lang="it-IT" sz="1600" dirty="0"/>
              <a:t> the world.</a:t>
            </a:r>
          </a:p>
        </p:txBody>
      </p:sp>
      <p:pic>
        <p:nvPicPr>
          <p:cNvPr id="12" name="Immagine 11">
            <a:extLst>
              <a:ext uri="{FF2B5EF4-FFF2-40B4-BE49-F238E27FC236}">
                <a16:creationId xmlns:a16="http://schemas.microsoft.com/office/drawing/2014/main" id="{C739A6E0-16B4-7A42-BD50-AE5A3347EB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48213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linds(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linds(horizont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linds(horizont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linds(horizontal)">
                                      <p:cBhvr>
                                        <p:cTn id="2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FB6FEA-BC9A-A74D-8345-FC00C5F28A09}"/>
              </a:ext>
            </a:extLst>
          </p:cNvPr>
          <p:cNvSpPr>
            <a:spLocks noGrp="1"/>
          </p:cNvSpPr>
          <p:nvPr>
            <p:ph type="title"/>
          </p:nvPr>
        </p:nvSpPr>
        <p:spPr/>
        <p:txBody>
          <a:bodyPr/>
          <a:lstStyle/>
          <a:p>
            <a:r>
              <a:rPr lang="it-IT" dirty="0">
                <a:solidFill>
                  <a:schemeClr val="accent2">
                    <a:lumMod val="75000"/>
                  </a:schemeClr>
                </a:solidFill>
              </a:rPr>
              <a:t>The </a:t>
            </a:r>
            <a:r>
              <a:rPr lang="it-IT" dirty="0" err="1">
                <a:solidFill>
                  <a:schemeClr val="accent2">
                    <a:lumMod val="75000"/>
                  </a:schemeClr>
                </a:solidFill>
              </a:rPr>
              <a:t>project</a:t>
            </a:r>
            <a:r>
              <a:rPr lang="it-IT" dirty="0">
                <a:solidFill>
                  <a:schemeClr val="accent2">
                    <a:lumMod val="75000"/>
                  </a:schemeClr>
                </a:solidFill>
              </a:rPr>
              <a:t> </a:t>
            </a:r>
            <a:r>
              <a:rPr lang="it-IT" dirty="0" err="1">
                <a:solidFill>
                  <a:schemeClr val="accent2">
                    <a:lumMod val="75000"/>
                  </a:schemeClr>
                </a:solidFill>
              </a:rPr>
              <a:t>explained</a:t>
            </a:r>
            <a:endParaRPr lang="it-IT" dirty="0"/>
          </a:p>
        </p:txBody>
      </p:sp>
      <p:pic>
        <p:nvPicPr>
          <p:cNvPr id="6" name="Segnaposto contenuto 5">
            <a:hlinkClick r:id="rId3"/>
            <a:extLst>
              <a:ext uri="{FF2B5EF4-FFF2-40B4-BE49-F238E27FC236}">
                <a16:creationId xmlns:a16="http://schemas.microsoft.com/office/drawing/2014/main" id="{121C000A-D200-1C4A-B48D-3F545997351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30412" y="1600200"/>
            <a:ext cx="8128000" cy="4277072"/>
          </a:xfrm>
        </p:spPr>
      </p:pic>
      <p:sp>
        <p:nvSpPr>
          <p:cNvPr id="4" name="Segnaposto piè di pagina 3">
            <a:extLst>
              <a:ext uri="{FF2B5EF4-FFF2-40B4-BE49-F238E27FC236}">
                <a16:creationId xmlns:a16="http://schemas.microsoft.com/office/drawing/2014/main" id="{5F4D6395-2C19-D849-9E3C-3624433485F0}"/>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5" name="Immagine 4">
            <a:extLst>
              <a:ext uri="{FF2B5EF4-FFF2-40B4-BE49-F238E27FC236}">
                <a16:creationId xmlns:a16="http://schemas.microsoft.com/office/drawing/2014/main" id="{A3C2D591-8B22-6144-AC13-1648456E3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302332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FB6FEA-BC9A-A74D-8345-FC00C5F28A09}"/>
              </a:ext>
            </a:extLst>
          </p:cNvPr>
          <p:cNvSpPr>
            <a:spLocks noGrp="1"/>
          </p:cNvSpPr>
          <p:nvPr>
            <p:ph type="title"/>
          </p:nvPr>
        </p:nvSpPr>
        <p:spPr/>
        <p:txBody>
          <a:bodyPr/>
          <a:lstStyle/>
          <a:p>
            <a:r>
              <a:rPr lang="it-IT" dirty="0">
                <a:solidFill>
                  <a:schemeClr val="accent2">
                    <a:lumMod val="75000"/>
                  </a:schemeClr>
                </a:solidFill>
              </a:rPr>
              <a:t>….</a:t>
            </a:r>
            <a:r>
              <a:rPr lang="it-IT" dirty="0" err="1">
                <a:solidFill>
                  <a:schemeClr val="accent2">
                    <a:lumMod val="75000"/>
                  </a:schemeClr>
                </a:solidFill>
              </a:rPr>
              <a:t>but</a:t>
            </a:r>
            <a:endParaRPr lang="it-IT" dirty="0"/>
          </a:p>
        </p:txBody>
      </p:sp>
      <p:sp>
        <p:nvSpPr>
          <p:cNvPr id="4" name="Segnaposto piè di pagina 3">
            <a:extLst>
              <a:ext uri="{FF2B5EF4-FFF2-40B4-BE49-F238E27FC236}">
                <a16:creationId xmlns:a16="http://schemas.microsoft.com/office/drawing/2014/main" id="{5F4D6395-2C19-D849-9E3C-3624433485F0}"/>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5" name="Immagine 4">
            <a:extLst>
              <a:ext uri="{FF2B5EF4-FFF2-40B4-BE49-F238E27FC236}">
                <a16:creationId xmlns:a16="http://schemas.microsoft.com/office/drawing/2014/main" id="{A3C2D591-8B22-6144-AC13-1648456E3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
        <p:nvSpPr>
          <p:cNvPr id="7" name="Segnaposto contenuto 6">
            <a:extLst>
              <a:ext uri="{FF2B5EF4-FFF2-40B4-BE49-F238E27FC236}">
                <a16:creationId xmlns:a16="http://schemas.microsoft.com/office/drawing/2014/main" id="{FA8E3FF1-FDBB-2E47-B774-0E91D01A7622}"/>
              </a:ext>
            </a:extLst>
          </p:cNvPr>
          <p:cNvSpPr>
            <a:spLocks noGrp="1"/>
          </p:cNvSpPr>
          <p:nvPr>
            <p:ph idx="1"/>
          </p:nvPr>
        </p:nvSpPr>
        <p:spPr/>
        <p:txBody>
          <a:bodyPr>
            <a:normAutofit/>
          </a:bodyPr>
          <a:lstStyle/>
          <a:p>
            <a:r>
              <a:rPr lang="it-IT" sz="2000" dirty="0" err="1"/>
              <a:t>Although</a:t>
            </a:r>
            <a:r>
              <a:rPr lang="it-IT" sz="2000" dirty="0"/>
              <a:t> the </a:t>
            </a:r>
            <a:r>
              <a:rPr lang="it-IT" sz="2000" dirty="0" err="1"/>
              <a:t>blockchain</a:t>
            </a:r>
            <a:r>
              <a:rPr lang="it-IT" sz="2000" dirty="0"/>
              <a:t> </a:t>
            </a:r>
            <a:r>
              <a:rPr lang="it-IT" sz="2000" dirty="0" err="1"/>
              <a:t>provides</a:t>
            </a:r>
            <a:r>
              <a:rPr lang="it-IT" sz="2000" dirty="0"/>
              <a:t> </a:t>
            </a:r>
            <a:r>
              <a:rPr lang="it-IT" sz="2000" dirty="0" err="1"/>
              <a:t>great</a:t>
            </a:r>
            <a:r>
              <a:rPr lang="it-IT" sz="2000" dirty="0"/>
              <a:t> </a:t>
            </a:r>
            <a:r>
              <a:rPr lang="it-IT" sz="2000" dirty="0" err="1"/>
              <a:t>opportunities</a:t>
            </a:r>
            <a:r>
              <a:rPr lang="it-IT" sz="2000" dirty="0"/>
              <a:t> to </a:t>
            </a:r>
            <a:r>
              <a:rPr lang="it-IT" sz="2000" dirty="0" err="1"/>
              <a:t>fight</a:t>
            </a:r>
            <a:r>
              <a:rPr lang="it-IT" sz="2000" dirty="0"/>
              <a:t> </a:t>
            </a:r>
            <a:r>
              <a:rPr lang="it-IT" sz="2000" dirty="0" err="1"/>
              <a:t>counterfeits</a:t>
            </a:r>
            <a:r>
              <a:rPr lang="it-IT" sz="2000" dirty="0"/>
              <a:t>, </a:t>
            </a:r>
            <a:r>
              <a:rPr lang="it-IT" sz="2000" dirty="0" err="1"/>
              <a:t>it</a:t>
            </a:r>
            <a:r>
              <a:rPr lang="it-IT" sz="2000" dirty="0"/>
              <a:t> </a:t>
            </a:r>
            <a:r>
              <a:rPr lang="it-IT" sz="2000" dirty="0" err="1"/>
              <a:t>is</a:t>
            </a:r>
            <a:r>
              <a:rPr lang="it-IT" sz="2000" dirty="0"/>
              <a:t> </a:t>
            </a:r>
            <a:r>
              <a:rPr lang="it-IT" sz="2000" dirty="0" err="1"/>
              <a:t>not</a:t>
            </a:r>
            <a:r>
              <a:rPr lang="it-IT" sz="2000" dirty="0"/>
              <a:t> </a:t>
            </a:r>
            <a:r>
              <a:rPr lang="it-IT" sz="2000" dirty="0" err="1"/>
              <a:t>able</a:t>
            </a:r>
            <a:r>
              <a:rPr lang="it-IT" sz="2000" dirty="0"/>
              <a:t> to stop </a:t>
            </a:r>
            <a:r>
              <a:rPr lang="it-IT" sz="2000" dirty="0" err="1"/>
              <a:t>all</a:t>
            </a:r>
            <a:r>
              <a:rPr lang="it-IT" sz="2000" dirty="0"/>
              <a:t> </a:t>
            </a:r>
            <a:r>
              <a:rPr lang="it-IT" sz="2000" dirty="0" err="1"/>
              <a:t>types</a:t>
            </a:r>
            <a:r>
              <a:rPr lang="it-IT" sz="2000" dirty="0"/>
              <a:t> of </a:t>
            </a:r>
            <a:r>
              <a:rPr lang="it-IT" sz="2000" dirty="0" err="1"/>
              <a:t>fraud</a:t>
            </a:r>
            <a:r>
              <a:rPr lang="it-IT" sz="2000" dirty="0"/>
              <a:t>. </a:t>
            </a:r>
            <a:r>
              <a:rPr lang="it-IT" sz="2000" dirty="0" err="1"/>
              <a:t>Thus</a:t>
            </a:r>
            <a:r>
              <a:rPr lang="it-IT" sz="2000" dirty="0"/>
              <a:t>, the </a:t>
            </a:r>
            <a:r>
              <a:rPr lang="it-IT" sz="2000" dirty="0" err="1"/>
              <a:t>distribution</a:t>
            </a:r>
            <a:r>
              <a:rPr lang="it-IT" sz="2000" dirty="0"/>
              <a:t> </a:t>
            </a:r>
            <a:r>
              <a:rPr lang="it-IT" sz="2000" dirty="0" err="1"/>
              <a:t>register</a:t>
            </a:r>
            <a:r>
              <a:rPr lang="it-IT" sz="2000" dirty="0"/>
              <a:t> </a:t>
            </a:r>
            <a:r>
              <a:rPr lang="it-IT" sz="2000" dirty="0" err="1"/>
              <a:t>will</a:t>
            </a:r>
            <a:r>
              <a:rPr lang="it-IT" sz="2000" dirty="0"/>
              <a:t> </a:t>
            </a:r>
            <a:r>
              <a:rPr lang="it-IT" sz="2000" dirty="0" err="1"/>
              <a:t>prevent</a:t>
            </a:r>
            <a:r>
              <a:rPr lang="it-IT" sz="2000" dirty="0"/>
              <a:t> the </a:t>
            </a:r>
            <a:r>
              <a:rPr lang="it-IT" sz="2000" dirty="0" err="1"/>
              <a:t>creation</a:t>
            </a:r>
            <a:r>
              <a:rPr lang="it-IT" sz="2000" dirty="0"/>
              <a:t> of </a:t>
            </a:r>
            <a:r>
              <a:rPr lang="it-IT" sz="2000" dirty="0" err="1"/>
              <a:t>several</a:t>
            </a:r>
            <a:r>
              <a:rPr lang="it-IT" sz="2000" dirty="0"/>
              <a:t> </a:t>
            </a:r>
            <a:r>
              <a:rPr lang="it-IT" sz="2000" dirty="0" err="1"/>
              <a:t>copies</a:t>
            </a:r>
            <a:r>
              <a:rPr lang="it-IT" sz="2000" dirty="0"/>
              <a:t> of the </a:t>
            </a:r>
            <a:r>
              <a:rPr lang="it-IT" sz="2000" dirty="0" err="1"/>
              <a:t>same</a:t>
            </a:r>
            <a:r>
              <a:rPr lang="it-IT" sz="2000" dirty="0"/>
              <a:t> </a:t>
            </a:r>
            <a:r>
              <a:rPr lang="it-IT" sz="2000" dirty="0" err="1"/>
              <a:t>wine</a:t>
            </a:r>
            <a:r>
              <a:rPr lang="it-IT" sz="2000" dirty="0"/>
              <a:t>, the </a:t>
            </a:r>
            <a:r>
              <a:rPr lang="it-IT" sz="2000" dirty="0" err="1"/>
              <a:t>substitution</a:t>
            </a:r>
            <a:r>
              <a:rPr lang="it-IT" sz="2000" dirty="0"/>
              <a:t> of </a:t>
            </a:r>
            <a:r>
              <a:rPr lang="it-IT" sz="2000" dirty="0" err="1"/>
              <a:t>expensive</a:t>
            </a:r>
            <a:r>
              <a:rPr lang="it-IT" sz="2000" dirty="0"/>
              <a:t> </a:t>
            </a:r>
            <a:r>
              <a:rPr lang="it-IT" sz="2000" dirty="0" err="1"/>
              <a:t>varieties</a:t>
            </a:r>
            <a:r>
              <a:rPr lang="it-IT" sz="2000" dirty="0"/>
              <a:t> for cheap, the sale of </a:t>
            </a:r>
            <a:r>
              <a:rPr lang="it-IT" sz="2000" dirty="0" err="1"/>
              <a:t>counterfeit</a:t>
            </a:r>
            <a:r>
              <a:rPr lang="it-IT" sz="2000" dirty="0"/>
              <a:t> </a:t>
            </a:r>
            <a:r>
              <a:rPr lang="it-IT" sz="2000" dirty="0" err="1"/>
              <a:t>goods</a:t>
            </a:r>
            <a:r>
              <a:rPr lang="it-IT" sz="2000" dirty="0"/>
              <a:t> and </a:t>
            </a:r>
            <a:r>
              <a:rPr lang="it-IT" sz="2000" dirty="0" err="1"/>
              <a:t>spoiled</a:t>
            </a:r>
            <a:r>
              <a:rPr lang="it-IT" sz="2000" dirty="0"/>
              <a:t> </a:t>
            </a:r>
            <a:r>
              <a:rPr lang="it-IT" sz="2000" dirty="0" err="1"/>
              <a:t>goods</a:t>
            </a:r>
            <a:r>
              <a:rPr lang="it-IT" sz="2000" dirty="0"/>
              <a:t>.</a:t>
            </a:r>
          </a:p>
          <a:p>
            <a:endParaRPr lang="it-IT" sz="2000" dirty="0"/>
          </a:p>
          <a:p>
            <a:r>
              <a:rPr lang="it-IT" sz="2000" dirty="0" err="1"/>
              <a:t>Fraudsters</a:t>
            </a:r>
            <a:r>
              <a:rPr lang="it-IT" sz="2000" dirty="0"/>
              <a:t> can </a:t>
            </a:r>
            <a:r>
              <a:rPr lang="it-IT" sz="2000" dirty="0" err="1"/>
              <a:t>always</a:t>
            </a:r>
            <a:r>
              <a:rPr lang="it-IT" sz="2000" dirty="0"/>
              <a:t> </a:t>
            </a:r>
            <a:r>
              <a:rPr lang="it-IT" sz="2000" dirty="0" err="1"/>
              <a:t>enter</a:t>
            </a:r>
            <a:r>
              <a:rPr lang="it-IT" sz="2000" dirty="0"/>
              <a:t> a market with a </a:t>
            </a:r>
            <a:r>
              <a:rPr lang="it-IT" sz="2000" dirty="0" err="1"/>
              <a:t>clean</a:t>
            </a:r>
            <a:r>
              <a:rPr lang="it-IT" sz="2000" dirty="0"/>
              <a:t> </a:t>
            </a:r>
            <a:r>
              <a:rPr lang="it-IT" sz="2000" dirty="0" err="1"/>
              <a:t>reputation</a:t>
            </a:r>
            <a:r>
              <a:rPr lang="it-IT" sz="2000" dirty="0"/>
              <a:t>, for </a:t>
            </a:r>
            <a:r>
              <a:rPr lang="it-IT" sz="2000" dirty="0" err="1"/>
              <a:t>example</a:t>
            </a:r>
            <a:r>
              <a:rPr lang="it-IT" sz="2000" dirty="0"/>
              <a:t>, by </a:t>
            </a:r>
            <a:r>
              <a:rPr lang="it-IT" sz="2000" dirty="0" err="1"/>
              <a:t>creating</a:t>
            </a:r>
            <a:r>
              <a:rPr lang="it-IT" sz="2000" dirty="0"/>
              <a:t> a new </a:t>
            </a:r>
            <a:r>
              <a:rPr lang="it-IT" sz="2000" dirty="0" err="1"/>
              <a:t>legal</a:t>
            </a:r>
            <a:r>
              <a:rPr lang="it-IT" sz="2000" dirty="0"/>
              <a:t> </a:t>
            </a:r>
            <a:r>
              <a:rPr lang="it-IT" sz="2000" dirty="0" err="1"/>
              <a:t>entity</a:t>
            </a:r>
            <a:r>
              <a:rPr lang="it-IT" sz="2000" dirty="0"/>
              <a:t> </a:t>
            </a:r>
            <a:r>
              <a:rPr lang="it-IT" sz="2000" dirty="0" err="1"/>
              <a:t>that</a:t>
            </a:r>
            <a:r>
              <a:rPr lang="it-IT" sz="2000" dirty="0"/>
              <a:t> </a:t>
            </a:r>
            <a:r>
              <a:rPr lang="it-IT" sz="2000" dirty="0" err="1"/>
              <a:t>is</a:t>
            </a:r>
            <a:r>
              <a:rPr lang="it-IT" sz="2000" dirty="0"/>
              <a:t> </a:t>
            </a:r>
            <a:r>
              <a:rPr lang="it-IT" sz="2000" dirty="0" err="1"/>
              <a:t>engaged</a:t>
            </a:r>
            <a:r>
              <a:rPr lang="it-IT" sz="2000" dirty="0"/>
              <a:t> in </a:t>
            </a:r>
            <a:r>
              <a:rPr lang="it-IT" sz="2000" dirty="0" err="1"/>
              <a:t>wholesale</a:t>
            </a:r>
            <a:r>
              <a:rPr lang="it-IT" sz="2000" dirty="0"/>
              <a:t> or </a:t>
            </a:r>
            <a:r>
              <a:rPr lang="it-IT" sz="2000" dirty="0" err="1"/>
              <a:t>retail</a:t>
            </a:r>
            <a:r>
              <a:rPr lang="it-IT" sz="2000" dirty="0"/>
              <a:t> sales. </a:t>
            </a:r>
            <a:r>
              <a:rPr lang="it-IT" sz="2000" dirty="0" err="1"/>
              <a:t>It</a:t>
            </a:r>
            <a:r>
              <a:rPr lang="it-IT" sz="2000" dirty="0"/>
              <a:t> </a:t>
            </a:r>
            <a:r>
              <a:rPr lang="it-IT" sz="2000" dirty="0" err="1"/>
              <a:t>is</a:t>
            </a:r>
            <a:r>
              <a:rPr lang="it-IT" sz="2000" dirty="0"/>
              <a:t> </a:t>
            </a:r>
            <a:r>
              <a:rPr lang="it-IT" sz="2000" dirty="0" err="1"/>
              <a:t>impossible</a:t>
            </a:r>
            <a:r>
              <a:rPr lang="it-IT" sz="2000" dirty="0"/>
              <a:t> to </a:t>
            </a:r>
            <a:r>
              <a:rPr lang="it-IT" sz="2000" dirty="0" err="1"/>
              <a:t>prevent</a:t>
            </a:r>
            <a:r>
              <a:rPr lang="it-IT" sz="2000" dirty="0"/>
              <a:t> </a:t>
            </a:r>
            <a:r>
              <a:rPr lang="it-IT" sz="2000" dirty="0" err="1"/>
              <a:t>this</a:t>
            </a:r>
            <a:r>
              <a:rPr lang="it-IT" sz="2000" dirty="0"/>
              <a:t>.</a:t>
            </a:r>
          </a:p>
        </p:txBody>
      </p:sp>
    </p:spTree>
    <p:extLst>
      <p:ext uri="{BB962C8B-B14F-4D97-AF65-F5344CB8AC3E}">
        <p14:creationId xmlns:p14="http://schemas.microsoft.com/office/powerpoint/2010/main" val="1919708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E3162766-472B-4100-8B30-C8E3A6A6F1CC}"/>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6" name="Immagine 5">
            <a:extLst>
              <a:ext uri="{FF2B5EF4-FFF2-40B4-BE49-F238E27FC236}">
                <a16:creationId xmlns:a16="http://schemas.microsoft.com/office/drawing/2014/main" id="{C9329FD9-D772-48F2-B4C4-24F747B0D3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 y="1388"/>
            <a:ext cx="12187064" cy="6855223"/>
          </a:xfrm>
          <a:prstGeom prst="rect">
            <a:avLst/>
          </a:prstGeom>
        </p:spPr>
      </p:pic>
    </p:spTree>
    <p:extLst>
      <p:ext uri="{BB962C8B-B14F-4D97-AF65-F5344CB8AC3E}">
        <p14:creationId xmlns:p14="http://schemas.microsoft.com/office/powerpoint/2010/main" val="131292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2C7602C8-AA6C-4CC1-84AB-0B47C4C87114}"/>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6" name="Immagine 5">
            <a:extLst>
              <a:ext uri="{FF2B5EF4-FFF2-40B4-BE49-F238E27FC236}">
                <a16:creationId xmlns:a16="http://schemas.microsoft.com/office/drawing/2014/main" id="{A07A7BAE-F0B4-4003-B96D-10946672E6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9" y="1388"/>
            <a:ext cx="12187066" cy="6855224"/>
          </a:xfrm>
          <a:prstGeom prst="rect">
            <a:avLst/>
          </a:prstGeom>
        </p:spPr>
      </p:pic>
    </p:spTree>
    <p:extLst>
      <p:ext uri="{BB962C8B-B14F-4D97-AF65-F5344CB8AC3E}">
        <p14:creationId xmlns:p14="http://schemas.microsoft.com/office/powerpoint/2010/main" val="167856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905690-299F-44AF-9B96-900C44163AA7}"/>
              </a:ext>
            </a:extLst>
          </p:cNvPr>
          <p:cNvSpPr>
            <a:spLocks noGrp="1"/>
          </p:cNvSpPr>
          <p:nvPr>
            <p:ph type="title"/>
          </p:nvPr>
        </p:nvSpPr>
        <p:spPr/>
        <p:txBody>
          <a:bodyPr/>
          <a:lstStyle/>
          <a:p>
            <a:r>
              <a:rPr lang="it-IT" dirty="0">
                <a:solidFill>
                  <a:schemeClr val="accent2">
                    <a:lumMod val="75000"/>
                  </a:schemeClr>
                </a:solidFill>
              </a:rPr>
              <a:t>The </a:t>
            </a:r>
            <a:r>
              <a:rPr lang="it-IT" dirty="0" err="1">
                <a:solidFill>
                  <a:schemeClr val="accent2">
                    <a:lumMod val="75000"/>
                  </a:schemeClr>
                </a:solidFill>
              </a:rPr>
              <a:t>European</a:t>
            </a:r>
            <a:r>
              <a:rPr lang="it-IT" dirty="0">
                <a:solidFill>
                  <a:schemeClr val="accent2">
                    <a:lumMod val="75000"/>
                  </a:schemeClr>
                </a:solidFill>
              </a:rPr>
              <a:t> </a:t>
            </a:r>
            <a:r>
              <a:rPr lang="it-IT" dirty="0" err="1">
                <a:solidFill>
                  <a:schemeClr val="accent2">
                    <a:lumMod val="75000"/>
                  </a:schemeClr>
                </a:solidFill>
              </a:rPr>
              <a:t>Legislation</a:t>
            </a:r>
            <a:r>
              <a:rPr lang="it-IT" dirty="0">
                <a:solidFill>
                  <a:schemeClr val="accent2">
                    <a:lumMod val="75000"/>
                  </a:schemeClr>
                </a:solidFill>
              </a:rPr>
              <a:t> for the </a:t>
            </a:r>
            <a:r>
              <a:rPr lang="it-IT" dirty="0" err="1">
                <a:solidFill>
                  <a:schemeClr val="accent2">
                    <a:lumMod val="75000"/>
                  </a:schemeClr>
                </a:solidFill>
              </a:rPr>
              <a:t>agrifood</a:t>
            </a:r>
            <a:r>
              <a:rPr lang="it-IT" dirty="0">
                <a:solidFill>
                  <a:schemeClr val="accent2">
                    <a:lumMod val="75000"/>
                  </a:schemeClr>
                </a:solidFill>
              </a:rPr>
              <a:t> </a:t>
            </a:r>
            <a:r>
              <a:rPr lang="it-IT" dirty="0" err="1">
                <a:solidFill>
                  <a:schemeClr val="accent2">
                    <a:lumMod val="75000"/>
                  </a:schemeClr>
                </a:solidFill>
              </a:rPr>
              <a:t>sector</a:t>
            </a:r>
            <a:endParaRPr lang="it-IT" dirty="0">
              <a:solidFill>
                <a:schemeClr val="accent2">
                  <a:lumMod val="75000"/>
                </a:schemeClr>
              </a:solidFill>
            </a:endParaRPr>
          </a:p>
        </p:txBody>
      </p:sp>
      <p:sp>
        <p:nvSpPr>
          <p:cNvPr id="6" name="Segnaposto contenuto 5">
            <a:extLst>
              <a:ext uri="{FF2B5EF4-FFF2-40B4-BE49-F238E27FC236}">
                <a16:creationId xmlns:a16="http://schemas.microsoft.com/office/drawing/2014/main" id="{6E39F08D-41C9-4850-9172-1CF1CF937F12}"/>
              </a:ext>
            </a:extLst>
          </p:cNvPr>
          <p:cNvSpPr>
            <a:spLocks noGrp="1"/>
          </p:cNvSpPr>
          <p:nvPr>
            <p:ph idx="1"/>
          </p:nvPr>
        </p:nvSpPr>
        <p:spPr/>
        <p:txBody>
          <a:bodyPr>
            <a:normAutofit/>
          </a:bodyPr>
          <a:lstStyle/>
          <a:p>
            <a:pPr marL="0" indent="0">
              <a:buNone/>
            </a:pPr>
            <a:r>
              <a:rPr lang="en-US" sz="2400" dirty="0"/>
              <a:t>Food legislation is varied, made up of community and national dictates and, among all, the Regulation (EC) no. 178/2002, also known as the General Food Law Regulation, which establishes the general principles and requirements of the relevant legislation, establishes the European Food Safety Authority and establishes procedures in the food safety field.</a:t>
            </a:r>
          </a:p>
          <a:p>
            <a:pPr marL="0" indent="0">
              <a:buNone/>
            </a:pPr>
            <a:r>
              <a:rPr lang="en-US" sz="2400" dirty="0"/>
              <a:t>The Regulation aims to promote cohesion between Member States, through the adoption of international technical standards, general safety requirements as well as uniform food legislation, ensuring that the level of protection adopted in the Community is the same in each country.</a:t>
            </a:r>
          </a:p>
        </p:txBody>
      </p:sp>
      <p:sp>
        <p:nvSpPr>
          <p:cNvPr id="5" name="Segnaposto piè di pagina 4">
            <a:extLst>
              <a:ext uri="{FF2B5EF4-FFF2-40B4-BE49-F238E27FC236}">
                <a16:creationId xmlns:a16="http://schemas.microsoft.com/office/drawing/2014/main" id="{6EDDF3AB-99D7-4B6A-A24D-6F549715DB82}"/>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7" name="Immagine 6">
            <a:extLst>
              <a:ext uri="{FF2B5EF4-FFF2-40B4-BE49-F238E27FC236}">
                <a16:creationId xmlns:a16="http://schemas.microsoft.com/office/drawing/2014/main" id="{EF75BC24-03B3-B142-8E7F-B482D6878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34477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905690-299F-44AF-9B96-900C44163AA7}"/>
              </a:ext>
            </a:extLst>
          </p:cNvPr>
          <p:cNvSpPr>
            <a:spLocks noGrp="1"/>
          </p:cNvSpPr>
          <p:nvPr>
            <p:ph type="title"/>
          </p:nvPr>
        </p:nvSpPr>
        <p:spPr/>
        <p:txBody>
          <a:bodyPr/>
          <a:lstStyle/>
          <a:p>
            <a:r>
              <a:rPr lang="it-IT" dirty="0">
                <a:solidFill>
                  <a:schemeClr val="accent2">
                    <a:lumMod val="75000"/>
                  </a:schemeClr>
                </a:solidFill>
              </a:rPr>
              <a:t>…and the </a:t>
            </a:r>
            <a:r>
              <a:rPr lang="it-IT" dirty="0" err="1">
                <a:solidFill>
                  <a:schemeClr val="accent2">
                    <a:lumMod val="75000"/>
                  </a:schemeClr>
                </a:solidFill>
              </a:rPr>
              <a:t>role</a:t>
            </a:r>
            <a:r>
              <a:rPr lang="it-IT" dirty="0">
                <a:solidFill>
                  <a:schemeClr val="accent2">
                    <a:lumMod val="75000"/>
                  </a:schemeClr>
                </a:solidFill>
              </a:rPr>
              <a:t> of </a:t>
            </a:r>
            <a:r>
              <a:rPr lang="it-IT" dirty="0" err="1">
                <a:solidFill>
                  <a:schemeClr val="accent2">
                    <a:lumMod val="75000"/>
                  </a:schemeClr>
                </a:solidFill>
              </a:rPr>
              <a:t>blockchain</a:t>
            </a:r>
            <a:r>
              <a:rPr lang="it-IT" dirty="0">
                <a:solidFill>
                  <a:schemeClr val="accent2">
                    <a:lumMod val="75000"/>
                  </a:schemeClr>
                </a:solidFill>
              </a:rPr>
              <a:t>?</a:t>
            </a:r>
          </a:p>
        </p:txBody>
      </p:sp>
      <p:sp>
        <p:nvSpPr>
          <p:cNvPr id="6" name="Segnaposto contenuto 5">
            <a:extLst>
              <a:ext uri="{FF2B5EF4-FFF2-40B4-BE49-F238E27FC236}">
                <a16:creationId xmlns:a16="http://schemas.microsoft.com/office/drawing/2014/main" id="{6E39F08D-41C9-4850-9172-1CF1CF937F12}"/>
              </a:ext>
            </a:extLst>
          </p:cNvPr>
          <p:cNvSpPr>
            <a:spLocks noGrp="1"/>
          </p:cNvSpPr>
          <p:nvPr>
            <p:ph idx="1"/>
          </p:nvPr>
        </p:nvSpPr>
        <p:spPr/>
        <p:txBody>
          <a:bodyPr>
            <a:normAutofit/>
          </a:bodyPr>
          <a:lstStyle/>
          <a:p>
            <a:pPr marL="0" indent="0">
              <a:buNone/>
            </a:pPr>
            <a:r>
              <a:rPr lang="en-US" sz="2400" dirty="0"/>
              <a:t>Lastly, the recent EU Regulation no. 625/2017 introduced stricter provisions with the aim of harmonizing and simplifying the regulatory framework relating to controls in the food chain.</a:t>
            </a:r>
          </a:p>
          <a:p>
            <a:pPr marL="0" indent="0">
              <a:buNone/>
            </a:pPr>
            <a:endParaRPr lang="en-US" sz="2400" dirty="0"/>
          </a:p>
          <a:p>
            <a:pPr marL="0" indent="0">
              <a:buNone/>
            </a:pPr>
            <a:r>
              <a:rPr lang="en-US" sz="2400" dirty="0"/>
              <a:t>Blockchain-based platforms, thanks to their intrinsic characteristics - decentralization, transparency, security, distributed consent and integrity, can implement solid track and trace functions, connecting the subjects involved in the production and distribution of food and allowing to record in a shared public register every movement and transformation of products, including environmental information, during the "from farm to fork" process.</a:t>
            </a:r>
          </a:p>
          <a:p>
            <a:pPr marL="0" indent="0">
              <a:buNone/>
            </a:pPr>
            <a:endParaRPr lang="en-US" sz="2400" dirty="0"/>
          </a:p>
        </p:txBody>
      </p:sp>
      <p:sp>
        <p:nvSpPr>
          <p:cNvPr id="5" name="Segnaposto piè di pagina 4">
            <a:extLst>
              <a:ext uri="{FF2B5EF4-FFF2-40B4-BE49-F238E27FC236}">
                <a16:creationId xmlns:a16="http://schemas.microsoft.com/office/drawing/2014/main" id="{6EDDF3AB-99D7-4B6A-A24D-6F549715DB82}"/>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7" name="Immagine 6">
            <a:extLst>
              <a:ext uri="{FF2B5EF4-FFF2-40B4-BE49-F238E27FC236}">
                <a16:creationId xmlns:a16="http://schemas.microsoft.com/office/drawing/2014/main" id="{F44054BA-C24B-1A45-AA9F-A7EAA30AF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40692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905690-299F-44AF-9B96-900C44163AA7}"/>
              </a:ext>
            </a:extLst>
          </p:cNvPr>
          <p:cNvSpPr>
            <a:spLocks noGrp="1"/>
          </p:cNvSpPr>
          <p:nvPr>
            <p:ph type="title"/>
          </p:nvPr>
        </p:nvSpPr>
        <p:spPr/>
        <p:txBody>
          <a:bodyPr/>
          <a:lstStyle/>
          <a:p>
            <a:r>
              <a:rPr lang="it-IT" dirty="0" err="1">
                <a:solidFill>
                  <a:schemeClr val="accent2">
                    <a:lumMod val="75000"/>
                  </a:schemeClr>
                </a:solidFill>
              </a:rPr>
              <a:t>There</a:t>
            </a:r>
            <a:r>
              <a:rPr lang="it-IT" dirty="0">
                <a:solidFill>
                  <a:schemeClr val="accent2">
                    <a:lumMod val="75000"/>
                  </a:schemeClr>
                </a:solidFill>
              </a:rPr>
              <a:t> are </a:t>
            </a:r>
            <a:r>
              <a:rPr lang="it-IT" dirty="0" err="1">
                <a:solidFill>
                  <a:schemeClr val="accent2">
                    <a:lumMod val="75000"/>
                  </a:schemeClr>
                </a:solidFill>
              </a:rPr>
              <a:t>also</a:t>
            </a:r>
            <a:r>
              <a:rPr lang="it-IT" dirty="0">
                <a:solidFill>
                  <a:schemeClr val="accent2">
                    <a:lumMod val="75000"/>
                  </a:schemeClr>
                </a:solidFill>
              </a:rPr>
              <a:t> some </a:t>
            </a:r>
            <a:r>
              <a:rPr lang="it-IT" dirty="0" err="1">
                <a:solidFill>
                  <a:schemeClr val="accent2">
                    <a:lumMod val="75000"/>
                  </a:schemeClr>
                </a:solidFill>
              </a:rPr>
              <a:t>issue</a:t>
            </a:r>
            <a:r>
              <a:rPr lang="it-IT" dirty="0">
                <a:solidFill>
                  <a:schemeClr val="accent2">
                    <a:lumMod val="75000"/>
                  </a:schemeClr>
                </a:solidFill>
              </a:rPr>
              <a:t> to be </a:t>
            </a:r>
            <a:r>
              <a:rPr lang="it-IT" dirty="0" err="1">
                <a:solidFill>
                  <a:schemeClr val="accent2">
                    <a:lumMod val="75000"/>
                  </a:schemeClr>
                </a:solidFill>
              </a:rPr>
              <a:t>solved</a:t>
            </a:r>
            <a:endParaRPr lang="it-IT" dirty="0">
              <a:solidFill>
                <a:schemeClr val="accent2">
                  <a:lumMod val="75000"/>
                </a:schemeClr>
              </a:solidFill>
            </a:endParaRPr>
          </a:p>
        </p:txBody>
      </p:sp>
      <p:sp>
        <p:nvSpPr>
          <p:cNvPr id="6" name="Segnaposto contenuto 5">
            <a:extLst>
              <a:ext uri="{FF2B5EF4-FFF2-40B4-BE49-F238E27FC236}">
                <a16:creationId xmlns:a16="http://schemas.microsoft.com/office/drawing/2014/main" id="{6E39F08D-41C9-4850-9172-1CF1CF937F12}"/>
              </a:ext>
            </a:extLst>
          </p:cNvPr>
          <p:cNvSpPr>
            <a:spLocks noGrp="1"/>
          </p:cNvSpPr>
          <p:nvPr>
            <p:ph idx="1"/>
          </p:nvPr>
        </p:nvSpPr>
        <p:spPr/>
        <p:txBody>
          <a:bodyPr>
            <a:normAutofit/>
          </a:bodyPr>
          <a:lstStyle/>
          <a:p>
            <a:pPr marL="0" indent="0">
              <a:buNone/>
            </a:pPr>
            <a:r>
              <a:rPr lang="en-US" sz="2400" dirty="0"/>
              <a:t>Among the greatest challenges is that linked to compliance with privacy regulations, as all transactions and recorded data are publicly visible: an excess of transparency could cause problems related to the processing of sensitive data.</a:t>
            </a:r>
          </a:p>
          <a:p>
            <a:pPr marL="0" indent="0">
              <a:buNone/>
            </a:pPr>
            <a:r>
              <a:rPr lang="en-US" sz="2400" dirty="0"/>
              <a:t>Linked to the new GDPR the main problems are related to:</a:t>
            </a:r>
          </a:p>
          <a:p>
            <a:pPr marL="457200" indent="-457200">
              <a:buAutoNum type="arabicParenR"/>
            </a:pPr>
            <a:r>
              <a:rPr lang="en-US" sz="2400" dirty="0"/>
              <a:t>The identification of the data controller;</a:t>
            </a:r>
          </a:p>
          <a:p>
            <a:pPr marL="457200" indent="-457200">
              <a:buAutoNum type="arabicParenR"/>
            </a:pPr>
            <a:r>
              <a:rPr lang="en-US" sz="2400" dirty="0"/>
              <a:t>The non-possibility to change the content of blocks after registration.</a:t>
            </a:r>
          </a:p>
          <a:p>
            <a:pPr marL="457200" indent="-457200">
              <a:buAutoNum type="arabicParenR"/>
            </a:pPr>
            <a:endParaRPr lang="en-US" sz="2400" dirty="0"/>
          </a:p>
          <a:p>
            <a:pPr marL="0" indent="0">
              <a:buNone/>
            </a:pPr>
            <a:endParaRPr lang="en-US" sz="2400" dirty="0"/>
          </a:p>
        </p:txBody>
      </p:sp>
      <p:sp>
        <p:nvSpPr>
          <p:cNvPr id="5" name="Segnaposto piè di pagina 4">
            <a:extLst>
              <a:ext uri="{FF2B5EF4-FFF2-40B4-BE49-F238E27FC236}">
                <a16:creationId xmlns:a16="http://schemas.microsoft.com/office/drawing/2014/main" id="{6EDDF3AB-99D7-4B6A-A24D-6F549715DB82}"/>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7" name="Immagine 6">
            <a:extLst>
              <a:ext uri="{FF2B5EF4-FFF2-40B4-BE49-F238E27FC236}">
                <a16:creationId xmlns:a16="http://schemas.microsoft.com/office/drawing/2014/main" id="{F44054BA-C24B-1A45-AA9F-A7EAA30AF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29342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905690-299F-44AF-9B96-900C44163AA7}"/>
              </a:ext>
            </a:extLst>
          </p:cNvPr>
          <p:cNvSpPr>
            <a:spLocks noGrp="1"/>
          </p:cNvSpPr>
          <p:nvPr>
            <p:ph type="title"/>
          </p:nvPr>
        </p:nvSpPr>
        <p:spPr/>
        <p:txBody>
          <a:bodyPr/>
          <a:lstStyle/>
          <a:p>
            <a:r>
              <a:rPr lang="it-IT" dirty="0">
                <a:solidFill>
                  <a:schemeClr val="accent2">
                    <a:lumMod val="75000"/>
                  </a:schemeClr>
                </a:solidFill>
              </a:rPr>
              <a:t>Possibile </a:t>
            </a:r>
            <a:r>
              <a:rPr lang="it-IT" dirty="0" err="1">
                <a:solidFill>
                  <a:schemeClr val="accent2">
                    <a:lumMod val="75000"/>
                  </a:schemeClr>
                </a:solidFill>
              </a:rPr>
              <a:t>solution</a:t>
            </a:r>
            <a:endParaRPr lang="it-IT" dirty="0">
              <a:solidFill>
                <a:schemeClr val="accent2">
                  <a:lumMod val="75000"/>
                </a:schemeClr>
              </a:solidFill>
            </a:endParaRPr>
          </a:p>
        </p:txBody>
      </p:sp>
      <p:sp>
        <p:nvSpPr>
          <p:cNvPr id="6" name="Segnaposto contenuto 5">
            <a:extLst>
              <a:ext uri="{FF2B5EF4-FFF2-40B4-BE49-F238E27FC236}">
                <a16:creationId xmlns:a16="http://schemas.microsoft.com/office/drawing/2014/main" id="{6E39F08D-41C9-4850-9172-1CF1CF937F12}"/>
              </a:ext>
            </a:extLst>
          </p:cNvPr>
          <p:cNvSpPr>
            <a:spLocks noGrp="1"/>
          </p:cNvSpPr>
          <p:nvPr>
            <p:ph idx="1"/>
          </p:nvPr>
        </p:nvSpPr>
        <p:spPr/>
        <p:txBody>
          <a:bodyPr>
            <a:normAutofit/>
          </a:bodyPr>
          <a:lstStyle/>
          <a:p>
            <a:pPr marL="0" indent="0">
              <a:buNone/>
            </a:pPr>
            <a:endParaRPr lang="en-US" sz="2400" dirty="0"/>
          </a:p>
          <a:p>
            <a:pPr marL="0" indent="0">
              <a:buNone/>
            </a:pPr>
            <a:endParaRPr lang="en-US" sz="2400" dirty="0"/>
          </a:p>
          <a:p>
            <a:pPr marL="0" indent="0">
              <a:buNone/>
            </a:pPr>
            <a:r>
              <a:rPr lang="en-US" sz="2400" dirty="0"/>
              <a:t>Part of the aforementioned problems could be overcome through the application of permissioned blockchain, managed by consortia of companies or government bodies, in which it would be possible to define the roles of the participants and impose data processing rules, in compliance with current legislation.</a:t>
            </a:r>
          </a:p>
          <a:p>
            <a:pPr marL="0" indent="0">
              <a:buNone/>
            </a:pPr>
            <a:endParaRPr lang="en-US" sz="2400" dirty="0"/>
          </a:p>
          <a:p>
            <a:pPr marL="0" indent="0">
              <a:buNone/>
            </a:pPr>
            <a:endParaRPr lang="en-US" sz="2400" dirty="0"/>
          </a:p>
        </p:txBody>
      </p:sp>
      <p:sp>
        <p:nvSpPr>
          <p:cNvPr id="5" name="Segnaposto piè di pagina 4">
            <a:extLst>
              <a:ext uri="{FF2B5EF4-FFF2-40B4-BE49-F238E27FC236}">
                <a16:creationId xmlns:a16="http://schemas.microsoft.com/office/drawing/2014/main" id="{6EDDF3AB-99D7-4B6A-A24D-6F549715DB82}"/>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7" name="Immagine 6">
            <a:extLst>
              <a:ext uri="{FF2B5EF4-FFF2-40B4-BE49-F238E27FC236}">
                <a16:creationId xmlns:a16="http://schemas.microsoft.com/office/drawing/2014/main" id="{F44054BA-C24B-1A45-AA9F-A7EAA30AF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200152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905690-299F-44AF-9B96-900C44163AA7}"/>
              </a:ext>
            </a:extLst>
          </p:cNvPr>
          <p:cNvSpPr>
            <a:spLocks noGrp="1"/>
          </p:cNvSpPr>
          <p:nvPr>
            <p:ph type="title"/>
          </p:nvPr>
        </p:nvSpPr>
        <p:spPr/>
        <p:txBody>
          <a:bodyPr/>
          <a:lstStyle/>
          <a:p>
            <a:r>
              <a:rPr lang="it-IT" dirty="0">
                <a:solidFill>
                  <a:schemeClr val="accent2">
                    <a:lumMod val="75000"/>
                  </a:schemeClr>
                </a:solidFill>
              </a:rPr>
              <a:t>To sum-up</a:t>
            </a:r>
          </a:p>
        </p:txBody>
      </p:sp>
      <p:sp>
        <p:nvSpPr>
          <p:cNvPr id="6" name="Segnaposto contenuto 5">
            <a:extLst>
              <a:ext uri="{FF2B5EF4-FFF2-40B4-BE49-F238E27FC236}">
                <a16:creationId xmlns:a16="http://schemas.microsoft.com/office/drawing/2014/main" id="{6E39F08D-41C9-4850-9172-1CF1CF937F12}"/>
              </a:ext>
            </a:extLst>
          </p:cNvPr>
          <p:cNvSpPr>
            <a:spLocks noGrp="1"/>
          </p:cNvSpPr>
          <p:nvPr>
            <p:ph idx="1"/>
          </p:nvPr>
        </p:nvSpPr>
        <p:spPr/>
        <p:txBody>
          <a:bodyPr>
            <a:normAutofit/>
          </a:bodyPr>
          <a:lstStyle/>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Blockchain technology represents one of the biggest opportunities for the future and an effective way to ensure the origin of products and thus safeguard producers and consumers.</a:t>
            </a:r>
          </a:p>
          <a:p>
            <a:pPr marL="0" indent="0">
              <a:buNone/>
            </a:pPr>
            <a:endParaRPr lang="en-US" sz="2400" dirty="0"/>
          </a:p>
          <a:p>
            <a:pPr marL="0" indent="0">
              <a:buNone/>
            </a:pPr>
            <a:endParaRPr lang="en-US" sz="2400" dirty="0"/>
          </a:p>
        </p:txBody>
      </p:sp>
      <p:sp>
        <p:nvSpPr>
          <p:cNvPr id="5" name="Segnaposto piè di pagina 4">
            <a:extLst>
              <a:ext uri="{FF2B5EF4-FFF2-40B4-BE49-F238E27FC236}">
                <a16:creationId xmlns:a16="http://schemas.microsoft.com/office/drawing/2014/main" id="{6EDDF3AB-99D7-4B6A-A24D-6F549715DB82}"/>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7" name="Immagine 6">
            <a:extLst>
              <a:ext uri="{FF2B5EF4-FFF2-40B4-BE49-F238E27FC236}">
                <a16:creationId xmlns:a16="http://schemas.microsoft.com/office/drawing/2014/main" id="{F44054BA-C24B-1A45-AA9F-A7EAA30AF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12171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linds(horizontal)">
                                      <p:cBhvr>
                                        <p:cTn id="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D7234C35-F6C4-435C-81C2-44E6F2E8CA08}"/>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6" name="Immagine 5">
            <a:extLst>
              <a:ext uri="{FF2B5EF4-FFF2-40B4-BE49-F238E27FC236}">
                <a16:creationId xmlns:a16="http://schemas.microsoft.com/office/drawing/2014/main" id="{60B42111-1767-429B-8A75-36FFEDF9E2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97" y="0"/>
            <a:ext cx="12188825" cy="6856214"/>
          </a:xfrm>
          <a:prstGeom prst="rect">
            <a:avLst/>
          </a:prstGeom>
        </p:spPr>
      </p:pic>
    </p:spTree>
    <p:extLst>
      <p:ext uri="{BB962C8B-B14F-4D97-AF65-F5344CB8AC3E}">
        <p14:creationId xmlns:p14="http://schemas.microsoft.com/office/powerpoint/2010/main" val="24948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A2B74B7-5774-44D2-9F8F-58C37BB9CB24}"/>
              </a:ext>
            </a:extLst>
          </p:cNvPr>
          <p:cNvSpPr>
            <a:spLocks noGrp="1"/>
          </p:cNvSpPr>
          <p:nvPr>
            <p:ph type="title"/>
          </p:nvPr>
        </p:nvSpPr>
        <p:spPr/>
        <p:txBody>
          <a:bodyPr/>
          <a:lstStyle/>
          <a:p>
            <a:r>
              <a:rPr lang="it-IT" dirty="0" err="1">
                <a:solidFill>
                  <a:schemeClr val="accent2">
                    <a:lumMod val="75000"/>
                  </a:schemeClr>
                </a:solidFill>
              </a:rPr>
              <a:t>Italy</a:t>
            </a:r>
            <a:r>
              <a:rPr lang="it-IT" dirty="0">
                <a:solidFill>
                  <a:schemeClr val="accent2">
                    <a:lumMod val="75000"/>
                  </a:schemeClr>
                </a:solidFill>
              </a:rPr>
              <a:t> and blockchain: general </a:t>
            </a:r>
            <a:r>
              <a:rPr lang="it-IT" dirty="0" err="1">
                <a:solidFill>
                  <a:schemeClr val="accent2">
                    <a:lumMod val="75000"/>
                  </a:schemeClr>
                </a:solidFill>
              </a:rPr>
              <a:t>perception</a:t>
            </a:r>
            <a:endParaRPr lang="it-IT" dirty="0">
              <a:solidFill>
                <a:schemeClr val="accent2">
                  <a:lumMod val="75000"/>
                </a:schemeClr>
              </a:solidFill>
            </a:endParaRPr>
          </a:p>
        </p:txBody>
      </p:sp>
      <p:sp>
        <p:nvSpPr>
          <p:cNvPr id="4" name="Segnaposto contenuto 3">
            <a:extLst>
              <a:ext uri="{FF2B5EF4-FFF2-40B4-BE49-F238E27FC236}">
                <a16:creationId xmlns:a16="http://schemas.microsoft.com/office/drawing/2014/main" id="{5FAA3778-3B61-44D6-8CC0-62164A4664D0}"/>
              </a:ext>
            </a:extLst>
          </p:cNvPr>
          <p:cNvSpPr>
            <a:spLocks noGrp="1"/>
          </p:cNvSpPr>
          <p:nvPr>
            <p:ph idx="1"/>
          </p:nvPr>
        </p:nvSpPr>
        <p:spPr/>
        <p:txBody>
          <a:bodyPr/>
          <a:lstStyle/>
          <a:p>
            <a:r>
              <a:rPr lang="en-US" dirty="0"/>
              <a:t>62% of Italians have never heard about blockchain. But 20%, that is one in five is somewhat informed.</a:t>
            </a:r>
          </a:p>
          <a:p>
            <a:endParaRPr lang="en-US" dirty="0"/>
          </a:p>
          <a:p>
            <a:pPr marL="0" indent="0">
              <a:buNone/>
            </a:pPr>
            <a:endParaRPr lang="en-US" dirty="0"/>
          </a:p>
          <a:p>
            <a:r>
              <a:rPr lang="en-US" dirty="0"/>
              <a:t>The most informed are obviously the under 35 with a high level of education. </a:t>
            </a:r>
            <a:endParaRPr lang="it-IT" dirty="0"/>
          </a:p>
        </p:txBody>
      </p:sp>
      <p:sp>
        <p:nvSpPr>
          <p:cNvPr id="2" name="Segnaposto piè di pagina 1">
            <a:extLst>
              <a:ext uri="{FF2B5EF4-FFF2-40B4-BE49-F238E27FC236}">
                <a16:creationId xmlns:a16="http://schemas.microsoft.com/office/drawing/2014/main" id="{5F87AF82-CF29-4726-B0FE-48DDD5CDF053}"/>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5" name="Immagine 4">
            <a:extLst>
              <a:ext uri="{FF2B5EF4-FFF2-40B4-BE49-F238E27FC236}">
                <a16:creationId xmlns:a16="http://schemas.microsoft.com/office/drawing/2014/main" id="{C2815DC4-D279-DE4C-9A81-734569B22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324934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AD1ED4-96BF-468B-BA06-81F8A8F291BA}"/>
              </a:ext>
            </a:extLst>
          </p:cNvPr>
          <p:cNvSpPr>
            <a:spLocks noGrp="1"/>
          </p:cNvSpPr>
          <p:nvPr>
            <p:ph type="title"/>
          </p:nvPr>
        </p:nvSpPr>
        <p:spPr/>
        <p:txBody>
          <a:bodyPr/>
          <a:lstStyle/>
          <a:p>
            <a:r>
              <a:rPr lang="it-IT" dirty="0" err="1">
                <a:solidFill>
                  <a:schemeClr val="accent2">
                    <a:lumMod val="75000"/>
                  </a:schemeClr>
                </a:solidFill>
              </a:rPr>
              <a:t>Italian</a:t>
            </a:r>
            <a:r>
              <a:rPr lang="it-IT" dirty="0">
                <a:solidFill>
                  <a:schemeClr val="accent2">
                    <a:lumMod val="75000"/>
                  </a:schemeClr>
                </a:solidFill>
              </a:rPr>
              <a:t> managers </a:t>
            </a:r>
            <a:r>
              <a:rPr lang="it-IT" dirty="0" err="1">
                <a:solidFill>
                  <a:schemeClr val="accent2">
                    <a:lumMod val="75000"/>
                  </a:schemeClr>
                </a:solidFill>
              </a:rPr>
              <a:t>perception</a:t>
            </a:r>
            <a:endParaRPr lang="it-IT" dirty="0">
              <a:solidFill>
                <a:schemeClr val="accent2">
                  <a:lumMod val="75000"/>
                </a:schemeClr>
              </a:solidFill>
            </a:endParaRPr>
          </a:p>
        </p:txBody>
      </p:sp>
      <p:sp>
        <p:nvSpPr>
          <p:cNvPr id="3" name="Segnaposto contenuto 2">
            <a:extLst>
              <a:ext uri="{FF2B5EF4-FFF2-40B4-BE49-F238E27FC236}">
                <a16:creationId xmlns:a16="http://schemas.microsoft.com/office/drawing/2014/main" id="{EF2CB704-AAC8-4DD7-8AC5-5D1FA815116F}"/>
              </a:ext>
            </a:extLst>
          </p:cNvPr>
          <p:cNvSpPr>
            <a:spLocks noGrp="1"/>
          </p:cNvSpPr>
          <p:nvPr>
            <p:ph idx="1"/>
          </p:nvPr>
        </p:nvSpPr>
        <p:spPr/>
        <p:txBody>
          <a:bodyPr/>
          <a:lstStyle/>
          <a:p>
            <a:pPr marL="0" indent="0">
              <a:buNone/>
            </a:pPr>
            <a:r>
              <a:rPr lang="en-US" dirty="0"/>
              <a:t>Only 4% of managers have never heard of blockchain: a surprising fact in many ways, which bodes well for the acceleration of this technology. In companies, therefore, the theme is known but this does not mean that they are ready to pass from knowledge to application. Meanwhile, as it is easy to imagine, the most informed are the company technology, the IT area, and therefore the opportunity has not always already reached the decision-making and strategic levels of the companies.</a:t>
            </a:r>
            <a:endParaRPr lang="it-IT" dirty="0"/>
          </a:p>
        </p:txBody>
      </p:sp>
      <p:sp>
        <p:nvSpPr>
          <p:cNvPr id="4" name="Segnaposto piè di pagina 3">
            <a:extLst>
              <a:ext uri="{FF2B5EF4-FFF2-40B4-BE49-F238E27FC236}">
                <a16:creationId xmlns:a16="http://schemas.microsoft.com/office/drawing/2014/main" id="{A0C3D5FF-2232-4B44-8AC5-7F4A85E31C52}"/>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5" name="Immagine 4">
            <a:extLst>
              <a:ext uri="{FF2B5EF4-FFF2-40B4-BE49-F238E27FC236}">
                <a16:creationId xmlns:a16="http://schemas.microsoft.com/office/drawing/2014/main" id="{8C5000A7-1557-B043-B54E-3B07FA60A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99629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588DE2-8D53-4ECD-A2AC-98AD59E873EC}"/>
              </a:ext>
            </a:extLst>
          </p:cNvPr>
          <p:cNvSpPr>
            <a:spLocks noGrp="1"/>
          </p:cNvSpPr>
          <p:nvPr>
            <p:ph type="title"/>
          </p:nvPr>
        </p:nvSpPr>
        <p:spPr/>
        <p:txBody>
          <a:bodyPr/>
          <a:lstStyle/>
          <a:p>
            <a:r>
              <a:rPr lang="it-IT" dirty="0">
                <a:solidFill>
                  <a:schemeClr val="accent2">
                    <a:lumMod val="75000"/>
                  </a:schemeClr>
                </a:solidFill>
              </a:rPr>
              <a:t>Manager </a:t>
            </a:r>
            <a:r>
              <a:rPr lang="it-IT" dirty="0" err="1">
                <a:solidFill>
                  <a:schemeClr val="accent2">
                    <a:lumMod val="75000"/>
                  </a:schemeClr>
                </a:solidFill>
              </a:rPr>
              <a:t>perception</a:t>
            </a:r>
            <a:r>
              <a:rPr lang="it-IT" dirty="0">
                <a:solidFill>
                  <a:schemeClr val="accent2">
                    <a:lumMod val="75000"/>
                  </a:schemeClr>
                </a:solidFill>
              </a:rPr>
              <a:t> </a:t>
            </a:r>
            <a:r>
              <a:rPr lang="it-IT" dirty="0" err="1">
                <a:solidFill>
                  <a:schemeClr val="accent2">
                    <a:lumMod val="75000"/>
                  </a:schemeClr>
                </a:solidFill>
              </a:rPr>
              <a:t>about</a:t>
            </a:r>
            <a:r>
              <a:rPr lang="it-IT" dirty="0">
                <a:solidFill>
                  <a:schemeClr val="accent2">
                    <a:lumMod val="75000"/>
                  </a:schemeClr>
                </a:solidFill>
              </a:rPr>
              <a:t> </a:t>
            </a:r>
            <a:r>
              <a:rPr lang="it-IT" dirty="0" err="1">
                <a:solidFill>
                  <a:schemeClr val="accent2">
                    <a:lumMod val="75000"/>
                  </a:schemeClr>
                </a:solidFill>
              </a:rPr>
              <a:t>possible</a:t>
            </a:r>
            <a:r>
              <a:rPr lang="it-IT" dirty="0">
                <a:solidFill>
                  <a:schemeClr val="accent2">
                    <a:lumMod val="75000"/>
                  </a:schemeClr>
                </a:solidFill>
              </a:rPr>
              <a:t> </a:t>
            </a:r>
            <a:r>
              <a:rPr lang="it-IT" dirty="0" err="1">
                <a:solidFill>
                  <a:schemeClr val="accent2">
                    <a:lumMod val="75000"/>
                  </a:schemeClr>
                </a:solidFill>
              </a:rPr>
              <a:t>applications</a:t>
            </a:r>
            <a:endParaRPr lang="it-IT" dirty="0">
              <a:solidFill>
                <a:schemeClr val="accent2">
                  <a:lumMod val="75000"/>
                </a:schemeClr>
              </a:solidFill>
            </a:endParaRPr>
          </a:p>
        </p:txBody>
      </p:sp>
      <p:sp>
        <p:nvSpPr>
          <p:cNvPr id="3" name="Segnaposto contenuto 2">
            <a:extLst>
              <a:ext uri="{FF2B5EF4-FFF2-40B4-BE49-F238E27FC236}">
                <a16:creationId xmlns:a16="http://schemas.microsoft.com/office/drawing/2014/main" id="{2CE7B83C-0A37-49A9-B3B5-609E9213A158}"/>
              </a:ext>
            </a:extLst>
          </p:cNvPr>
          <p:cNvSpPr>
            <a:spLocks noGrp="1"/>
          </p:cNvSpPr>
          <p:nvPr>
            <p:ph idx="1"/>
          </p:nvPr>
        </p:nvSpPr>
        <p:spPr/>
        <p:txBody>
          <a:bodyPr/>
          <a:lstStyle/>
          <a:p>
            <a:pPr marL="0" indent="0">
              <a:buNone/>
            </a:pPr>
            <a:r>
              <a:rPr lang="en-US" dirty="0"/>
              <a:t>In the perceived of managers the blockchain in the coming years will be useful above all for product traceability, document management and supply chain management. Interesting and in some ways unexpected the fourth place for the finance area. This means that the blockchain has (almost) released itself from bitcoin to be considered as a new opportunity for innovation in (almost) every business area. Still to illuminate and enhance logistics, which instead could have great advantages from the adoption of technology.</a:t>
            </a:r>
          </a:p>
          <a:p>
            <a:pPr marL="0" indent="0">
              <a:buNone/>
            </a:pPr>
            <a:endParaRPr lang="it-IT" dirty="0"/>
          </a:p>
        </p:txBody>
      </p:sp>
      <p:sp>
        <p:nvSpPr>
          <p:cNvPr id="4" name="Segnaposto piè di pagina 3">
            <a:extLst>
              <a:ext uri="{FF2B5EF4-FFF2-40B4-BE49-F238E27FC236}">
                <a16:creationId xmlns:a16="http://schemas.microsoft.com/office/drawing/2014/main" id="{C7B245A3-5A71-4650-969F-3F5055078CAA}"/>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5" name="Immagine 4">
            <a:extLst>
              <a:ext uri="{FF2B5EF4-FFF2-40B4-BE49-F238E27FC236}">
                <a16:creationId xmlns:a16="http://schemas.microsoft.com/office/drawing/2014/main" id="{C4D0D031-6B44-E64C-BF27-0EE43751A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316499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208061-D962-4C3D-B5C9-70203A11259B}"/>
              </a:ext>
            </a:extLst>
          </p:cNvPr>
          <p:cNvSpPr>
            <a:spLocks noGrp="1"/>
          </p:cNvSpPr>
          <p:nvPr>
            <p:ph type="title"/>
          </p:nvPr>
        </p:nvSpPr>
        <p:spPr/>
        <p:txBody>
          <a:bodyPr/>
          <a:lstStyle/>
          <a:p>
            <a:r>
              <a:rPr lang="it-IT" dirty="0">
                <a:solidFill>
                  <a:schemeClr val="accent2">
                    <a:lumMod val="75000"/>
                  </a:schemeClr>
                </a:solidFill>
              </a:rPr>
              <a:t>…continue</a:t>
            </a:r>
          </a:p>
        </p:txBody>
      </p:sp>
      <p:sp>
        <p:nvSpPr>
          <p:cNvPr id="3" name="Segnaposto contenuto 2">
            <a:extLst>
              <a:ext uri="{FF2B5EF4-FFF2-40B4-BE49-F238E27FC236}">
                <a16:creationId xmlns:a16="http://schemas.microsoft.com/office/drawing/2014/main" id="{FFF0DCAD-081B-4BD1-8C94-43E4DF5AC944}"/>
              </a:ext>
            </a:extLst>
          </p:cNvPr>
          <p:cNvSpPr>
            <a:spLocks noGrp="1"/>
          </p:cNvSpPr>
          <p:nvPr>
            <p:ph idx="1"/>
          </p:nvPr>
        </p:nvSpPr>
        <p:spPr/>
        <p:txBody>
          <a:bodyPr>
            <a:normAutofit/>
          </a:bodyPr>
          <a:lstStyle/>
          <a:p>
            <a:pPr marL="0" indent="0">
              <a:buNone/>
            </a:pPr>
            <a:r>
              <a:rPr lang="en-US" sz="2400" dirty="0"/>
              <a:t>Blockchain is seen as an opportunity to reduce business costs but also as an element that increases complexity in the company. Certainly it is a technology that will not bear fruit until it is confined to the IT department. From this point of view it is a great sign of maturity the signaling that comes from the sample of managers on the skills necessary to use it: the majority says that organizational skills and knowledge of processes are needed. Only afterwards and there are technological skills. The confirmation of an increasingly widespread awareness: the blockchain is not one of the many new technologies to be implemented in existing models. It will be a real business revolution.</a:t>
            </a:r>
          </a:p>
          <a:p>
            <a:pPr marL="0" indent="0">
              <a:buNone/>
            </a:pPr>
            <a:endParaRPr lang="it-IT" dirty="0"/>
          </a:p>
        </p:txBody>
      </p:sp>
      <p:sp>
        <p:nvSpPr>
          <p:cNvPr id="4" name="Segnaposto piè di pagina 3">
            <a:extLst>
              <a:ext uri="{FF2B5EF4-FFF2-40B4-BE49-F238E27FC236}">
                <a16:creationId xmlns:a16="http://schemas.microsoft.com/office/drawing/2014/main" id="{112FA9A8-7008-41F8-9170-5877AAC58251}"/>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5" name="Immagine 4">
            <a:extLst>
              <a:ext uri="{FF2B5EF4-FFF2-40B4-BE49-F238E27FC236}">
                <a16:creationId xmlns:a16="http://schemas.microsoft.com/office/drawing/2014/main" id="{A7FC6296-9E07-2D4D-8D6C-F1D23D1A9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296173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64D2F3-420E-4FD9-AF19-038255065494}"/>
              </a:ext>
            </a:extLst>
          </p:cNvPr>
          <p:cNvSpPr>
            <a:spLocks noGrp="1"/>
          </p:cNvSpPr>
          <p:nvPr>
            <p:ph type="title"/>
          </p:nvPr>
        </p:nvSpPr>
        <p:spPr/>
        <p:txBody>
          <a:bodyPr/>
          <a:lstStyle/>
          <a:p>
            <a:r>
              <a:rPr lang="it-IT" dirty="0" err="1">
                <a:solidFill>
                  <a:schemeClr val="accent2">
                    <a:lumMod val="75000"/>
                  </a:schemeClr>
                </a:solidFill>
              </a:rPr>
              <a:t>Italian</a:t>
            </a:r>
            <a:r>
              <a:rPr lang="it-IT" dirty="0">
                <a:solidFill>
                  <a:schemeClr val="accent2">
                    <a:lumMod val="75000"/>
                  </a:schemeClr>
                </a:solidFill>
              </a:rPr>
              <a:t> investment scenario</a:t>
            </a:r>
          </a:p>
        </p:txBody>
      </p:sp>
      <p:sp>
        <p:nvSpPr>
          <p:cNvPr id="3" name="Segnaposto contenuto 2">
            <a:extLst>
              <a:ext uri="{FF2B5EF4-FFF2-40B4-BE49-F238E27FC236}">
                <a16:creationId xmlns:a16="http://schemas.microsoft.com/office/drawing/2014/main" id="{4ACB24B7-8EB7-4714-B86A-24D21AE4CA5E}"/>
              </a:ext>
            </a:extLst>
          </p:cNvPr>
          <p:cNvSpPr>
            <a:spLocks noGrp="1"/>
          </p:cNvSpPr>
          <p:nvPr>
            <p:ph idx="1"/>
          </p:nvPr>
        </p:nvSpPr>
        <p:spPr/>
        <p:txBody>
          <a:bodyPr/>
          <a:lstStyle/>
          <a:p>
            <a:r>
              <a:rPr lang="en-US" dirty="0"/>
              <a:t>In 2018 the companies of our country have invested in projects related to the blockchain altogether 15 million euros in 150 projects that range from training and strategic consulting to consultancy to learn about platforms and develop pilot projects.</a:t>
            </a:r>
          </a:p>
          <a:p>
            <a:r>
              <a:rPr lang="en-US" dirty="0"/>
              <a:t>For the moment, in any case, only large companies invest in blockchains.</a:t>
            </a:r>
            <a:endParaRPr lang="it-IT" dirty="0"/>
          </a:p>
        </p:txBody>
      </p:sp>
      <p:sp>
        <p:nvSpPr>
          <p:cNvPr id="4" name="Segnaposto piè di pagina 3">
            <a:extLst>
              <a:ext uri="{FF2B5EF4-FFF2-40B4-BE49-F238E27FC236}">
                <a16:creationId xmlns:a16="http://schemas.microsoft.com/office/drawing/2014/main" id="{F22EE795-8610-4AE8-BB68-4CC110D0E9AE}"/>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5" name="Immagine 4">
            <a:extLst>
              <a:ext uri="{FF2B5EF4-FFF2-40B4-BE49-F238E27FC236}">
                <a16:creationId xmlns:a16="http://schemas.microsoft.com/office/drawing/2014/main" id="{D92526D5-F9D4-7749-93E0-DD09F9EE3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63924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8A38B7-A37E-496F-A3DC-4B126A2B8C9A}"/>
              </a:ext>
            </a:extLst>
          </p:cNvPr>
          <p:cNvSpPr>
            <a:spLocks noGrp="1"/>
          </p:cNvSpPr>
          <p:nvPr>
            <p:ph type="title"/>
          </p:nvPr>
        </p:nvSpPr>
        <p:spPr/>
        <p:txBody>
          <a:bodyPr/>
          <a:lstStyle/>
          <a:p>
            <a:r>
              <a:rPr lang="it-IT" dirty="0">
                <a:solidFill>
                  <a:schemeClr val="accent2">
                    <a:lumMod val="75000"/>
                  </a:schemeClr>
                </a:solidFill>
              </a:rPr>
              <a:t>Investment </a:t>
            </a:r>
            <a:r>
              <a:rPr lang="it-IT" dirty="0" err="1">
                <a:solidFill>
                  <a:schemeClr val="accent2">
                    <a:lumMod val="75000"/>
                  </a:schemeClr>
                </a:solidFill>
              </a:rPr>
              <a:t>barriers</a:t>
            </a:r>
            <a:endParaRPr lang="it-IT" dirty="0">
              <a:solidFill>
                <a:schemeClr val="accent2">
                  <a:lumMod val="75000"/>
                </a:schemeClr>
              </a:solidFill>
            </a:endParaRPr>
          </a:p>
        </p:txBody>
      </p:sp>
      <p:sp>
        <p:nvSpPr>
          <p:cNvPr id="3" name="Segnaposto contenuto 2">
            <a:extLst>
              <a:ext uri="{FF2B5EF4-FFF2-40B4-BE49-F238E27FC236}">
                <a16:creationId xmlns:a16="http://schemas.microsoft.com/office/drawing/2014/main" id="{95A84494-70E7-4B0F-AD53-1A257D07F5FC}"/>
              </a:ext>
            </a:extLst>
          </p:cNvPr>
          <p:cNvSpPr>
            <a:spLocks noGrp="1"/>
          </p:cNvSpPr>
          <p:nvPr>
            <p:ph idx="1"/>
          </p:nvPr>
        </p:nvSpPr>
        <p:spPr/>
        <p:txBody>
          <a:bodyPr>
            <a:normAutofit/>
          </a:bodyPr>
          <a:lstStyle/>
          <a:p>
            <a:pPr marL="514350" indent="-514350">
              <a:buAutoNum type="arabicParenR"/>
            </a:pPr>
            <a:r>
              <a:rPr lang="it-IT" dirty="0" err="1"/>
              <a:t>Lack</a:t>
            </a:r>
            <a:r>
              <a:rPr lang="it-IT" dirty="0"/>
              <a:t> of </a:t>
            </a:r>
            <a:r>
              <a:rPr lang="it-IT" dirty="0" err="1"/>
              <a:t>competencies</a:t>
            </a:r>
            <a:r>
              <a:rPr lang="it-IT" dirty="0"/>
              <a:t>.</a:t>
            </a:r>
          </a:p>
          <a:p>
            <a:pPr marL="514350" indent="-514350">
              <a:buAutoNum type="arabicParenR"/>
            </a:pPr>
            <a:endParaRPr lang="en-US" dirty="0"/>
          </a:p>
          <a:p>
            <a:pPr marL="514350" indent="-514350">
              <a:buAutoNum type="arabicParenR"/>
            </a:pPr>
            <a:r>
              <a:rPr lang="en-US" dirty="0"/>
              <a:t>Difficulty in evaluating the benefits.</a:t>
            </a:r>
          </a:p>
          <a:p>
            <a:pPr marL="514350" indent="-514350">
              <a:buAutoNum type="arabicParenR"/>
            </a:pPr>
            <a:endParaRPr lang="it-IT" dirty="0"/>
          </a:p>
          <a:p>
            <a:pPr marL="514350" indent="-514350">
              <a:buAutoNum type="arabicParenR"/>
            </a:pPr>
            <a:r>
              <a:rPr lang="it-IT" dirty="0" err="1"/>
              <a:t>Lack</a:t>
            </a:r>
            <a:r>
              <a:rPr lang="it-IT" dirty="0"/>
              <a:t> of </a:t>
            </a:r>
            <a:r>
              <a:rPr lang="it-IT" dirty="0" err="1"/>
              <a:t>available</a:t>
            </a:r>
            <a:r>
              <a:rPr lang="it-IT" dirty="0"/>
              <a:t> </a:t>
            </a:r>
            <a:r>
              <a:rPr lang="it-IT" dirty="0" err="1"/>
              <a:t>resources</a:t>
            </a:r>
            <a:r>
              <a:rPr lang="it-IT" dirty="0"/>
              <a:t>: </a:t>
            </a:r>
            <a:r>
              <a:rPr lang="en-US" dirty="0"/>
              <a:t>30% of companies have a budget of less than 100 thousand euros, 7% have budgeted resources between 100 thousand and 500 thousand euros and only 4% invested more than 500 thousand euros.</a:t>
            </a:r>
            <a:endParaRPr lang="it-IT" dirty="0"/>
          </a:p>
        </p:txBody>
      </p:sp>
      <p:sp>
        <p:nvSpPr>
          <p:cNvPr id="4" name="Segnaposto piè di pagina 3">
            <a:extLst>
              <a:ext uri="{FF2B5EF4-FFF2-40B4-BE49-F238E27FC236}">
                <a16:creationId xmlns:a16="http://schemas.microsoft.com/office/drawing/2014/main" id="{F300261A-5CB5-4205-960F-530FD6B5357A}"/>
              </a:ext>
            </a:extLst>
          </p:cNvPr>
          <p:cNvSpPr>
            <a:spLocks noGrp="1"/>
          </p:cNvSpPr>
          <p:nvPr>
            <p:ph type="ftr" sz="quarter" idx="11"/>
          </p:nvPr>
        </p:nvSpPr>
        <p:spPr/>
        <p:txBody>
          <a:bodyPr/>
          <a:lstStyle/>
          <a:p>
            <a:r>
              <a:rPr lang="ro-RO" i="1"/>
              <a:t>Blockchain for Entrepreneurs - a non-traditional Industry 4.0 curriculum for Higher Education - </a:t>
            </a:r>
            <a:r>
              <a:rPr lang="ro-RO"/>
              <a:t>2018-1-RO01-KA203-049510</a:t>
            </a:r>
            <a:endParaRPr lang="en-US" dirty="0"/>
          </a:p>
        </p:txBody>
      </p:sp>
      <p:pic>
        <p:nvPicPr>
          <p:cNvPr id="5" name="Immagine 4">
            <a:extLst>
              <a:ext uri="{FF2B5EF4-FFF2-40B4-BE49-F238E27FC236}">
                <a16:creationId xmlns:a16="http://schemas.microsoft.com/office/drawing/2014/main" id="{486A82E0-295D-7643-8340-E17D07DF7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907" y="5510212"/>
            <a:ext cx="1477918" cy="1397094"/>
          </a:xfrm>
          <a:prstGeom prst="rect">
            <a:avLst/>
          </a:prstGeom>
        </p:spPr>
      </p:pic>
    </p:spTree>
    <p:extLst>
      <p:ext uri="{BB962C8B-B14F-4D97-AF65-F5344CB8AC3E}">
        <p14:creationId xmlns:p14="http://schemas.microsoft.com/office/powerpoint/2010/main" val="44236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king 16x9">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2.xml><?xml version="1.0" encoding="utf-8"?>
<a:theme xmlns:a="http://schemas.openxmlformats.org/drawingml/2006/main" name="Contents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4.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700CCB-20BA-4760-AB9F-AC3B63ED32E0}">
  <ds:schemaRefs>
    <ds:schemaRef ds:uri="http://purl.org/dc/elements/1.1/"/>
    <ds:schemaRef ds:uri="http://schemas.microsoft.com/office/2006/documentManagement/types"/>
    <ds:schemaRef ds:uri="a4f35948-e619-41b3-aa29-22878b09cfd2"/>
    <ds:schemaRef ds:uri="http://schemas.microsoft.com/office/2006/metadata/properties"/>
    <ds:schemaRef ds:uri="http://schemas.openxmlformats.org/package/2006/metadata/core-properties"/>
    <ds:schemaRef ds:uri="http://www.w3.org/XML/1998/namespace"/>
    <ds:schemaRef ds:uri="http://purl.org/dc/terms/"/>
    <ds:schemaRef ds:uri="http://schemas.microsoft.com/office/infopath/2007/PartnerControls"/>
    <ds:schemaRef ds:uri="40262f94-9f35-4ac3-9a90-690165a166b7"/>
    <ds:schemaRef ds:uri="http://purl.org/dc/dcmitype/"/>
  </ds:schemaRefs>
</ds:datastoreItem>
</file>

<file path=customXml/itemProps2.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3.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Fresh food presentation (widescreen)</Template>
  <TotalTime>656</TotalTime>
  <Words>2519</Words>
  <Application>Microsoft Macintosh PowerPoint</Application>
  <PresentationFormat>Personalizzato</PresentationFormat>
  <Paragraphs>169</Paragraphs>
  <Slides>35</Slides>
  <Notes>12</Notes>
  <HiddenSlides>0</HiddenSlides>
  <MMClips>0</MMClips>
  <ScaleCrop>false</ScaleCrop>
  <HeadingPairs>
    <vt:vector size="6" baseType="variant">
      <vt:variant>
        <vt:lpstr>Caratteri utilizzati</vt:lpstr>
      </vt:variant>
      <vt:variant>
        <vt:i4>2</vt:i4>
      </vt:variant>
      <vt:variant>
        <vt:lpstr>Tema</vt:lpstr>
      </vt:variant>
      <vt:variant>
        <vt:i4>2</vt:i4>
      </vt:variant>
      <vt:variant>
        <vt:lpstr>Titoli diapositive</vt:lpstr>
      </vt:variant>
      <vt:variant>
        <vt:i4>35</vt:i4>
      </vt:variant>
    </vt:vector>
  </HeadingPairs>
  <TitlesOfParts>
    <vt:vector size="39" baseType="lpstr">
      <vt:lpstr>Arial</vt:lpstr>
      <vt:lpstr>Constantia</vt:lpstr>
      <vt:lpstr>Cooking 16x9</vt:lpstr>
      <vt:lpstr>Contents Slide Master</vt:lpstr>
      <vt:lpstr>Presentazione standard di PowerPoint</vt:lpstr>
      <vt:lpstr>                   Agenda</vt:lpstr>
      <vt:lpstr>Presentazione standard di PowerPoint</vt:lpstr>
      <vt:lpstr>Italy and blockchain: general perception</vt:lpstr>
      <vt:lpstr>Italian managers perception</vt:lpstr>
      <vt:lpstr>Manager perception about possible applications</vt:lpstr>
      <vt:lpstr>…continue</vt:lpstr>
      <vt:lpstr>Italian investment scenario</vt:lpstr>
      <vt:lpstr>Investment barriers</vt:lpstr>
      <vt:lpstr>Let’s see some stats</vt:lpstr>
      <vt:lpstr>Blockchain architectures chosen by italian blockchain companies</vt:lpstr>
      <vt:lpstr>Source of financing</vt:lpstr>
      <vt:lpstr>Forms of cooperation of blockchain firms in Italy</vt:lpstr>
      <vt:lpstr>Presentazione standard di PowerPoint</vt:lpstr>
      <vt:lpstr>Smart Agrifood in defense of the Made in Italy</vt:lpstr>
      <vt:lpstr>The wine sector in Italy</vt:lpstr>
      <vt:lpstr>The subjects in the wine supply chain</vt:lpstr>
      <vt:lpstr>The benefits from the use of Blockchain</vt:lpstr>
      <vt:lpstr>Presentazione standard di PowerPoint</vt:lpstr>
      <vt:lpstr>Cantine Volpone</vt:lpstr>
      <vt:lpstr>The project: how it works</vt:lpstr>
      <vt:lpstr>The integration process: winegrover</vt:lpstr>
      <vt:lpstr>The integration process: winemakers</vt:lpstr>
      <vt:lpstr>The integration process: distributor</vt:lpstr>
      <vt:lpstr>The information provided</vt:lpstr>
      <vt:lpstr>The information provided</vt:lpstr>
      <vt:lpstr>The project explained</vt:lpstr>
      <vt:lpstr>….but</vt:lpstr>
      <vt:lpstr>Presentazione standard di PowerPoint</vt:lpstr>
      <vt:lpstr>The European Legislation for the agrifood sector</vt:lpstr>
      <vt:lpstr>…and the role of blockchain?</vt:lpstr>
      <vt:lpstr>There are also some issue to be solved</vt:lpstr>
      <vt:lpstr>Possibile solution</vt:lpstr>
      <vt:lpstr>To sum-up</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Roxana Voicu-Dorobantu</dc:creator>
  <cp:lastModifiedBy>Microsoft Office User</cp:lastModifiedBy>
  <cp:revision>86</cp:revision>
  <dcterms:created xsi:type="dcterms:W3CDTF">2019-09-25T06:21:50Z</dcterms:created>
  <dcterms:modified xsi:type="dcterms:W3CDTF">2021-06-08T07:39:59Z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