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21"/>
  </p:notesMasterIdLst>
  <p:handoutMasterIdLst>
    <p:handoutMasterId r:id="rId22"/>
  </p:handoutMasterIdLst>
  <p:sldIdLst>
    <p:sldId id="274" r:id="rId5"/>
    <p:sldId id="262" r:id="rId6"/>
    <p:sldId id="276" r:id="rId7"/>
    <p:sldId id="263" r:id="rId8"/>
    <p:sldId id="264" r:id="rId9"/>
    <p:sldId id="265" r:id="rId10"/>
    <p:sldId id="267" r:id="rId11"/>
    <p:sldId id="268" r:id="rId12"/>
    <p:sldId id="269" r:id="rId13"/>
    <p:sldId id="270" r:id="rId14"/>
    <p:sldId id="271" r:id="rId15"/>
    <p:sldId id="272" r:id="rId16"/>
    <p:sldId id="277" r:id="rId17"/>
    <p:sldId id="278" r:id="rId18"/>
    <p:sldId id="266" r:id="rId19"/>
    <p:sldId id="260" r:id="rId20"/>
  </p:sldIdLst>
  <p:sldSz cx="12192000" cy="6858000"/>
  <p:notesSz cx="6858000" cy="9144000"/>
  <p:defaultTextStyle>
    <a:defPPr rtl="0">
      <a:defRPr lang="ro-r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48" autoAdjust="0"/>
  </p:normalViewPr>
  <p:slideViewPr>
    <p:cSldViewPr snapToGrid="0">
      <p:cViewPr varScale="1">
        <p:scale>
          <a:sx n="100" d="100"/>
          <a:sy n="100" d="100"/>
        </p:scale>
        <p:origin x="90" y="354"/>
      </p:cViewPr>
      <p:guideLst/>
    </p:cSldViewPr>
  </p:slideViewPr>
  <p:notesTextViewPr>
    <p:cViewPr>
      <p:scale>
        <a:sx n="1" d="1"/>
        <a:sy n="1" d="1"/>
      </p:scale>
      <p:origin x="0" y="0"/>
    </p:cViewPr>
  </p:notesTextViewPr>
  <p:notesViewPr>
    <p:cSldViewPr snapToGrid="0">
      <p:cViewPr varScale="1">
        <p:scale>
          <a:sx n="89" d="100"/>
          <a:sy n="89" d="100"/>
        </p:scale>
        <p:origin x="299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055D3A83-EB59-4E7C-B061-1F8ECC81EF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dirty="0"/>
          </a:p>
        </p:txBody>
      </p:sp>
      <p:sp>
        <p:nvSpPr>
          <p:cNvPr id="3" name="Substituent dată 2">
            <a:extLst>
              <a:ext uri="{FF2B5EF4-FFF2-40B4-BE49-F238E27FC236}">
                <a16:creationId xmlns:a16="http://schemas.microsoft.com/office/drawing/2014/main" id="{E3F617A2-E80E-470B-B1C1-ACDBF91778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B1D2E-2AFA-424D-B1A0-C6855BB8C3BB}" type="datetimeFigureOut">
              <a:rPr lang="ro-RO" smtClean="0"/>
              <a:t>14.07.2021</a:t>
            </a:fld>
            <a:endParaRPr lang="ro-RO" dirty="0"/>
          </a:p>
        </p:txBody>
      </p:sp>
      <p:sp>
        <p:nvSpPr>
          <p:cNvPr id="4" name="Substituent subsol 3">
            <a:extLst>
              <a:ext uri="{FF2B5EF4-FFF2-40B4-BE49-F238E27FC236}">
                <a16:creationId xmlns:a16="http://schemas.microsoft.com/office/drawing/2014/main" id="{AB1185B1-B93A-4A54-937E-03BED392C0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dirty="0"/>
          </a:p>
        </p:txBody>
      </p:sp>
      <p:sp>
        <p:nvSpPr>
          <p:cNvPr id="5" name="Substituent număr diapozitiv 4">
            <a:extLst>
              <a:ext uri="{FF2B5EF4-FFF2-40B4-BE49-F238E27FC236}">
                <a16:creationId xmlns:a16="http://schemas.microsoft.com/office/drawing/2014/main" id="{C7DED727-31B4-4998-B376-6933D047A2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75AEC5-CE7F-47E0-BAE0-ED1F34FF9BDC}" type="slidenum">
              <a:rPr lang="ro-RO" smtClean="0"/>
              <a:t>‹#›</a:t>
            </a:fld>
            <a:endParaRPr lang="ro-RO" dirty="0"/>
          </a:p>
        </p:txBody>
      </p:sp>
    </p:spTree>
    <p:extLst>
      <p:ext uri="{BB962C8B-B14F-4D97-AF65-F5344CB8AC3E}">
        <p14:creationId xmlns:p14="http://schemas.microsoft.com/office/powerpoint/2010/main" val="1747570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1ADCE-550F-4516-95E2-BC0F66EB7DB6}" type="datetimeFigureOut">
              <a:rPr lang="ro-RO" smtClean="0"/>
              <a:t>14.07.2021</a:t>
            </a:fld>
            <a:endParaRPr lang="ro-RO"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dirty="0"/>
              <a:t>Editați stilurile de text coordonator</a:t>
            </a:r>
          </a:p>
          <a:p>
            <a:pPr lvl="1"/>
            <a:r>
              <a:rPr lang="ro-RO" dirty="0"/>
              <a:t>Al doilea nivel</a:t>
            </a:r>
          </a:p>
          <a:p>
            <a:pPr lvl="2"/>
            <a:r>
              <a:rPr lang="ro-RO" dirty="0"/>
              <a:t>Al treilea nivel</a:t>
            </a:r>
          </a:p>
          <a:p>
            <a:pPr lvl="3"/>
            <a:r>
              <a:rPr lang="ro-RO" dirty="0"/>
              <a:t>Al patrulea nivel</a:t>
            </a:r>
          </a:p>
          <a:p>
            <a:pPr lvl="4"/>
            <a:r>
              <a:rPr lang="ro-RO" dirty="0"/>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6C3C5-D8B6-4D1D-83D2-37794426C6A4}" type="slidenum">
              <a:rPr lang="ro-RO" smtClean="0"/>
              <a:t>‹#›</a:t>
            </a:fld>
            <a:endParaRPr lang="ro-RO" dirty="0"/>
          </a:p>
        </p:txBody>
      </p:sp>
    </p:spTree>
    <p:extLst>
      <p:ext uri="{BB962C8B-B14F-4D97-AF65-F5344CB8AC3E}">
        <p14:creationId xmlns:p14="http://schemas.microsoft.com/office/powerpoint/2010/main" val="381935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ECA6C3C5-D8B6-4D1D-83D2-37794426C6A4}" type="slidenum">
              <a:rPr lang="ro-RO" smtClean="0"/>
              <a:t>2</a:t>
            </a:fld>
            <a:endParaRPr lang="ro-RO" dirty="0"/>
          </a:p>
        </p:txBody>
      </p:sp>
    </p:spTree>
    <p:extLst>
      <p:ext uri="{BB962C8B-B14F-4D97-AF65-F5344CB8AC3E}">
        <p14:creationId xmlns:p14="http://schemas.microsoft.com/office/powerpoint/2010/main" val="127849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ECA6C3C5-D8B6-4D1D-83D2-37794426C6A4}" type="slidenum">
              <a:rPr lang="ro-RO" smtClean="0"/>
              <a:t>3</a:t>
            </a:fld>
            <a:endParaRPr lang="ro-RO" dirty="0"/>
          </a:p>
        </p:txBody>
      </p:sp>
    </p:spTree>
    <p:extLst>
      <p:ext uri="{BB962C8B-B14F-4D97-AF65-F5344CB8AC3E}">
        <p14:creationId xmlns:p14="http://schemas.microsoft.com/office/powerpoint/2010/main" val="356576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fld id="{ECA6C3C5-D8B6-4D1D-83D2-37794426C6A4}" type="slidenum">
              <a:rPr lang="ro-RO" smtClean="0"/>
              <a:t>16</a:t>
            </a:fld>
            <a:endParaRPr lang="ro-RO" dirty="0"/>
          </a:p>
        </p:txBody>
      </p:sp>
    </p:spTree>
    <p:extLst>
      <p:ext uri="{BB962C8B-B14F-4D97-AF65-F5344CB8AC3E}">
        <p14:creationId xmlns:p14="http://schemas.microsoft.com/office/powerpoint/2010/main" val="343685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7" name="Dreptunghi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2" name="Titlu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ro-RO"/>
              <a:t>Faceți clic pentru a edita stilul de titlu coordonator</a:t>
            </a:r>
            <a:endParaRPr lang="ro-RO" dirty="0"/>
          </a:p>
        </p:txBody>
      </p:sp>
      <p:sp>
        <p:nvSpPr>
          <p:cNvPr id="3" name="Subtitlu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o-RO"/>
              <a:t>Faceți clic pentru a edita stilul de subtitlu coordonator</a:t>
            </a:r>
            <a:endParaRPr lang="ro-RO" dirty="0"/>
          </a:p>
        </p:txBody>
      </p:sp>
      <p:sp>
        <p:nvSpPr>
          <p:cNvPr id="4" name="Substituent dată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178748B6-EDB7-4C0D-A1F0-4F63CDC930C5}" type="datetime1">
              <a:rPr lang="ro-RO" smtClean="0"/>
              <a:t>14.07.2021</a:t>
            </a:fld>
            <a:endParaRPr lang="ro-RO" dirty="0"/>
          </a:p>
        </p:txBody>
      </p:sp>
      <p:sp>
        <p:nvSpPr>
          <p:cNvPr id="5" name="Substituent subsol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ro-RO" dirty="0"/>
          </a:p>
        </p:txBody>
      </p:sp>
      <p:sp>
        <p:nvSpPr>
          <p:cNvPr id="6" name="Substituent număr diapozitiv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ro-RO" smtClean="0"/>
              <a:pPr rtl="0"/>
              <a:t>‹#›</a:t>
            </a:fld>
            <a:endParaRPr lang="ro-RO"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u și text vertical">
    <p:spTree>
      <p:nvGrpSpPr>
        <p:cNvPr id="1" name=""/>
        <p:cNvGrpSpPr/>
        <p:nvPr/>
      </p:nvGrpSpPr>
      <p:grpSpPr>
        <a:xfrm>
          <a:off x="0" y="0"/>
          <a:ext cx="0" cy="0"/>
          <a:chOff x="0" y="0"/>
          <a:chExt cx="0" cy="0"/>
        </a:xfrm>
      </p:grpSpPr>
      <p:sp>
        <p:nvSpPr>
          <p:cNvPr id="8" name="Dreptunghi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9" name="Titlu 1"/>
          <p:cNvSpPr>
            <a:spLocks noGrp="1"/>
          </p:cNvSpPr>
          <p:nvPr>
            <p:ph type="title"/>
          </p:nvPr>
        </p:nvSpPr>
        <p:spPr>
          <a:xfrm>
            <a:off x="581192" y="702156"/>
            <a:ext cx="11029616" cy="1013800"/>
          </a:xfrm>
        </p:spPr>
        <p:txBody>
          <a:bodyPr rtlCol="0"/>
          <a:lstStyle/>
          <a:p>
            <a:pPr rtl="0"/>
            <a:r>
              <a:rPr lang="ro-RO"/>
              <a:t>Faceți clic pentru a edita stilul de titlu coordonator</a:t>
            </a:r>
            <a:endParaRPr lang="ro-RO" dirty="0"/>
          </a:p>
        </p:txBody>
      </p:sp>
      <p:sp>
        <p:nvSpPr>
          <p:cNvPr id="3" name="Substituent text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ro-RO"/>
              <a:t>Faceţi clic pentru a edita Master stiluri text</a:t>
            </a:r>
          </a:p>
          <a:p>
            <a:pPr lvl="1" rtl="0"/>
            <a:r>
              <a:rPr lang="ro-RO"/>
              <a:t>al doilea nivel</a:t>
            </a:r>
          </a:p>
          <a:p>
            <a:pPr lvl="2" rtl="0"/>
            <a:r>
              <a:rPr lang="ro-RO"/>
              <a:t>al treilea nivel</a:t>
            </a:r>
          </a:p>
          <a:p>
            <a:pPr lvl="3" rtl="0"/>
            <a:r>
              <a:rPr lang="ro-RO"/>
              <a:t>al patrulea nivel</a:t>
            </a:r>
          </a:p>
          <a:p>
            <a:pPr lvl="4" rtl="0"/>
            <a:r>
              <a:rPr lang="ro-RO"/>
              <a:t>al cincilea nivel</a:t>
            </a:r>
            <a:endParaRPr lang="ro-RO" dirty="0"/>
          </a:p>
        </p:txBody>
      </p:sp>
      <p:sp>
        <p:nvSpPr>
          <p:cNvPr id="4" name="Substituent dată 3"/>
          <p:cNvSpPr>
            <a:spLocks noGrp="1"/>
          </p:cNvSpPr>
          <p:nvPr>
            <p:ph type="dt" sz="half" idx="10"/>
          </p:nvPr>
        </p:nvSpPr>
        <p:spPr/>
        <p:txBody>
          <a:bodyPr rtlCol="0"/>
          <a:lstStyle/>
          <a:p>
            <a:pPr rtl="0"/>
            <a:fld id="{B7E072C9-24FE-4FE3-B1C0-A7807F25C4E9}" type="datetime1">
              <a:rPr lang="ro-RO" smtClean="0"/>
              <a:t>14.07.2021</a:t>
            </a:fld>
            <a:endParaRPr lang="ro-RO" dirty="0"/>
          </a:p>
        </p:txBody>
      </p:sp>
      <p:sp>
        <p:nvSpPr>
          <p:cNvPr id="5" name="Substituent subsol 4"/>
          <p:cNvSpPr>
            <a:spLocks noGrp="1"/>
          </p:cNvSpPr>
          <p:nvPr>
            <p:ph type="ftr" sz="quarter" idx="11"/>
          </p:nvPr>
        </p:nvSpPr>
        <p:spPr/>
        <p:txBody>
          <a:bodyPr rtlCol="0"/>
          <a:lstStyle/>
          <a:p>
            <a:pPr rtl="0"/>
            <a:endParaRPr lang="ro-RO" dirty="0"/>
          </a:p>
        </p:txBody>
      </p:sp>
      <p:sp>
        <p:nvSpPr>
          <p:cNvPr id="6" name="Substituent număr diapozitiv 5"/>
          <p:cNvSpPr>
            <a:spLocks noGrp="1"/>
          </p:cNvSpPr>
          <p:nvPr>
            <p:ph type="sldNum" sz="quarter" idx="12"/>
          </p:nvPr>
        </p:nvSpPr>
        <p:spPr/>
        <p:txBody>
          <a:bodyPr rtlCol="0"/>
          <a:lstStyle/>
          <a:p>
            <a:pPr rtl="0"/>
            <a:fld id="{D57F1E4F-1CFF-5643-939E-217C01CDF565}" type="slidenum">
              <a:rPr lang="ro-RO" smtClean="0"/>
              <a:pPr rtl="0"/>
              <a:t>‹#›</a:t>
            </a:fld>
            <a:endParaRPr lang="ro-RO"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7" name="Dreptunghi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2" name="Titlu vertical 1"/>
          <p:cNvSpPr>
            <a:spLocks noGrp="1"/>
          </p:cNvSpPr>
          <p:nvPr>
            <p:ph type="title" orient="vert"/>
          </p:nvPr>
        </p:nvSpPr>
        <p:spPr>
          <a:xfrm>
            <a:off x="8839201" y="675726"/>
            <a:ext cx="2004164" cy="5183073"/>
          </a:xfrm>
        </p:spPr>
        <p:txBody>
          <a:bodyPr vert="eaVert" rtlCol="0"/>
          <a:lstStyle/>
          <a:p>
            <a:pPr rtl="0"/>
            <a:r>
              <a:rPr lang="ro-RO"/>
              <a:t>Faceți clic pentru a edita stilul de titlu coordonator</a:t>
            </a:r>
            <a:endParaRPr lang="ro-RO" dirty="0"/>
          </a:p>
        </p:txBody>
      </p:sp>
      <p:sp>
        <p:nvSpPr>
          <p:cNvPr id="3" name="Substituent text vertical 2"/>
          <p:cNvSpPr>
            <a:spLocks noGrp="1"/>
          </p:cNvSpPr>
          <p:nvPr>
            <p:ph type="body" orient="vert" idx="1"/>
          </p:nvPr>
        </p:nvSpPr>
        <p:spPr>
          <a:xfrm>
            <a:off x="774923" y="675726"/>
            <a:ext cx="7896279" cy="5183073"/>
          </a:xfrm>
        </p:spPr>
        <p:txBody>
          <a:bodyPr vert="eaVert" rtlCol="0" anchor="t"/>
          <a:lstStyle/>
          <a:p>
            <a:pPr lvl="0" rtl="0"/>
            <a:r>
              <a:rPr lang="ro-RO"/>
              <a:t>Faceţi clic pentru a edita Master stiluri text</a:t>
            </a:r>
          </a:p>
          <a:p>
            <a:pPr lvl="1" rtl="0"/>
            <a:r>
              <a:rPr lang="ro-RO"/>
              <a:t>al doilea nivel</a:t>
            </a:r>
          </a:p>
          <a:p>
            <a:pPr lvl="2" rtl="0"/>
            <a:r>
              <a:rPr lang="ro-RO"/>
              <a:t>al treilea nivel</a:t>
            </a:r>
          </a:p>
          <a:p>
            <a:pPr lvl="3" rtl="0"/>
            <a:r>
              <a:rPr lang="ro-RO"/>
              <a:t>al patrulea nivel</a:t>
            </a:r>
          </a:p>
          <a:p>
            <a:pPr lvl="4" rtl="0"/>
            <a:r>
              <a:rPr lang="ro-RO"/>
              <a:t>al cincilea nivel</a:t>
            </a:r>
            <a:endParaRPr lang="ro-RO" dirty="0"/>
          </a:p>
        </p:txBody>
      </p:sp>
      <p:sp>
        <p:nvSpPr>
          <p:cNvPr id="4" name="Substituent dată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BB25E86C-CB3D-4DF5-9449-CF22B86CBC38}" type="datetime1">
              <a:rPr lang="ro-RO" smtClean="0"/>
              <a:t>14.07.2021</a:t>
            </a:fld>
            <a:endParaRPr lang="ro-RO" dirty="0"/>
          </a:p>
        </p:txBody>
      </p:sp>
      <p:sp>
        <p:nvSpPr>
          <p:cNvPr id="5" name="Substituent subsol 4"/>
          <p:cNvSpPr>
            <a:spLocks noGrp="1"/>
          </p:cNvSpPr>
          <p:nvPr>
            <p:ph type="ftr" sz="quarter" idx="11"/>
          </p:nvPr>
        </p:nvSpPr>
        <p:spPr>
          <a:xfrm>
            <a:off x="774923" y="5951811"/>
            <a:ext cx="7896279" cy="365125"/>
          </a:xfrm>
        </p:spPr>
        <p:txBody>
          <a:bodyPr rtlCol="0"/>
          <a:lstStyle/>
          <a:p>
            <a:pPr rtl="0"/>
            <a:endParaRPr lang="ro-RO" dirty="0"/>
          </a:p>
        </p:txBody>
      </p:sp>
      <p:sp>
        <p:nvSpPr>
          <p:cNvPr id="6" name="Substituent număr diapozitiv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ro-RO" smtClean="0"/>
              <a:pPr rtl="0"/>
              <a:t>‹#›</a:t>
            </a:fld>
            <a:endParaRPr lang="ro-RO"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7" name="Dreptunghi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2" name="Titlu 1"/>
          <p:cNvSpPr>
            <a:spLocks noGrp="1"/>
          </p:cNvSpPr>
          <p:nvPr>
            <p:ph type="title"/>
          </p:nvPr>
        </p:nvSpPr>
        <p:spPr>
          <a:xfrm>
            <a:off x="581192" y="702156"/>
            <a:ext cx="11029616" cy="1013800"/>
          </a:xfrm>
        </p:spPr>
        <p:txBody>
          <a:bodyPr rtlCol="0"/>
          <a:lstStyle/>
          <a:p>
            <a:pPr rtl="0"/>
            <a:r>
              <a:rPr lang="ro-RO"/>
              <a:t>Faceți clic pentru a edita stilul de titlu coordonator</a:t>
            </a:r>
            <a:endParaRPr lang="ro-RO" dirty="0"/>
          </a:p>
        </p:txBody>
      </p:sp>
      <p:sp>
        <p:nvSpPr>
          <p:cNvPr id="3" name="Substituent conținut 2"/>
          <p:cNvSpPr>
            <a:spLocks noGrp="1"/>
          </p:cNvSpPr>
          <p:nvPr>
            <p:ph idx="1"/>
          </p:nvPr>
        </p:nvSpPr>
        <p:spPr>
          <a:xfrm>
            <a:off x="581192" y="2180496"/>
            <a:ext cx="11029615" cy="3678303"/>
          </a:xfrm>
        </p:spPr>
        <p:txBody>
          <a:bodyPr rtlCol="0"/>
          <a:lstStyle/>
          <a:p>
            <a:pPr lvl="0" rtl="0"/>
            <a:r>
              <a:rPr lang="ro-RO"/>
              <a:t>Faceţi clic pentru a edita Master stiluri text</a:t>
            </a:r>
          </a:p>
          <a:p>
            <a:pPr lvl="1" rtl="0"/>
            <a:r>
              <a:rPr lang="ro-RO"/>
              <a:t>al doilea nivel</a:t>
            </a:r>
          </a:p>
          <a:p>
            <a:pPr lvl="2" rtl="0"/>
            <a:r>
              <a:rPr lang="ro-RO"/>
              <a:t>al treilea nivel</a:t>
            </a:r>
          </a:p>
          <a:p>
            <a:pPr lvl="3" rtl="0"/>
            <a:r>
              <a:rPr lang="ro-RO"/>
              <a:t>al patrulea nivel</a:t>
            </a:r>
          </a:p>
          <a:p>
            <a:pPr lvl="4" rtl="0"/>
            <a:r>
              <a:rPr lang="ro-RO"/>
              <a:t>al cincilea nivel</a:t>
            </a:r>
            <a:endParaRPr lang="ro-RO" dirty="0"/>
          </a:p>
        </p:txBody>
      </p:sp>
      <p:sp>
        <p:nvSpPr>
          <p:cNvPr id="4" name="Substituent dată 3"/>
          <p:cNvSpPr>
            <a:spLocks noGrp="1"/>
          </p:cNvSpPr>
          <p:nvPr>
            <p:ph type="dt" sz="half" idx="10"/>
          </p:nvPr>
        </p:nvSpPr>
        <p:spPr/>
        <p:txBody>
          <a:bodyPr rtlCol="0"/>
          <a:lstStyle/>
          <a:p>
            <a:pPr rtl="0"/>
            <a:fld id="{0F340E88-2019-44E1-8810-4F6658D029BB}" type="datetime1">
              <a:rPr lang="ro-RO" smtClean="0"/>
              <a:t>14.07.2021</a:t>
            </a:fld>
            <a:endParaRPr lang="ro-RO" dirty="0"/>
          </a:p>
        </p:txBody>
      </p:sp>
      <p:sp>
        <p:nvSpPr>
          <p:cNvPr id="5" name="Substituent subsol 4"/>
          <p:cNvSpPr>
            <a:spLocks noGrp="1"/>
          </p:cNvSpPr>
          <p:nvPr>
            <p:ph type="ftr" sz="quarter" idx="11"/>
          </p:nvPr>
        </p:nvSpPr>
        <p:spPr/>
        <p:txBody>
          <a:bodyPr rtlCol="0"/>
          <a:lstStyle/>
          <a:p>
            <a:pPr rtl="0"/>
            <a:endParaRPr lang="ro-RO" dirty="0"/>
          </a:p>
        </p:txBody>
      </p:sp>
      <p:sp>
        <p:nvSpPr>
          <p:cNvPr id="6" name="Substituent număr diapozitiv 5"/>
          <p:cNvSpPr>
            <a:spLocks noGrp="1"/>
          </p:cNvSpPr>
          <p:nvPr>
            <p:ph type="sldNum" sz="quarter" idx="12"/>
          </p:nvPr>
        </p:nvSpPr>
        <p:spPr>
          <a:xfrm>
            <a:off x="10558300" y="5956137"/>
            <a:ext cx="1052508" cy="365125"/>
          </a:xfrm>
        </p:spPr>
        <p:txBody>
          <a:bodyPr rtlCol="0"/>
          <a:lstStyle/>
          <a:p>
            <a:pPr rtl="0"/>
            <a:fld id="{D57F1E4F-1CFF-5643-939E-217C01CDF565}" type="slidenum">
              <a:rPr lang="ro-RO" smtClean="0"/>
              <a:pPr rtl="0"/>
              <a:t>‹#›</a:t>
            </a:fld>
            <a:endParaRPr lang="ro-RO"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8" name="Dreptunghi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2" name="Titlu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ro-RO"/>
              <a:t>Faceți clic pentru a edita stilul de titlu coordonator</a:t>
            </a:r>
            <a:endParaRPr lang="ro-RO" dirty="0"/>
          </a:p>
        </p:txBody>
      </p:sp>
      <p:sp>
        <p:nvSpPr>
          <p:cNvPr id="3" name="Substituent text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o-RO"/>
              <a:t>Faceţi clic pentru a edita Master stiluri text</a:t>
            </a:r>
          </a:p>
        </p:txBody>
      </p:sp>
      <p:sp>
        <p:nvSpPr>
          <p:cNvPr id="4" name="Substituent dată 3"/>
          <p:cNvSpPr>
            <a:spLocks noGrp="1"/>
          </p:cNvSpPr>
          <p:nvPr>
            <p:ph type="dt" sz="half" idx="10"/>
          </p:nvPr>
        </p:nvSpPr>
        <p:spPr/>
        <p:txBody>
          <a:bodyPr rtlCol="0"/>
          <a:lstStyle>
            <a:lvl1pPr>
              <a:defRPr>
                <a:solidFill>
                  <a:schemeClr val="accent1">
                    <a:lumMod val="75000"/>
                    <a:lumOff val="25000"/>
                  </a:schemeClr>
                </a:solidFill>
              </a:defRPr>
            </a:lvl1pPr>
          </a:lstStyle>
          <a:p>
            <a:pPr rtl="0"/>
            <a:fld id="{A6371F04-327E-49C2-8D3C-AEA7C0A1A221}" type="datetime1">
              <a:rPr lang="ro-RO" smtClean="0"/>
              <a:t>14.07.2021</a:t>
            </a:fld>
            <a:endParaRPr lang="ro-RO" dirty="0"/>
          </a:p>
        </p:txBody>
      </p:sp>
      <p:sp>
        <p:nvSpPr>
          <p:cNvPr id="5" name="Substituent subsol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ro-RO" dirty="0"/>
          </a:p>
        </p:txBody>
      </p:sp>
      <p:sp>
        <p:nvSpPr>
          <p:cNvPr id="6" name="Substituent număr diapozitiv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ro-RO" smtClean="0"/>
              <a:pPr rtl="0"/>
              <a:t>‹#›</a:t>
            </a:fld>
            <a:endParaRPr lang="ro-RO"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Dreptunghi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2" name="Titlu 1"/>
          <p:cNvSpPr>
            <a:spLocks noGrp="1"/>
          </p:cNvSpPr>
          <p:nvPr>
            <p:ph type="title"/>
          </p:nvPr>
        </p:nvSpPr>
        <p:spPr>
          <a:xfrm>
            <a:off x="581193" y="729658"/>
            <a:ext cx="11029616" cy="988332"/>
          </a:xfrm>
        </p:spPr>
        <p:txBody>
          <a:bodyPr rtlCol="0"/>
          <a:lstStyle/>
          <a:p>
            <a:pPr rtl="0"/>
            <a:r>
              <a:rPr lang="ro-RO"/>
              <a:t>Faceți clic pentru a edita stilul de titlu coordonator</a:t>
            </a:r>
            <a:endParaRPr lang="ro-RO" dirty="0"/>
          </a:p>
        </p:txBody>
      </p:sp>
      <p:sp>
        <p:nvSpPr>
          <p:cNvPr id="3" name="Substituent conținut 2"/>
          <p:cNvSpPr>
            <a:spLocks noGrp="1"/>
          </p:cNvSpPr>
          <p:nvPr>
            <p:ph sz="half" idx="1"/>
          </p:nvPr>
        </p:nvSpPr>
        <p:spPr>
          <a:xfrm>
            <a:off x="581193" y="2228003"/>
            <a:ext cx="5422390" cy="3633047"/>
          </a:xfrm>
        </p:spPr>
        <p:txBody>
          <a:bodyPr rtlCol="0">
            <a:normAutofit/>
          </a:bodyPr>
          <a:lstStyle/>
          <a:p>
            <a:pPr lvl="0" rtl="0"/>
            <a:r>
              <a:rPr lang="ro-RO"/>
              <a:t>Faceţi clic pentru a edita Master stiluri text</a:t>
            </a:r>
          </a:p>
          <a:p>
            <a:pPr lvl="1" rtl="0"/>
            <a:r>
              <a:rPr lang="ro-RO"/>
              <a:t>al doilea nivel</a:t>
            </a:r>
          </a:p>
          <a:p>
            <a:pPr lvl="2" rtl="0"/>
            <a:r>
              <a:rPr lang="ro-RO"/>
              <a:t>al treilea nivel</a:t>
            </a:r>
          </a:p>
          <a:p>
            <a:pPr lvl="3" rtl="0"/>
            <a:r>
              <a:rPr lang="ro-RO"/>
              <a:t>al patrulea nivel</a:t>
            </a:r>
          </a:p>
          <a:p>
            <a:pPr lvl="4" rtl="0"/>
            <a:r>
              <a:rPr lang="ro-RO"/>
              <a:t>al cincilea nivel</a:t>
            </a:r>
            <a:endParaRPr lang="ro-RO" dirty="0"/>
          </a:p>
        </p:txBody>
      </p:sp>
      <p:sp>
        <p:nvSpPr>
          <p:cNvPr id="4" name="Substituent conținut 3"/>
          <p:cNvSpPr>
            <a:spLocks noGrp="1"/>
          </p:cNvSpPr>
          <p:nvPr>
            <p:ph sz="half" idx="2"/>
          </p:nvPr>
        </p:nvSpPr>
        <p:spPr>
          <a:xfrm>
            <a:off x="6188417" y="2228003"/>
            <a:ext cx="5422392" cy="3633047"/>
          </a:xfrm>
        </p:spPr>
        <p:txBody>
          <a:bodyPr rtlCol="0">
            <a:normAutofit/>
          </a:bodyPr>
          <a:lstStyle/>
          <a:p>
            <a:pPr lvl="0" rtl="0"/>
            <a:r>
              <a:rPr lang="ro-RO"/>
              <a:t>Faceţi clic pentru a edita Master stiluri text</a:t>
            </a:r>
          </a:p>
          <a:p>
            <a:pPr lvl="1" rtl="0"/>
            <a:r>
              <a:rPr lang="ro-RO"/>
              <a:t>al doilea nivel</a:t>
            </a:r>
          </a:p>
          <a:p>
            <a:pPr lvl="2" rtl="0"/>
            <a:r>
              <a:rPr lang="ro-RO"/>
              <a:t>al treilea nivel</a:t>
            </a:r>
          </a:p>
          <a:p>
            <a:pPr lvl="3" rtl="0"/>
            <a:r>
              <a:rPr lang="ro-RO"/>
              <a:t>al patrulea nivel</a:t>
            </a:r>
          </a:p>
          <a:p>
            <a:pPr lvl="4" rtl="0"/>
            <a:r>
              <a:rPr lang="ro-RO"/>
              <a:t>al cincilea nivel</a:t>
            </a:r>
            <a:endParaRPr lang="ro-RO" dirty="0"/>
          </a:p>
        </p:txBody>
      </p:sp>
      <p:sp>
        <p:nvSpPr>
          <p:cNvPr id="5" name="Substituent dată 4"/>
          <p:cNvSpPr>
            <a:spLocks noGrp="1"/>
          </p:cNvSpPr>
          <p:nvPr>
            <p:ph type="dt" sz="half" idx="10"/>
          </p:nvPr>
        </p:nvSpPr>
        <p:spPr/>
        <p:txBody>
          <a:bodyPr rtlCol="0"/>
          <a:lstStyle/>
          <a:p>
            <a:pPr rtl="0"/>
            <a:fld id="{6517385F-DEA3-43B4-AF09-CD690DE43800}" type="datetime1">
              <a:rPr lang="ro-RO" smtClean="0"/>
              <a:t>14.07.2021</a:t>
            </a:fld>
            <a:endParaRPr lang="ro-RO" dirty="0"/>
          </a:p>
        </p:txBody>
      </p:sp>
      <p:sp>
        <p:nvSpPr>
          <p:cNvPr id="6" name="Substituent subsol 5"/>
          <p:cNvSpPr>
            <a:spLocks noGrp="1"/>
          </p:cNvSpPr>
          <p:nvPr>
            <p:ph type="ftr" sz="quarter" idx="11"/>
          </p:nvPr>
        </p:nvSpPr>
        <p:spPr/>
        <p:txBody>
          <a:bodyPr rtlCol="0"/>
          <a:lstStyle/>
          <a:p>
            <a:pPr rtl="0"/>
            <a:endParaRPr lang="ro-RO" dirty="0"/>
          </a:p>
        </p:txBody>
      </p:sp>
      <p:sp>
        <p:nvSpPr>
          <p:cNvPr id="7" name="Substituent număr diapozitiv 6"/>
          <p:cNvSpPr>
            <a:spLocks noGrp="1"/>
          </p:cNvSpPr>
          <p:nvPr>
            <p:ph type="sldNum" sz="quarter" idx="12"/>
          </p:nvPr>
        </p:nvSpPr>
        <p:spPr/>
        <p:txBody>
          <a:bodyPr rtlCol="0"/>
          <a:lstStyle/>
          <a:p>
            <a:pPr rtl="0"/>
            <a:fld id="{D57F1E4F-1CFF-5643-939E-217C01CDF565}" type="slidenum">
              <a:rPr lang="ro-RO" smtClean="0"/>
              <a:pPr rtl="0"/>
              <a:t>‹#›</a:t>
            </a:fld>
            <a:endParaRPr lang="ro-RO"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1" name="Dreptunghi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12" name="Titlu 1"/>
          <p:cNvSpPr>
            <a:spLocks noGrp="1"/>
          </p:cNvSpPr>
          <p:nvPr>
            <p:ph type="title"/>
          </p:nvPr>
        </p:nvSpPr>
        <p:spPr>
          <a:xfrm>
            <a:off x="581193" y="729658"/>
            <a:ext cx="11029616" cy="988332"/>
          </a:xfrm>
        </p:spPr>
        <p:txBody>
          <a:bodyPr rtlCol="0"/>
          <a:lstStyle/>
          <a:p>
            <a:pPr rtl="0"/>
            <a:r>
              <a:rPr lang="ro-RO"/>
              <a:t>Faceți clic pentru a edita stilul de titlu coordonator</a:t>
            </a:r>
            <a:endParaRPr lang="ro-RO" dirty="0"/>
          </a:p>
        </p:txBody>
      </p:sp>
      <p:sp>
        <p:nvSpPr>
          <p:cNvPr id="3" name="Substituent text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a:t>Faceţi clic pentru a edita Master stiluri text</a:t>
            </a:r>
          </a:p>
        </p:txBody>
      </p:sp>
      <p:sp>
        <p:nvSpPr>
          <p:cNvPr id="4" name="Substituent conținut 3"/>
          <p:cNvSpPr>
            <a:spLocks noGrp="1"/>
          </p:cNvSpPr>
          <p:nvPr>
            <p:ph sz="half" idx="2"/>
          </p:nvPr>
        </p:nvSpPr>
        <p:spPr>
          <a:xfrm>
            <a:off x="581194" y="2926052"/>
            <a:ext cx="5393100" cy="2934999"/>
          </a:xfrm>
        </p:spPr>
        <p:txBody>
          <a:bodyPr rtlCol="0" anchor="t">
            <a:normAutofit/>
          </a:bodyPr>
          <a:lstStyle/>
          <a:p>
            <a:pPr lvl="0" rtl="0"/>
            <a:r>
              <a:rPr lang="ro-RO"/>
              <a:t>Faceţi clic pentru a edita Master stiluri text</a:t>
            </a:r>
          </a:p>
          <a:p>
            <a:pPr lvl="1" rtl="0"/>
            <a:r>
              <a:rPr lang="ro-RO"/>
              <a:t>al doilea nivel</a:t>
            </a:r>
          </a:p>
          <a:p>
            <a:pPr lvl="2" rtl="0"/>
            <a:r>
              <a:rPr lang="ro-RO"/>
              <a:t>al treilea nivel</a:t>
            </a:r>
          </a:p>
          <a:p>
            <a:pPr lvl="3" rtl="0"/>
            <a:r>
              <a:rPr lang="ro-RO"/>
              <a:t>al patrulea nivel</a:t>
            </a:r>
          </a:p>
          <a:p>
            <a:pPr lvl="4" rtl="0"/>
            <a:r>
              <a:rPr lang="ro-RO"/>
              <a:t>al cincilea nivel</a:t>
            </a:r>
            <a:endParaRPr lang="ro-RO" dirty="0"/>
          </a:p>
        </p:txBody>
      </p:sp>
      <p:sp>
        <p:nvSpPr>
          <p:cNvPr id="5" name="Substituent text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a:t>Faceţi clic pentru a edita Master stiluri text</a:t>
            </a:r>
          </a:p>
        </p:txBody>
      </p:sp>
      <p:sp>
        <p:nvSpPr>
          <p:cNvPr id="6" name="Substituent conținut 5"/>
          <p:cNvSpPr>
            <a:spLocks noGrp="1"/>
          </p:cNvSpPr>
          <p:nvPr>
            <p:ph sz="quarter" idx="4"/>
          </p:nvPr>
        </p:nvSpPr>
        <p:spPr>
          <a:xfrm>
            <a:off x="6217709" y="2926052"/>
            <a:ext cx="5393100" cy="2934999"/>
          </a:xfrm>
        </p:spPr>
        <p:txBody>
          <a:bodyPr rtlCol="0" anchor="t">
            <a:normAutofit/>
          </a:bodyPr>
          <a:lstStyle/>
          <a:p>
            <a:pPr lvl="0" rtl="0"/>
            <a:r>
              <a:rPr lang="ro-RO"/>
              <a:t>Faceţi clic pentru a edita Master stiluri text</a:t>
            </a:r>
          </a:p>
          <a:p>
            <a:pPr lvl="1" rtl="0"/>
            <a:r>
              <a:rPr lang="ro-RO"/>
              <a:t>al doilea nivel</a:t>
            </a:r>
          </a:p>
          <a:p>
            <a:pPr lvl="2" rtl="0"/>
            <a:r>
              <a:rPr lang="ro-RO"/>
              <a:t>al treilea nivel</a:t>
            </a:r>
          </a:p>
          <a:p>
            <a:pPr lvl="3" rtl="0"/>
            <a:r>
              <a:rPr lang="ro-RO"/>
              <a:t>al patrulea nivel</a:t>
            </a:r>
          </a:p>
          <a:p>
            <a:pPr lvl="4" rtl="0"/>
            <a:r>
              <a:rPr lang="ro-RO"/>
              <a:t>al cincilea nivel</a:t>
            </a:r>
            <a:endParaRPr lang="ro-RO" dirty="0"/>
          </a:p>
        </p:txBody>
      </p:sp>
      <p:sp>
        <p:nvSpPr>
          <p:cNvPr id="7" name="Substituent dată 6"/>
          <p:cNvSpPr>
            <a:spLocks noGrp="1"/>
          </p:cNvSpPr>
          <p:nvPr>
            <p:ph type="dt" sz="half" idx="10"/>
          </p:nvPr>
        </p:nvSpPr>
        <p:spPr/>
        <p:txBody>
          <a:bodyPr rtlCol="0"/>
          <a:lstStyle/>
          <a:p>
            <a:pPr rtl="0"/>
            <a:fld id="{39B31BE4-AB0C-408B-9DD5-AE309FD47022}" type="datetime1">
              <a:rPr lang="ro-RO" smtClean="0"/>
              <a:t>14.07.2021</a:t>
            </a:fld>
            <a:endParaRPr lang="ro-RO" dirty="0"/>
          </a:p>
        </p:txBody>
      </p:sp>
      <p:sp>
        <p:nvSpPr>
          <p:cNvPr id="8" name="Substituent subsol 7"/>
          <p:cNvSpPr>
            <a:spLocks noGrp="1"/>
          </p:cNvSpPr>
          <p:nvPr>
            <p:ph type="ftr" sz="quarter" idx="11"/>
          </p:nvPr>
        </p:nvSpPr>
        <p:spPr/>
        <p:txBody>
          <a:bodyPr rtlCol="0"/>
          <a:lstStyle/>
          <a:p>
            <a:pPr rtl="0"/>
            <a:endParaRPr lang="ro-RO" dirty="0"/>
          </a:p>
        </p:txBody>
      </p:sp>
      <p:sp>
        <p:nvSpPr>
          <p:cNvPr id="9" name="Substituent număr diapozitiv 8"/>
          <p:cNvSpPr>
            <a:spLocks noGrp="1"/>
          </p:cNvSpPr>
          <p:nvPr>
            <p:ph type="sldNum" sz="quarter" idx="12"/>
          </p:nvPr>
        </p:nvSpPr>
        <p:spPr/>
        <p:txBody>
          <a:bodyPr rtlCol="0"/>
          <a:lstStyle/>
          <a:p>
            <a:pPr rtl="0"/>
            <a:fld id="{D57F1E4F-1CFF-5643-939E-217C01CDF565}" type="slidenum">
              <a:rPr lang="ro-RO" smtClean="0"/>
              <a:pPr rtl="0"/>
              <a:t>‹#›</a:t>
            </a:fld>
            <a:endParaRPr lang="ro-RO"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3" name="Substituent dată 2"/>
          <p:cNvSpPr>
            <a:spLocks noGrp="1"/>
          </p:cNvSpPr>
          <p:nvPr>
            <p:ph type="dt" sz="half" idx="10"/>
          </p:nvPr>
        </p:nvSpPr>
        <p:spPr/>
        <p:txBody>
          <a:bodyPr rtlCol="0"/>
          <a:lstStyle/>
          <a:p>
            <a:pPr rtl="0"/>
            <a:fld id="{DC31FF64-5C37-4173-91DE-699CD63201F4}" type="datetime1">
              <a:rPr lang="ro-RO" smtClean="0"/>
              <a:t>14.07.2021</a:t>
            </a:fld>
            <a:endParaRPr lang="ro-RO" dirty="0"/>
          </a:p>
        </p:txBody>
      </p:sp>
      <p:sp>
        <p:nvSpPr>
          <p:cNvPr id="4" name="Substituent subsol 3"/>
          <p:cNvSpPr>
            <a:spLocks noGrp="1"/>
          </p:cNvSpPr>
          <p:nvPr>
            <p:ph type="ftr" sz="quarter" idx="11"/>
          </p:nvPr>
        </p:nvSpPr>
        <p:spPr/>
        <p:txBody>
          <a:bodyPr rtlCol="0"/>
          <a:lstStyle/>
          <a:p>
            <a:pPr rtl="0"/>
            <a:endParaRPr lang="ro-RO" dirty="0"/>
          </a:p>
        </p:txBody>
      </p:sp>
      <p:sp>
        <p:nvSpPr>
          <p:cNvPr id="5" name="Substituent număr diapozitiv 4"/>
          <p:cNvSpPr>
            <a:spLocks noGrp="1"/>
          </p:cNvSpPr>
          <p:nvPr>
            <p:ph type="sldNum" sz="quarter" idx="12"/>
          </p:nvPr>
        </p:nvSpPr>
        <p:spPr/>
        <p:txBody>
          <a:bodyPr rtlCol="0"/>
          <a:lstStyle/>
          <a:p>
            <a:pPr rtl="0"/>
            <a:fld id="{D57F1E4F-1CFF-5643-939E-217C01CDF565}" type="slidenum">
              <a:rPr lang="ro-RO" smtClean="0"/>
              <a:pPr rtl="0"/>
              <a:t>‹#›</a:t>
            </a:fld>
            <a:endParaRPr lang="ro-RO" dirty="0"/>
          </a:p>
        </p:txBody>
      </p:sp>
      <p:sp>
        <p:nvSpPr>
          <p:cNvPr id="7" name="Dreptunghi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8" name="Titlu 1"/>
          <p:cNvSpPr>
            <a:spLocks noGrp="1"/>
          </p:cNvSpPr>
          <p:nvPr>
            <p:ph type="title"/>
          </p:nvPr>
        </p:nvSpPr>
        <p:spPr>
          <a:xfrm>
            <a:off x="575894" y="729658"/>
            <a:ext cx="11029616" cy="988332"/>
          </a:xfrm>
        </p:spPr>
        <p:txBody>
          <a:bodyPr rtlCol="0"/>
          <a:lstStyle/>
          <a:p>
            <a:pPr rtl="0"/>
            <a:r>
              <a:rPr lang="ro-RO"/>
              <a:t>Faceți clic pentru a edita stilul de titlu coordonator</a:t>
            </a:r>
            <a:endParaRPr lang="ro-RO"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rtlCol="0"/>
          <a:lstStyle/>
          <a:p>
            <a:pPr rtl="0"/>
            <a:fld id="{1A974B27-2154-4CCC-A79C-6FF350570635}" type="datetime1">
              <a:rPr lang="ro-RO" smtClean="0"/>
              <a:t>14.07.2021</a:t>
            </a:fld>
            <a:endParaRPr lang="ro-RO" dirty="0"/>
          </a:p>
        </p:txBody>
      </p:sp>
      <p:sp>
        <p:nvSpPr>
          <p:cNvPr id="3" name="Substituent subsol 2"/>
          <p:cNvSpPr>
            <a:spLocks noGrp="1"/>
          </p:cNvSpPr>
          <p:nvPr>
            <p:ph type="ftr" sz="quarter" idx="11"/>
          </p:nvPr>
        </p:nvSpPr>
        <p:spPr/>
        <p:txBody>
          <a:bodyPr rtlCol="0"/>
          <a:lstStyle/>
          <a:p>
            <a:pPr rtl="0"/>
            <a:endParaRPr lang="ro-RO" dirty="0"/>
          </a:p>
        </p:txBody>
      </p:sp>
      <p:sp>
        <p:nvSpPr>
          <p:cNvPr id="4" name="Substituent număr diapozitiv 3"/>
          <p:cNvSpPr>
            <a:spLocks noGrp="1"/>
          </p:cNvSpPr>
          <p:nvPr>
            <p:ph type="sldNum" sz="quarter" idx="12"/>
          </p:nvPr>
        </p:nvSpPr>
        <p:spPr/>
        <p:txBody>
          <a:bodyPr rtlCol="0"/>
          <a:lstStyle/>
          <a:p>
            <a:pPr rtl="0"/>
            <a:fld id="{D57F1E4F-1CFF-5643-939E-217C01CDF565}" type="slidenum">
              <a:rPr lang="ro-RO" smtClean="0"/>
              <a:pPr rtl="0"/>
              <a:t>‹#›</a:t>
            </a:fld>
            <a:endParaRPr lang="ro-RO"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9" name="Dreptunghi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2" name="Titlu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ro-RO"/>
              <a:t>Faceți clic pentru a edita stilul de titlu coordonator</a:t>
            </a:r>
            <a:endParaRPr lang="ro-RO" dirty="0"/>
          </a:p>
        </p:txBody>
      </p:sp>
      <p:sp>
        <p:nvSpPr>
          <p:cNvPr id="3" name="Substituent conținut 2"/>
          <p:cNvSpPr>
            <a:spLocks noGrp="1"/>
          </p:cNvSpPr>
          <p:nvPr>
            <p:ph idx="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ro-RO"/>
              <a:t>Faceţi clic pentru a edita Master stiluri text</a:t>
            </a:r>
          </a:p>
          <a:p>
            <a:pPr lvl="1" rtl="0"/>
            <a:r>
              <a:rPr lang="ro-RO"/>
              <a:t>al doilea nivel</a:t>
            </a:r>
          </a:p>
          <a:p>
            <a:pPr lvl="2" rtl="0"/>
            <a:r>
              <a:rPr lang="ro-RO"/>
              <a:t>al treilea nivel</a:t>
            </a:r>
          </a:p>
          <a:p>
            <a:pPr lvl="3" rtl="0"/>
            <a:r>
              <a:rPr lang="ro-RO"/>
              <a:t>al patrulea nivel</a:t>
            </a:r>
          </a:p>
          <a:p>
            <a:pPr lvl="4" rtl="0"/>
            <a:r>
              <a:rPr lang="ro-RO"/>
              <a:t>al cincilea nivel</a:t>
            </a:r>
            <a:endParaRPr lang="ro-RO" dirty="0"/>
          </a:p>
        </p:txBody>
      </p:sp>
      <p:sp>
        <p:nvSpPr>
          <p:cNvPr id="4" name="Substituent text 3"/>
          <p:cNvSpPr>
            <a:spLocks noGrp="1"/>
          </p:cNvSpPr>
          <p:nvPr>
            <p:ph type="body" sz="half" idx="2"/>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o-RO"/>
              <a:t>Faceţi clic pentru a edita Master stiluri text</a:t>
            </a:r>
          </a:p>
        </p:txBody>
      </p:sp>
      <p:sp>
        <p:nvSpPr>
          <p:cNvPr id="5" name="Substituent dată 4"/>
          <p:cNvSpPr>
            <a:spLocks noGrp="1"/>
          </p:cNvSpPr>
          <p:nvPr>
            <p:ph type="dt" sz="half" idx="10"/>
          </p:nvPr>
        </p:nvSpPr>
        <p:spPr/>
        <p:txBody>
          <a:bodyPr rtlCol="0"/>
          <a:lstStyle>
            <a:lvl1pPr>
              <a:defRPr>
                <a:solidFill>
                  <a:schemeClr val="accent1">
                    <a:lumMod val="75000"/>
                    <a:lumOff val="25000"/>
                  </a:schemeClr>
                </a:solidFill>
              </a:defRPr>
            </a:lvl1pPr>
          </a:lstStyle>
          <a:p>
            <a:pPr rtl="0"/>
            <a:fld id="{69209F81-9863-4ED3-B3C7-53EA2DDC026C}" type="datetime1">
              <a:rPr lang="ro-RO" smtClean="0"/>
              <a:t>14.07.2021</a:t>
            </a:fld>
            <a:endParaRPr lang="ro-RO" dirty="0"/>
          </a:p>
        </p:txBody>
      </p:sp>
      <p:sp>
        <p:nvSpPr>
          <p:cNvPr id="6" name="Substituent subsol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ro-RO" dirty="0"/>
          </a:p>
        </p:txBody>
      </p:sp>
      <p:sp>
        <p:nvSpPr>
          <p:cNvPr id="7" name="Substituent număr diapozitiv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ro-RO" smtClean="0"/>
              <a:pPr rtl="0"/>
              <a:t>‹#›</a:t>
            </a:fld>
            <a:endParaRPr lang="ro-RO"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ro-RO"/>
              <a:t>Faceți clic pentru a edita stilul de titlu coordonator</a:t>
            </a:r>
            <a:endParaRPr lang="ro-RO" dirty="0"/>
          </a:p>
        </p:txBody>
      </p:sp>
      <p:sp>
        <p:nvSpPr>
          <p:cNvPr id="3" name="Substituent imagine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o-RO"/>
              <a:t>Faceți clic pe pictogramă pentru a adăuga o imagine</a:t>
            </a:r>
            <a:endParaRPr lang="ro-RO" dirty="0"/>
          </a:p>
        </p:txBody>
      </p:sp>
      <p:sp>
        <p:nvSpPr>
          <p:cNvPr id="4" name="Substituent text 3"/>
          <p:cNvSpPr>
            <a:spLocks noGrp="1"/>
          </p:cNvSpPr>
          <p:nvPr>
            <p:ph type="body" sz="half" idx="2"/>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o-RO"/>
              <a:t>Faceţi clic pentru a edita Master stiluri text</a:t>
            </a:r>
          </a:p>
        </p:txBody>
      </p:sp>
      <p:sp>
        <p:nvSpPr>
          <p:cNvPr id="5" name="Substituent dată 4"/>
          <p:cNvSpPr>
            <a:spLocks noGrp="1"/>
          </p:cNvSpPr>
          <p:nvPr>
            <p:ph type="dt" sz="half" idx="10"/>
          </p:nvPr>
        </p:nvSpPr>
        <p:spPr/>
        <p:txBody>
          <a:bodyPr rtlCol="0"/>
          <a:lstStyle/>
          <a:p>
            <a:pPr rtl="0"/>
            <a:fld id="{97977A8D-587B-459A-A5F3-B34A6DAA9449}" type="datetime1">
              <a:rPr lang="ro-RO" smtClean="0"/>
              <a:t>14.07.2021</a:t>
            </a:fld>
            <a:endParaRPr lang="ro-RO" dirty="0"/>
          </a:p>
        </p:txBody>
      </p:sp>
      <p:sp>
        <p:nvSpPr>
          <p:cNvPr id="6" name="Substituent subsol 5"/>
          <p:cNvSpPr>
            <a:spLocks noGrp="1"/>
          </p:cNvSpPr>
          <p:nvPr>
            <p:ph type="ftr" sz="quarter" idx="11"/>
          </p:nvPr>
        </p:nvSpPr>
        <p:spPr/>
        <p:txBody>
          <a:bodyPr rtlCol="0"/>
          <a:lstStyle/>
          <a:p>
            <a:pPr rtl="0"/>
            <a:endParaRPr lang="ro-RO" dirty="0"/>
          </a:p>
        </p:txBody>
      </p:sp>
      <p:sp>
        <p:nvSpPr>
          <p:cNvPr id="7" name="Substituent număr diapozitiv 6"/>
          <p:cNvSpPr>
            <a:spLocks noGrp="1"/>
          </p:cNvSpPr>
          <p:nvPr>
            <p:ph type="sldNum" sz="quarter" idx="12"/>
          </p:nvPr>
        </p:nvSpPr>
        <p:spPr/>
        <p:txBody>
          <a:bodyPr rtlCol="0"/>
          <a:lstStyle/>
          <a:p>
            <a:pPr rtl="0"/>
            <a:fld id="{D57F1E4F-1CFF-5643-939E-217C01CDF565}" type="slidenum">
              <a:rPr lang="ro-RO" smtClean="0"/>
              <a:pPr rtl="0"/>
              <a:t>‹#›</a:t>
            </a:fld>
            <a:endParaRPr lang="ro-RO"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ro-RO" dirty="0"/>
              <a:t>Faceți clic pentru a edita stilul de titlu coordonator</a:t>
            </a:r>
          </a:p>
        </p:txBody>
      </p:sp>
      <p:sp>
        <p:nvSpPr>
          <p:cNvPr id="3" name="Substituent text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ro-RO" dirty="0"/>
              <a:t>Editați stilurile de text coordonator</a:t>
            </a:r>
          </a:p>
          <a:p>
            <a:pPr lvl="1" rtl="0"/>
            <a:r>
              <a:rPr lang="ro-RO" dirty="0"/>
              <a:t>Al doilea nivel</a:t>
            </a:r>
          </a:p>
          <a:p>
            <a:pPr lvl="2" rtl="0"/>
            <a:r>
              <a:rPr lang="ro-RO" dirty="0"/>
              <a:t>Al treilea nivel</a:t>
            </a:r>
          </a:p>
          <a:p>
            <a:pPr lvl="3" rtl="0"/>
            <a:r>
              <a:rPr lang="ro-RO" dirty="0"/>
              <a:t>Al patrulea nivel</a:t>
            </a:r>
          </a:p>
          <a:p>
            <a:pPr lvl="4" rtl="0"/>
            <a:r>
              <a:rPr lang="ro-RO" dirty="0"/>
              <a:t>Al cincilea nivel</a:t>
            </a:r>
          </a:p>
        </p:txBody>
      </p:sp>
      <p:sp>
        <p:nvSpPr>
          <p:cNvPr id="4" name="Substituent dată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defRPr>
            </a:lvl1pPr>
          </a:lstStyle>
          <a:p>
            <a:fld id="{7DE3F897-3574-4C9C-AA77-EDF03F1D0D95}" type="datetime1">
              <a:rPr lang="ro-RO" smtClean="0"/>
              <a:pPr/>
              <a:t>14.07.2021</a:t>
            </a:fld>
            <a:endParaRPr lang="ro-RO" dirty="0"/>
          </a:p>
        </p:txBody>
      </p:sp>
      <p:sp>
        <p:nvSpPr>
          <p:cNvPr id="5" name="Substituent subsol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latin typeface="Arial" panose="020B0604020202020204" pitchFamily="34" charset="0"/>
              </a:defRPr>
            </a:lvl1pPr>
          </a:lstStyle>
          <a:p>
            <a:endParaRPr lang="ro-RO" dirty="0"/>
          </a:p>
        </p:txBody>
      </p:sp>
      <p:sp>
        <p:nvSpPr>
          <p:cNvPr id="6" name="Substituent număr diapozitiv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defRPr>
            </a:lvl1pPr>
          </a:lstStyle>
          <a:p>
            <a:fld id="{D57F1E4F-1CFF-5643-939E-217C01CDF565}" type="slidenum">
              <a:rPr lang="ro-RO" smtClean="0"/>
              <a:pPr/>
              <a:t>‹#›</a:t>
            </a:fld>
            <a:endParaRPr lang="ro-RO" dirty="0"/>
          </a:p>
        </p:txBody>
      </p:sp>
      <p:sp>
        <p:nvSpPr>
          <p:cNvPr id="9" name="Dreptunghi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10" name="Dreptunghi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11" name="Dreptunghi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hyperlink" Target="https://www.appluslaboratories.com/global/en/what-we-do/service-sheet/cybersecurity-for-iot-" TargetMode="Externa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hyperlink" Target="https://link.westerndigital.com/content/dam/customer-portal/en_us/external/public/cps/p/Counterpoint-Whitepaper-on-Storage-Capacity-Requirement-for-Autonomous-Vehicles-in-the-Next-Decade-Final.pdf?utm_medium=pr2&amp;utm_source=pdcnt&amp;utm_campaign=idg_topIoTusecases_11&amp;utm_content=wdccm-iot&amp;utm_term=03-24-2020"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businessinsider.com/smart-farming-iot-agriculture" TargetMode="External"/><Relationship Id="rId3" Type="http://schemas.openxmlformats.org/officeDocument/2006/relationships/hyperlink" Target="https://blog.westerndigital.com/our-supply-chain-of-the-future/?utm_medium=pr2&amp;utm_source=pdcnt&amp;utm_campaign=idg_topIoTusecases_11&amp;utm_content=wdccm-iot&amp;utm_term=03-24-2020" TargetMode="External"/><Relationship Id="rId7" Type="http://schemas.openxmlformats.org/officeDocument/2006/relationships/hyperlink" Target="https://datamakespossible.westerndigital.com/data-medical-patients-find-right-care/" TargetMode="External"/><Relationship Id="rId2" Type="http://schemas.openxmlformats.org/officeDocument/2006/relationships/hyperlink" Target="https://www.iotevolutionworld.com/iot/articles/446032-top-10-iot-use-cases.htm" TargetMode="External"/><Relationship Id="rId1" Type="http://schemas.openxmlformats.org/officeDocument/2006/relationships/slideLayout" Target="../slideLayouts/slideLayout7.xml"/><Relationship Id="rId6" Type="http://schemas.openxmlformats.org/officeDocument/2006/relationships/hyperlink" Target="https://riberasolutions.com/smart-city-iot-and-ai/" TargetMode="External"/><Relationship Id="rId5" Type="http://schemas.openxmlformats.org/officeDocument/2006/relationships/hyperlink" Target="https://cloudblogs.microsoft.com/industry-blog/manufacturing/2017/12/05/bringing-the-power-of-iot-to-supply-chain-management/" TargetMode="External"/><Relationship Id="rId4" Type="http://schemas.openxmlformats.org/officeDocument/2006/relationships/hyperlink" Target="https://www.ibm.com/blogs/internet-of-things/top-5-industrial-iot-use-cases/" TargetMode="External"/><Relationship Id="rId9" Type="http://schemas.openxmlformats.org/officeDocument/2006/relationships/hyperlink" Target="https://www.appluslaboratories.com/global/en/what-we-do/service-sheet/cybersecurity-for-io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locks.ase.ro/summer-school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loudblogs.microsoft.com/industry-blog/manufacturing/2017/12/05/bringing-the-power-of-iot-to-supply-chain-management/"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descr="Conexiuni digitale">
            <a:extLst>
              <a:ext uri="{FF2B5EF4-FFF2-40B4-BE49-F238E27FC236}">
                <a16:creationId xmlns:a16="http://schemas.microsoft.com/office/drawing/2014/main" id="{9EA58CE4-9B3E-453C-AC87-823F317B87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265" t="9091" r="3502" b="-1"/>
          <a:stretch/>
        </p:blipFill>
        <p:spPr>
          <a:xfrm>
            <a:off x="0" y="-80789"/>
            <a:ext cx="12191980" cy="6857990"/>
          </a:xfrm>
          <a:prstGeom prst="rect">
            <a:avLst/>
          </a:prstGeom>
        </p:spPr>
      </p:pic>
      <p:sp>
        <p:nvSpPr>
          <p:cNvPr id="3" name="Titlu 1">
            <a:extLst>
              <a:ext uri="{FF2B5EF4-FFF2-40B4-BE49-F238E27FC236}">
                <a16:creationId xmlns:a16="http://schemas.microsoft.com/office/drawing/2014/main" id="{B5402757-691A-4221-B4BD-F8F4717CEEDF}"/>
              </a:ext>
            </a:extLst>
          </p:cNvPr>
          <p:cNvSpPr txBox="1">
            <a:spLocks/>
          </p:cNvSpPr>
          <p:nvPr/>
        </p:nvSpPr>
        <p:spPr>
          <a:xfrm>
            <a:off x="332235" y="2533756"/>
            <a:ext cx="7595612" cy="895244"/>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w="12700" cap="rnd" cmpd="sng" algn="ctr">
            <a:noFill/>
            <a:prstDash val="solid"/>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noAutofit/>
          </a:bodyPr>
          <a:lstStyle>
            <a:lvl1pPr algn="l" defTabSz="457200" rtl="0" eaLnBrk="1" latinLnBrk="0" hangingPunct="1">
              <a:spcBef>
                <a:spcPct val="0"/>
              </a:spcBef>
              <a:buNone/>
              <a:defRPr sz="2800" b="0" kern="1200" cap="all">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8000" b="1" dirty="0">
                <a:solidFill>
                  <a:schemeClr val="bg1"/>
                </a:solidFill>
                <a:effectLst>
                  <a:outerShdw blurRad="38100" dist="38100" dir="2700000" algn="tl">
                    <a:srgbClr val="000000">
                      <a:alpha val="43137"/>
                    </a:srgbClr>
                  </a:outerShdw>
                </a:effectLst>
                <a:latin typeface="Open Sans" panose="020B0606030504020204" pitchFamily="34" charset="0"/>
              </a:rPr>
              <a:t>IoT</a:t>
            </a:r>
            <a:r>
              <a:rPr lang="ro-RO" sz="8000" b="1" dirty="0">
                <a:solidFill>
                  <a:schemeClr val="bg1"/>
                </a:solidFill>
                <a:effectLst>
                  <a:outerShdw blurRad="38100" dist="38100" dir="2700000" algn="tl">
                    <a:srgbClr val="000000">
                      <a:alpha val="43137"/>
                    </a:srgbClr>
                  </a:outerShdw>
                </a:effectLst>
                <a:latin typeface="Open Sans" panose="020B0606030504020204" pitchFamily="34" charset="0"/>
              </a:rPr>
              <a:t>_case </a:t>
            </a:r>
            <a:r>
              <a:rPr lang="ro-RO" sz="8000" b="1" dirty="0" err="1">
                <a:solidFill>
                  <a:schemeClr val="bg1"/>
                </a:solidFill>
                <a:effectLst>
                  <a:outerShdw blurRad="38100" dist="38100" dir="2700000" algn="tl">
                    <a:srgbClr val="000000">
                      <a:alpha val="43137"/>
                    </a:srgbClr>
                  </a:outerShdw>
                </a:effectLst>
                <a:latin typeface="Open Sans" panose="020B0606030504020204" pitchFamily="34" charset="0"/>
              </a:rPr>
              <a:t>uses</a:t>
            </a:r>
            <a:endParaRPr lang="ro-RO" sz="8000" b="1" dirty="0">
              <a:solidFill>
                <a:schemeClr val="bg1"/>
              </a:solidFill>
              <a:effectLst>
                <a:outerShdw blurRad="38100" dist="38100" dir="2700000" algn="tl">
                  <a:srgbClr val="000000">
                    <a:alpha val="43137"/>
                  </a:srgbClr>
                </a:outerShdw>
              </a:effectLst>
              <a:latin typeface="Open Sans" panose="020B0606030504020204" pitchFamily="34" charset="0"/>
            </a:endParaRPr>
          </a:p>
        </p:txBody>
      </p:sp>
      <p:sp>
        <p:nvSpPr>
          <p:cNvPr id="4" name="Substituent subsol 3">
            <a:extLst>
              <a:ext uri="{FF2B5EF4-FFF2-40B4-BE49-F238E27FC236}">
                <a16:creationId xmlns:a16="http://schemas.microsoft.com/office/drawing/2014/main" id="{94E81573-F94B-47C7-8F53-C155A49672D4}"/>
              </a:ext>
            </a:extLst>
          </p:cNvPr>
          <p:cNvSpPr>
            <a:spLocks noGrp="1"/>
          </p:cNvSpPr>
          <p:nvPr>
            <p:ph type="ftr" sz="quarter" idx="11"/>
          </p:nvPr>
        </p:nvSpPr>
        <p:spPr>
          <a:xfrm>
            <a:off x="1524000" y="281589"/>
            <a:ext cx="10591800" cy="895243"/>
          </a:xfrm>
        </p:spPr>
        <p:txBody>
          <a:bodyPr/>
          <a:lstStyle/>
          <a:p>
            <a:pPr>
              <a:lnSpc>
                <a:spcPct val="150000"/>
              </a:lnSpc>
            </a:pPr>
            <a:r>
              <a:rPr lang="ro-RO" sz="1400" b="1" i="1" dirty="0" err="1">
                <a:solidFill>
                  <a:schemeClr val="bg1"/>
                </a:solidFill>
              </a:rPr>
              <a:t>Blockchain</a:t>
            </a:r>
            <a:r>
              <a:rPr lang="ro-RO" sz="1400" b="1" i="1" dirty="0">
                <a:solidFill>
                  <a:schemeClr val="bg1"/>
                </a:solidFill>
              </a:rPr>
              <a:t> for </a:t>
            </a:r>
            <a:r>
              <a:rPr lang="ro-RO" sz="1400" b="1" i="1" dirty="0" err="1">
                <a:solidFill>
                  <a:schemeClr val="bg1"/>
                </a:solidFill>
              </a:rPr>
              <a:t>Entrepreneurs</a:t>
            </a:r>
            <a:r>
              <a:rPr lang="ro-RO" sz="1400" b="1" i="1" dirty="0">
                <a:solidFill>
                  <a:schemeClr val="bg1"/>
                </a:solidFill>
              </a:rPr>
              <a:t> - a non-</a:t>
            </a:r>
            <a:r>
              <a:rPr lang="ro-RO" sz="1400" b="1" i="1" dirty="0" err="1">
                <a:solidFill>
                  <a:schemeClr val="bg1"/>
                </a:solidFill>
              </a:rPr>
              <a:t>traditional</a:t>
            </a:r>
            <a:r>
              <a:rPr lang="ro-RO" sz="1400" b="1" i="1" dirty="0">
                <a:solidFill>
                  <a:schemeClr val="bg1"/>
                </a:solidFill>
              </a:rPr>
              <a:t> Industry 4.0 curriculum for </a:t>
            </a:r>
            <a:r>
              <a:rPr lang="ro-RO" sz="1400" b="1" i="1" dirty="0" err="1">
                <a:solidFill>
                  <a:schemeClr val="bg1"/>
                </a:solidFill>
              </a:rPr>
              <a:t>Higher</a:t>
            </a:r>
            <a:r>
              <a:rPr lang="ro-RO" sz="1400" b="1" i="1" dirty="0">
                <a:solidFill>
                  <a:schemeClr val="bg1"/>
                </a:solidFill>
              </a:rPr>
              <a:t> </a:t>
            </a:r>
            <a:r>
              <a:rPr lang="ro-RO" sz="1400" b="1" i="1" dirty="0" err="1">
                <a:solidFill>
                  <a:schemeClr val="bg1"/>
                </a:solidFill>
              </a:rPr>
              <a:t>Education</a:t>
            </a:r>
            <a:r>
              <a:rPr lang="ro-RO" sz="1400" b="1" i="1" dirty="0">
                <a:solidFill>
                  <a:schemeClr val="bg1"/>
                </a:solidFill>
              </a:rPr>
              <a:t> - Erasmus Plus –2018-1-RO01-KA203-049510</a:t>
            </a:r>
            <a:endParaRPr lang="en-US" sz="1400" b="1" dirty="0">
              <a:solidFill>
                <a:schemeClr val="bg1"/>
              </a:solidFill>
            </a:endParaRPr>
          </a:p>
        </p:txBody>
      </p:sp>
      <p:pic>
        <p:nvPicPr>
          <p:cNvPr id="5" name="Picture 12">
            <a:extLst>
              <a:ext uri="{FF2B5EF4-FFF2-40B4-BE49-F238E27FC236}">
                <a16:creationId xmlns:a16="http://schemas.microsoft.com/office/drawing/2014/main" id="{D230FC54-875E-40C4-9BE5-DC9F60824C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00" y="-80789"/>
            <a:ext cx="1620000" cy="1620000"/>
          </a:xfrm>
          <a:prstGeom prst="rect">
            <a:avLst/>
          </a:prstGeom>
        </p:spPr>
      </p:pic>
      <p:sp>
        <p:nvSpPr>
          <p:cNvPr id="7" name="Titlu 1">
            <a:extLst>
              <a:ext uri="{FF2B5EF4-FFF2-40B4-BE49-F238E27FC236}">
                <a16:creationId xmlns:a16="http://schemas.microsoft.com/office/drawing/2014/main" id="{099F7DE5-2C61-4E21-AAEF-6FE520B1D4DC}"/>
              </a:ext>
            </a:extLst>
          </p:cNvPr>
          <p:cNvSpPr txBox="1">
            <a:spLocks/>
          </p:cNvSpPr>
          <p:nvPr/>
        </p:nvSpPr>
        <p:spPr>
          <a:xfrm>
            <a:off x="2072071" y="4614003"/>
            <a:ext cx="4115940" cy="599969"/>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w="12700" cap="rnd" cmpd="sng" algn="ctr">
            <a:noFill/>
            <a:prstDash val="solid"/>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noAutofit/>
          </a:bodyPr>
          <a:lstStyle>
            <a:lvl1pPr algn="l" defTabSz="457200" rtl="0" eaLnBrk="1" latinLnBrk="0" hangingPunct="1">
              <a:spcBef>
                <a:spcPct val="0"/>
              </a:spcBef>
              <a:buNone/>
              <a:defRPr sz="2800" b="0" kern="1200" cap="all">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3600" b="1" dirty="0">
                <a:solidFill>
                  <a:schemeClr val="bg1"/>
                </a:solidFill>
                <a:effectLst>
                  <a:outerShdw blurRad="38100" dist="38100" dir="2700000" algn="tl">
                    <a:srgbClr val="000000">
                      <a:alpha val="43137"/>
                    </a:srgbClr>
                  </a:outerShdw>
                </a:effectLst>
                <a:latin typeface="Open Sans" panose="020B0606030504020204" pitchFamily="34" charset="0"/>
              </a:rPr>
              <a:t>CONSTANTIN ILIE</a:t>
            </a:r>
          </a:p>
        </p:txBody>
      </p:sp>
      <p:sp>
        <p:nvSpPr>
          <p:cNvPr id="9" name="CasetăText 8">
            <a:extLst>
              <a:ext uri="{FF2B5EF4-FFF2-40B4-BE49-F238E27FC236}">
                <a16:creationId xmlns:a16="http://schemas.microsoft.com/office/drawing/2014/main" id="{72BB9551-CFD2-450A-BC66-2F67A81D615F}"/>
              </a:ext>
            </a:extLst>
          </p:cNvPr>
          <p:cNvSpPr txBox="1"/>
          <p:nvPr/>
        </p:nvSpPr>
        <p:spPr>
          <a:xfrm>
            <a:off x="1846884" y="5234581"/>
            <a:ext cx="4115940" cy="232878"/>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w="12700" cap="rnd" cmpd="sng" algn="ctr">
            <a:noFill/>
            <a:prstDash val="solid"/>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noAutofit/>
          </a:bodyPr>
          <a:lstStyle>
            <a:defPPr rtl="0">
              <a:defRPr lang="ro-ro"/>
            </a:defPPr>
            <a:lvl1pPr>
              <a:spcBef>
                <a:spcPct val="0"/>
              </a:spcBef>
              <a:buNone/>
              <a:defRPr sz="3600" b="1" cap="all">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200" dirty="0" err="1"/>
              <a:t>Ovidius</a:t>
            </a:r>
            <a:r>
              <a:rPr lang="en-US" sz="1200" dirty="0"/>
              <a:t> university FROM Constanta/Romania</a:t>
            </a:r>
            <a:endParaRPr lang="ro-RO" sz="1200" dirty="0"/>
          </a:p>
        </p:txBody>
      </p:sp>
      <p:pic>
        <p:nvPicPr>
          <p:cNvPr id="8" name="Picture 1">
            <a:extLst>
              <a:ext uri="{FF2B5EF4-FFF2-40B4-BE49-F238E27FC236}">
                <a16:creationId xmlns:a16="http://schemas.microsoft.com/office/drawing/2014/main" id="{E3A5B7B0-EE91-4F8E-B5C2-E4A050BCE9A0}"/>
              </a:ext>
            </a:extLst>
          </p:cNvPr>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2235" y="4103987"/>
            <a:ext cx="1620000" cy="1620000"/>
          </a:xfrm>
          <a:prstGeom prst="rect">
            <a:avLst/>
          </a:prstGeom>
          <a:noFill/>
          <a:ln>
            <a:noFill/>
          </a:ln>
        </p:spPr>
      </p:pic>
    </p:spTree>
    <p:extLst>
      <p:ext uri="{BB962C8B-B14F-4D97-AF65-F5344CB8AC3E}">
        <p14:creationId xmlns:p14="http://schemas.microsoft.com/office/powerpoint/2010/main" val="328687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2E65EFC-5F1F-4B6D-AA5B-056F14DEC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6973"/>
            <a:ext cx="12184519" cy="6251027"/>
          </a:xfrm>
          <a:prstGeom prst="rect">
            <a:avLst/>
          </a:prstGeom>
          <a:noFill/>
          <a:extLst>
            <a:ext uri="{909E8E84-426E-40DD-AFC4-6F175D3DCCD1}">
              <a14:hiddenFill xmlns:a14="http://schemas.microsoft.com/office/drawing/2010/main">
                <a:solidFill>
                  <a:srgbClr val="FFFFFF"/>
                </a:solidFill>
              </a14:hiddenFill>
            </a:ext>
          </a:extLst>
        </p:spPr>
      </p:pic>
      <p:sp>
        <p:nvSpPr>
          <p:cNvPr id="17" name="CasetăText 16">
            <a:extLst>
              <a:ext uri="{FF2B5EF4-FFF2-40B4-BE49-F238E27FC236}">
                <a16:creationId xmlns:a16="http://schemas.microsoft.com/office/drawing/2014/main" id="{D131AEB3-A843-47F9-87E8-FCD1BA695C35}"/>
              </a:ext>
            </a:extLst>
          </p:cNvPr>
          <p:cNvSpPr txBox="1"/>
          <p:nvPr/>
        </p:nvSpPr>
        <p:spPr>
          <a:xfrm>
            <a:off x="0" y="0"/>
            <a:ext cx="9929611" cy="523220"/>
          </a:xfrm>
          <a:prstGeom prst="rect">
            <a:avLst/>
          </a:prstGeom>
          <a:noFill/>
        </p:spPr>
        <p:txBody>
          <a:bodyPr wrap="square" rtlCol="0">
            <a:spAutoFit/>
          </a:bodyPr>
          <a:lstStyle/>
          <a:p>
            <a:r>
              <a:rPr lang="en-GB" sz="2800" b="1" i="0" u="sng" dirty="0">
                <a:effectLst>
                  <a:outerShdw blurRad="38100" dist="38100" dir="2700000" algn="tl">
                    <a:srgbClr val="000000">
                      <a:alpha val="43137"/>
                    </a:srgbClr>
                  </a:outerShdw>
                </a:effectLst>
                <a:latin typeface="Open Sans" panose="020B0606030504020204" pitchFamily="34" charset="0"/>
              </a:rPr>
              <a:t>HEALTHCARE</a:t>
            </a:r>
            <a:endParaRPr lang="en-GB" sz="2800" u="sng" dirty="0">
              <a:effectLst>
                <a:outerShdw blurRad="38100" dist="38100" dir="2700000" algn="tl">
                  <a:srgbClr val="000000">
                    <a:alpha val="43137"/>
                  </a:srgbClr>
                </a:outerShdw>
              </a:effectLst>
            </a:endParaRPr>
          </a:p>
        </p:txBody>
      </p:sp>
      <p:sp>
        <p:nvSpPr>
          <p:cNvPr id="8" name="CasetăText 7">
            <a:extLst>
              <a:ext uri="{FF2B5EF4-FFF2-40B4-BE49-F238E27FC236}">
                <a16:creationId xmlns:a16="http://schemas.microsoft.com/office/drawing/2014/main" id="{D4478401-C17B-4A2F-97B8-6E5E18032142}"/>
              </a:ext>
            </a:extLst>
          </p:cNvPr>
          <p:cNvSpPr txBox="1"/>
          <p:nvPr/>
        </p:nvSpPr>
        <p:spPr>
          <a:xfrm>
            <a:off x="-94405" y="6579841"/>
            <a:ext cx="12889230" cy="246221"/>
          </a:xfrm>
          <a:prstGeom prst="rect">
            <a:avLst/>
          </a:prstGeom>
          <a:noFill/>
        </p:spPr>
        <p:txBody>
          <a:bodyPr wrap="square">
            <a:spAutoFit/>
          </a:bodyPr>
          <a:lstStyle/>
          <a:p>
            <a:r>
              <a:rPr lang="en-GB" sz="1000" dirty="0">
                <a:solidFill>
                  <a:srgbClr val="002060"/>
                </a:solidFill>
              </a:rPr>
              <a:t>https://www.iotsworldcongress.com/the-internet-of-things-is-driving-the-consumerization-of-healthcare/</a:t>
            </a:r>
          </a:p>
        </p:txBody>
      </p:sp>
      <p:sp>
        <p:nvSpPr>
          <p:cNvPr id="2" name="AutoShape 2">
            <a:extLst>
              <a:ext uri="{FF2B5EF4-FFF2-40B4-BE49-F238E27FC236}">
                <a16:creationId xmlns:a16="http://schemas.microsoft.com/office/drawing/2014/main" id="{9E580E0A-A48D-4623-83D1-7A9373301B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Dreptunghi 6">
            <a:extLst>
              <a:ext uri="{FF2B5EF4-FFF2-40B4-BE49-F238E27FC236}">
                <a16:creationId xmlns:a16="http://schemas.microsoft.com/office/drawing/2014/main" id="{848F7C54-140D-4CDE-923D-099C00190357}"/>
              </a:ext>
            </a:extLst>
          </p:cNvPr>
          <p:cNvSpPr/>
          <p:nvPr/>
        </p:nvSpPr>
        <p:spPr>
          <a:xfrm>
            <a:off x="581570" y="865348"/>
            <a:ext cx="11038599" cy="2411252"/>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sz="2400" b="1" i="0" u="sng" dirty="0">
                <a:solidFill>
                  <a:schemeClr val="bg1"/>
                </a:solidFill>
                <a:effectLst>
                  <a:outerShdw blurRad="38100" dist="38100" dir="2700000" algn="tl">
                    <a:srgbClr val="000000">
                      <a:alpha val="43137"/>
                    </a:srgbClr>
                  </a:outerShdw>
                </a:effectLst>
                <a:latin typeface="Open Sans" panose="020B0606030504020204" pitchFamily="34" charset="0"/>
              </a:rPr>
              <a:t>A Smart Architecture for Diabetic Patient Monitoring Using Machine Learning Algorithms</a:t>
            </a:r>
          </a:p>
          <a:p>
            <a:endParaRPr lang="en-GB" sz="2400" b="1" u="sng"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Set of sensors, wearable devices, an application running in a smartphone, and a server with a database. Several wireless technologies were used in the architecture. On the one hand, Wi-Fi was used to connect the different sensors to the smartphone. On the other hand, 5G technology was used to connect the smartphones to the cellular network for sending the data to the database server.</a:t>
            </a:r>
          </a:p>
        </p:txBody>
      </p:sp>
      <p:pic>
        <p:nvPicPr>
          <p:cNvPr id="4" name="Imagine 3">
            <a:extLst>
              <a:ext uri="{FF2B5EF4-FFF2-40B4-BE49-F238E27FC236}">
                <a16:creationId xmlns:a16="http://schemas.microsoft.com/office/drawing/2014/main" id="{20A27036-03AC-4B7B-AEA4-0ECE877E44D7}"/>
              </a:ext>
            </a:extLst>
          </p:cNvPr>
          <p:cNvPicPr>
            <a:picLocks noChangeAspect="1"/>
          </p:cNvPicPr>
          <p:nvPr/>
        </p:nvPicPr>
        <p:blipFill>
          <a:blip r:embed="rId3"/>
          <a:stretch>
            <a:fillRect/>
          </a:stretch>
        </p:blipFill>
        <p:spPr>
          <a:xfrm>
            <a:off x="1023763" y="3528985"/>
            <a:ext cx="4681086" cy="2993892"/>
          </a:xfrm>
          <a:prstGeom prst="rect">
            <a:avLst/>
          </a:prstGeom>
        </p:spPr>
      </p:pic>
      <p:pic>
        <p:nvPicPr>
          <p:cNvPr id="9" name="Imagine 8">
            <a:extLst>
              <a:ext uri="{FF2B5EF4-FFF2-40B4-BE49-F238E27FC236}">
                <a16:creationId xmlns:a16="http://schemas.microsoft.com/office/drawing/2014/main" id="{E4687F91-76CF-4DD9-A6D8-FD5DE7661102}"/>
              </a:ext>
            </a:extLst>
          </p:cNvPr>
          <p:cNvPicPr>
            <a:picLocks noChangeAspect="1"/>
          </p:cNvPicPr>
          <p:nvPr/>
        </p:nvPicPr>
        <p:blipFill>
          <a:blip r:embed="rId4"/>
          <a:stretch>
            <a:fillRect/>
          </a:stretch>
        </p:blipFill>
        <p:spPr>
          <a:xfrm>
            <a:off x="6350210" y="3776821"/>
            <a:ext cx="4680000" cy="2498220"/>
          </a:xfrm>
          <a:prstGeom prst="rect">
            <a:avLst/>
          </a:prstGeom>
        </p:spPr>
      </p:pic>
    </p:spTree>
    <p:extLst>
      <p:ext uri="{BB962C8B-B14F-4D97-AF65-F5344CB8AC3E}">
        <p14:creationId xmlns:p14="http://schemas.microsoft.com/office/powerpoint/2010/main" val="122772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mart agriculture">
            <a:extLst>
              <a:ext uri="{FF2B5EF4-FFF2-40B4-BE49-F238E27FC236}">
                <a16:creationId xmlns:a16="http://schemas.microsoft.com/office/drawing/2014/main" id="{41C0D940-5A8E-47A8-BD3B-AD8B23EE1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8" y="677917"/>
            <a:ext cx="12227036" cy="6271256"/>
          </a:xfrm>
          <a:prstGeom prst="rect">
            <a:avLst/>
          </a:prstGeom>
          <a:noFill/>
          <a:extLst>
            <a:ext uri="{909E8E84-426E-40DD-AFC4-6F175D3DCCD1}">
              <a14:hiddenFill xmlns:a14="http://schemas.microsoft.com/office/drawing/2010/main">
                <a:solidFill>
                  <a:srgbClr val="FFFFFF"/>
                </a:solidFill>
              </a14:hiddenFill>
            </a:ext>
          </a:extLst>
        </p:spPr>
      </p:pic>
      <p:sp>
        <p:nvSpPr>
          <p:cNvPr id="17" name="CasetăText 16">
            <a:extLst>
              <a:ext uri="{FF2B5EF4-FFF2-40B4-BE49-F238E27FC236}">
                <a16:creationId xmlns:a16="http://schemas.microsoft.com/office/drawing/2014/main" id="{D131AEB3-A843-47F9-87E8-FCD1BA695C35}"/>
              </a:ext>
            </a:extLst>
          </p:cNvPr>
          <p:cNvSpPr txBox="1"/>
          <p:nvPr/>
        </p:nvSpPr>
        <p:spPr>
          <a:xfrm>
            <a:off x="0" y="0"/>
            <a:ext cx="9929611" cy="523220"/>
          </a:xfrm>
          <a:prstGeom prst="rect">
            <a:avLst/>
          </a:prstGeom>
          <a:noFill/>
        </p:spPr>
        <p:txBody>
          <a:bodyPr wrap="square" rtlCol="0">
            <a:spAutoFit/>
          </a:bodyPr>
          <a:lstStyle/>
          <a:p>
            <a:r>
              <a:rPr lang="en-GB" sz="2800" b="1" i="0" u="sng" dirty="0">
                <a:effectLst>
                  <a:outerShdw blurRad="38100" dist="38100" dir="2700000" algn="tl">
                    <a:srgbClr val="000000">
                      <a:alpha val="43137"/>
                    </a:srgbClr>
                  </a:outerShdw>
                </a:effectLst>
                <a:latin typeface="Open Sans" panose="020B0606030504020204" pitchFamily="34" charset="0"/>
              </a:rPr>
              <a:t>SMART AGRICULTURE</a:t>
            </a:r>
            <a:endParaRPr lang="en-GB" sz="2800" u="sng" dirty="0">
              <a:effectLst>
                <a:outerShdw blurRad="38100" dist="38100" dir="2700000" algn="tl">
                  <a:srgbClr val="000000">
                    <a:alpha val="43137"/>
                  </a:srgbClr>
                </a:outerShdw>
              </a:effectLst>
            </a:endParaRPr>
          </a:p>
        </p:txBody>
      </p:sp>
      <p:sp>
        <p:nvSpPr>
          <p:cNvPr id="6" name="Dreptunghi 5">
            <a:extLst>
              <a:ext uri="{FF2B5EF4-FFF2-40B4-BE49-F238E27FC236}">
                <a16:creationId xmlns:a16="http://schemas.microsoft.com/office/drawing/2014/main" id="{16EA0478-770D-48BE-AFB3-C5C7FAC915A2}"/>
              </a:ext>
            </a:extLst>
          </p:cNvPr>
          <p:cNvSpPr/>
          <p:nvPr/>
        </p:nvSpPr>
        <p:spPr>
          <a:xfrm>
            <a:off x="424300" y="3114676"/>
            <a:ext cx="11634350" cy="3550386"/>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Farmers are herding the power of IoT to streamline their operations. </a:t>
            </a: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As the use of free-range livestock becomes widely adopted, connected technology can track animals as they graze in open pastures. </a:t>
            </a:r>
          </a:p>
          <a:p>
            <a:endParaRPr lang="en-GB" b="1" i="0"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Smart sensors can also be placed in irrigation systems to reduce water consumption, creating just the right moisture level in soil for a given crop. It’s even being used to watch over factors such as humidity and temperature in composting. </a:t>
            </a:r>
          </a:p>
          <a:p>
            <a:endParaRPr lang="en-GB" b="1" i="0"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Additionally, farmers can keep tabs on their equipment, mapping out where each item is, tracking its performance, and carrying out predictive maintenance. </a:t>
            </a:r>
          </a:p>
          <a:p>
            <a:endParaRPr lang="en-GB" b="1"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Outside of traditional farms, wine producers are using IoT devices to understand grapevine health and sugar levels in grapes.</a:t>
            </a:r>
            <a:endParaRPr lang="en-GB" b="1" dirty="0">
              <a:solidFill>
                <a:schemeClr val="bg1"/>
              </a:solidFill>
              <a:effectLst>
                <a:outerShdw blurRad="38100" dist="38100" dir="2700000" algn="tl">
                  <a:srgbClr val="000000">
                    <a:alpha val="43137"/>
                  </a:srgbClr>
                </a:outerShdw>
              </a:effectLst>
            </a:endParaRPr>
          </a:p>
        </p:txBody>
      </p:sp>
      <p:sp>
        <p:nvSpPr>
          <p:cNvPr id="8" name="CasetăText 7">
            <a:extLst>
              <a:ext uri="{FF2B5EF4-FFF2-40B4-BE49-F238E27FC236}">
                <a16:creationId xmlns:a16="http://schemas.microsoft.com/office/drawing/2014/main" id="{D4478401-C17B-4A2F-97B8-6E5E18032142}"/>
              </a:ext>
            </a:extLst>
          </p:cNvPr>
          <p:cNvSpPr txBox="1"/>
          <p:nvPr/>
        </p:nvSpPr>
        <p:spPr>
          <a:xfrm>
            <a:off x="-17518" y="6665061"/>
            <a:ext cx="12889230" cy="246221"/>
          </a:xfrm>
          <a:prstGeom prst="rect">
            <a:avLst/>
          </a:prstGeom>
          <a:noFill/>
        </p:spPr>
        <p:txBody>
          <a:bodyPr wrap="square">
            <a:spAutoFit/>
          </a:bodyPr>
          <a:lstStyle/>
          <a:p>
            <a:r>
              <a:rPr lang="en-GB" sz="1000" dirty="0">
                <a:solidFill>
                  <a:srgbClr val="002060"/>
                </a:solidFill>
              </a:rPr>
              <a:t>https://iotbusinessnews.com/2021/03/11/47844-the-precision-agriculture-market-to-reach-e-3-7-billion-worldwide-in-2025/</a:t>
            </a:r>
          </a:p>
        </p:txBody>
      </p:sp>
      <p:sp>
        <p:nvSpPr>
          <p:cNvPr id="2" name="AutoShape 2">
            <a:extLst>
              <a:ext uri="{FF2B5EF4-FFF2-40B4-BE49-F238E27FC236}">
                <a16:creationId xmlns:a16="http://schemas.microsoft.com/office/drawing/2014/main" id="{9E580E0A-A48D-4623-83D1-7A9373301B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2358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mart agriculture">
            <a:extLst>
              <a:ext uri="{FF2B5EF4-FFF2-40B4-BE49-F238E27FC236}">
                <a16:creationId xmlns:a16="http://schemas.microsoft.com/office/drawing/2014/main" id="{41C0D940-5A8E-47A8-BD3B-AD8B23EE1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8" y="677917"/>
            <a:ext cx="12227036" cy="6271256"/>
          </a:xfrm>
          <a:prstGeom prst="rect">
            <a:avLst/>
          </a:prstGeom>
          <a:noFill/>
          <a:extLst>
            <a:ext uri="{909E8E84-426E-40DD-AFC4-6F175D3DCCD1}">
              <a14:hiddenFill xmlns:a14="http://schemas.microsoft.com/office/drawing/2010/main">
                <a:solidFill>
                  <a:srgbClr val="FFFFFF"/>
                </a:solidFill>
              </a14:hiddenFill>
            </a:ext>
          </a:extLst>
        </p:spPr>
      </p:pic>
      <p:sp>
        <p:nvSpPr>
          <p:cNvPr id="17" name="CasetăText 16">
            <a:extLst>
              <a:ext uri="{FF2B5EF4-FFF2-40B4-BE49-F238E27FC236}">
                <a16:creationId xmlns:a16="http://schemas.microsoft.com/office/drawing/2014/main" id="{D131AEB3-A843-47F9-87E8-FCD1BA695C35}"/>
              </a:ext>
            </a:extLst>
          </p:cNvPr>
          <p:cNvSpPr txBox="1"/>
          <p:nvPr/>
        </p:nvSpPr>
        <p:spPr>
          <a:xfrm>
            <a:off x="0" y="0"/>
            <a:ext cx="9929611" cy="523220"/>
          </a:xfrm>
          <a:prstGeom prst="rect">
            <a:avLst/>
          </a:prstGeom>
          <a:noFill/>
        </p:spPr>
        <p:txBody>
          <a:bodyPr wrap="square" rtlCol="0">
            <a:spAutoFit/>
          </a:bodyPr>
          <a:lstStyle/>
          <a:p>
            <a:r>
              <a:rPr lang="en-GB" sz="2800" b="1" i="0" u="sng" dirty="0">
                <a:effectLst>
                  <a:outerShdw blurRad="38100" dist="38100" dir="2700000" algn="tl">
                    <a:srgbClr val="000000">
                      <a:alpha val="43137"/>
                    </a:srgbClr>
                  </a:outerShdw>
                </a:effectLst>
                <a:latin typeface="Open Sans" panose="020B0606030504020204" pitchFamily="34" charset="0"/>
              </a:rPr>
              <a:t>SMART AGRICULTURE</a:t>
            </a:r>
            <a:endParaRPr lang="en-GB" sz="2800" u="sng" dirty="0">
              <a:effectLst>
                <a:outerShdw blurRad="38100" dist="38100" dir="2700000" algn="tl">
                  <a:srgbClr val="000000">
                    <a:alpha val="43137"/>
                  </a:srgbClr>
                </a:outerShdw>
              </a:effectLst>
            </a:endParaRPr>
          </a:p>
        </p:txBody>
      </p:sp>
      <p:sp>
        <p:nvSpPr>
          <p:cNvPr id="6" name="Dreptunghi 5">
            <a:extLst>
              <a:ext uri="{FF2B5EF4-FFF2-40B4-BE49-F238E27FC236}">
                <a16:creationId xmlns:a16="http://schemas.microsoft.com/office/drawing/2014/main" id="{16EA0478-770D-48BE-AFB3-C5C7FAC915A2}"/>
              </a:ext>
            </a:extLst>
          </p:cNvPr>
          <p:cNvSpPr/>
          <p:nvPr/>
        </p:nvSpPr>
        <p:spPr>
          <a:xfrm>
            <a:off x="221087" y="858904"/>
            <a:ext cx="11038599" cy="1395582"/>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While solutions such as auto-guidance and machine monitoring and control via on-board displays today are mainstream technologies in the agricultural industry, telematics and Variable Rate Technology (</a:t>
            </a:r>
            <a:r>
              <a:rPr lang="en-GB" b="1" i="0" dirty="0" err="1">
                <a:solidFill>
                  <a:schemeClr val="bg1"/>
                </a:solidFill>
                <a:effectLst>
                  <a:outerShdw blurRad="38100" dist="38100" dir="2700000" algn="tl">
                    <a:srgbClr val="000000">
                      <a:alpha val="43137"/>
                    </a:srgbClr>
                  </a:outerShdw>
                </a:effectLst>
                <a:latin typeface="Open Sans" panose="020B0606030504020204" pitchFamily="34" charset="0"/>
              </a:rPr>
              <a:t>VRT</a:t>
            </a:r>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 are still in the early stages of adoption. </a:t>
            </a:r>
            <a:endParaRPr lang="en-GB" b="1" dirty="0">
              <a:solidFill>
                <a:schemeClr val="bg1"/>
              </a:solidFill>
              <a:effectLst>
                <a:outerShdw blurRad="38100" dist="38100" dir="2700000" algn="tl">
                  <a:srgbClr val="000000">
                    <a:alpha val="43137"/>
                  </a:srgbClr>
                </a:outerShdw>
              </a:effectLst>
            </a:endParaRPr>
          </a:p>
        </p:txBody>
      </p:sp>
      <p:sp>
        <p:nvSpPr>
          <p:cNvPr id="8" name="CasetăText 7">
            <a:extLst>
              <a:ext uri="{FF2B5EF4-FFF2-40B4-BE49-F238E27FC236}">
                <a16:creationId xmlns:a16="http://schemas.microsoft.com/office/drawing/2014/main" id="{D4478401-C17B-4A2F-97B8-6E5E18032142}"/>
              </a:ext>
            </a:extLst>
          </p:cNvPr>
          <p:cNvSpPr txBox="1"/>
          <p:nvPr/>
        </p:nvSpPr>
        <p:spPr>
          <a:xfrm>
            <a:off x="-17518" y="6723079"/>
            <a:ext cx="12889230" cy="246221"/>
          </a:xfrm>
          <a:prstGeom prst="rect">
            <a:avLst/>
          </a:prstGeom>
          <a:noFill/>
        </p:spPr>
        <p:txBody>
          <a:bodyPr wrap="square">
            <a:spAutoFit/>
          </a:bodyPr>
          <a:lstStyle/>
          <a:p>
            <a:r>
              <a:rPr lang="en-GB" sz="1000" dirty="0">
                <a:solidFill>
                  <a:srgbClr val="002060"/>
                </a:solidFill>
              </a:rPr>
              <a:t>https://iotbusinessnews.com/2021/03/11/47844-the-precision-agriculture-market-to-reach-e-3-7-billion-worldwide-in-2025/</a:t>
            </a:r>
          </a:p>
        </p:txBody>
      </p:sp>
      <p:sp>
        <p:nvSpPr>
          <p:cNvPr id="2" name="AutoShape 2">
            <a:extLst>
              <a:ext uri="{FF2B5EF4-FFF2-40B4-BE49-F238E27FC236}">
                <a16:creationId xmlns:a16="http://schemas.microsoft.com/office/drawing/2014/main" id="{9E580E0A-A48D-4623-83D1-7A9373301B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218" name="Picture 2" descr="Berg Insight chart: installed base of wireless devices in agricultural production (World 2019-2025)">
            <a:extLst>
              <a:ext uri="{FF2B5EF4-FFF2-40B4-BE49-F238E27FC236}">
                <a16:creationId xmlns:a16="http://schemas.microsoft.com/office/drawing/2014/main" id="{B6537A75-7EEC-4B06-90DE-34A17B228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361" y="3052476"/>
            <a:ext cx="4007157" cy="2671438"/>
          </a:xfrm>
          <a:prstGeom prst="rect">
            <a:avLst/>
          </a:prstGeom>
          <a:noFill/>
          <a:extLst>
            <a:ext uri="{909E8E84-426E-40DD-AFC4-6F175D3DCCD1}">
              <a14:hiddenFill xmlns:a14="http://schemas.microsoft.com/office/drawing/2010/main">
                <a:solidFill>
                  <a:srgbClr val="FFFFFF"/>
                </a:solidFill>
              </a14:hiddenFill>
            </a:ext>
          </a:extLst>
        </p:spPr>
      </p:pic>
      <p:sp>
        <p:nvSpPr>
          <p:cNvPr id="9" name="CasetăText 8">
            <a:extLst>
              <a:ext uri="{FF2B5EF4-FFF2-40B4-BE49-F238E27FC236}">
                <a16:creationId xmlns:a16="http://schemas.microsoft.com/office/drawing/2014/main" id="{C1EAB66D-3B25-4E60-BAEE-0A95C76A982E}"/>
              </a:ext>
            </a:extLst>
          </p:cNvPr>
          <p:cNvSpPr txBox="1"/>
          <p:nvPr/>
        </p:nvSpPr>
        <p:spPr>
          <a:xfrm>
            <a:off x="7298728" y="2488772"/>
            <a:ext cx="4623517" cy="369332"/>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Precision Farming &amp; Smart Agriculture</a:t>
            </a:r>
          </a:p>
        </p:txBody>
      </p:sp>
      <p:sp>
        <p:nvSpPr>
          <p:cNvPr id="11" name="CasetăText 10">
            <a:extLst>
              <a:ext uri="{FF2B5EF4-FFF2-40B4-BE49-F238E27FC236}">
                <a16:creationId xmlns:a16="http://schemas.microsoft.com/office/drawing/2014/main" id="{5B20B8BF-E23C-4950-B578-A12924D41B20}"/>
              </a:ext>
            </a:extLst>
          </p:cNvPr>
          <p:cNvSpPr txBox="1"/>
          <p:nvPr/>
        </p:nvSpPr>
        <p:spPr>
          <a:xfrm>
            <a:off x="122418" y="2862782"/>
            <a:ext cx="8072907" cy="1887951"/>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Farmers can use their smartphones to remotely monitor their equipment, crops, and livestock, as well as obtain stats on their livestock feeding and produce. They can even use this technology to run statistical predictions for their crops and livestock.</a:t>
            </a:r>
          </a:p>
          <a:p>
            <a:r>
              <a:rPr lang="en-GB" dirty="0"/>
              <a:t>Drones have become an invaluable tool for farmers to survey their lands, perform field analysis, and generate real time data.</a:t>
            </a:r>
          </a:p>
        </p:txBody>
      </p:sp>
      <p:sp>
        <p:nvSpPr>
          <p:cNvPr id="13" name="CasetăText 12">
            <a:extLst>
              <a:ext uri="{FF2B5EF4-FFF2-40B4-BE49-F238E27FC236}">
                <a16:creationId xmlns:a16="http://schemas.microsoft.com/office/drawing/2014/main" id="{F8D61EE7-A2DC-485D-8B65-BE5D6E60C243}"/>
              </a:ext>
            </a:extLst>
          </p:cNvPr>
          <p:cNvSpPr txBox="1"/>
          <p:nvPr/>
        </p:nvSpPr>
        <p:spPr>
          <a:xfrm>
            <a:off x="207545" y="4925924"/>
            <a:ext cx="8266753" cy="1653917"/>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John Deere (one of the biggest names in farming equipment) has begun connecting its tractors to the Internet and has created a method to display data about farmers' crop yields. Similar to smart cars, the company is pioneering self-driving tractors, which would free up farmers to perform other tasks and further increase efficiency.</a:t>
            </a:r>
          </a:p>
        </p:txBody>
      </p:sp>
    </p:spTree>
    <p:extLst>
      <p:ext uri="{BB962C8B-B14F-4D97-AF65-F5344CB8AC3E}">
        <p14:creationId xmlns:p14="http://schemas.microsoft.com/office/powerpoint/2010/main" val="238117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cker's mind">
            <a:extLst>
              <a:ext uri="{FF2B5EF4-FFF2-40B4-BE49-F238E27FC236}">
                <a16:creationId xmlns:a16="http://schemas.microsoft.com/office/drawing/2014/main" id="{8EBF9138-298F-4BAC-9911-338AC4CC1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54210" cy="6885963"/>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pic>
      <p:sp>
        <p:nvSpPr>
          <p:cNvPr id="17" name="CasetăText 16">
            <a:extLst>
              <a:ext uri="{FF2B5EF4-FFF2-40B4-BE49-F238E27FC236}">
                <a16:creationId xmlns:a16="http://schemas.microsoft.com/office/drawing/2014/main" id="{D131AEB3-A843-47F9-87E8-FCD1BA695C35}"/>
              </a:ext>
            </a:extLst>
          </p:cNvPr>
          <p:cNvSpPr txBox="1"/>
          <p:nvPr/>
        </p:nvSpPr>
        <p:spPr>
          <a:xfrm>
            <a:off x="0" y="0"/>
            <a:ext cx="9929611" cy="523220"/>
          </a:xfrm>
          <a:prstGeom prst="rect">
            <a:avLst/>
          </a:prstGeom>
          <a:noFill/>
        </p:spPr>
        <p:txBody>
          <a:bodyPr wrap="square" rtlCol="0">
            <a:spAutoFit/>
          </a:bodyPr>
          <a:lstStyle/>
          <a:p>
            <a:r>
              <a:rPr lang="en-GB" sz="2800" b="1" i="0" u="sng" dirty="0">
                <a:effectLst>
                  <a:outerShdw blurRad="38100" dist="38100" dir="2700000" algn="tl">
                    <a:srgbClr val="000000">
                      <a:alpha val="43137"/>
                    </a:srgbClr>
                  </a:outerShdw>
                </a:effectLst>
                <a:latin typeface="Open Sans" panose="020B0606030504020204" pitchFamily="34" charset="0"/>
              </a:rPr>
              <a:t>IOT SECURITY</a:t>
            </a:r>
            <a:endParaRPr lang="en-GB" sz="2800" u="sng" dirty="0">
              <a:effectLst>
                <a:outerShdw blurRad="38100" dist="38100" dir="2700000" algn="tl">
                  <a:srgbClr val="000000">
                    <a:alpha val="43137"/>
                  </a:srgbClr>
                </a:outerShdw>
              </a:effectLst>
            </a:endParaRPr>
          </a:p>
        </p:txBody>
      </p:sp>
      <p:sp>
        <p:nvSpPr>
          <p:cNvPr id="8" name="CasetăText 7">
            <a:extLst>
              <a:ext uri="{FF2B5EF4-FFF2-40B4-BE49-F238E27FC236}">
                <a16:creationId xmlns:a16="http://schemas.microsoft.com/office/drawing/2014/main" id="{D4478401-C17B-4A2F-97B8-6E5E18032142}"/>
              </a:ext>
            </a:extLst>
          </p:cNvPr>
          <p:cNvSpPr txBox="1"/>
          <p:nvPr/>
        </p:nvSpPr>
        <p:spPr>
          <a:xfrm>
            <a:off x="17045" y="6637808"/>
            <a:ext cx="12889230" cy="246221"/>
          </a:xfrm>
          <a:prstGeom prst="rect">
            <a:avLst/>
          </a:prstGeom>
          <a:noFill/>
        </p:spPr>
        <p:txBody>
          <a:bodyPr wrap="square">
            <a:spAutoFit/>
          </a:bodyPr>
          <a:lstStyle/>
          <a:p>
            <a:r>
              <a:rPr lang="en-GB" sz="1000" dirty="0">
                <a:solidFill>
                  <a:srgbClr val="002060"/>
                </a:solidFill>
              </a:rPr>
              <a:t>https://iotbusinessnews.com/2021/03/11/47844-the-precision-agriculture-market-to-reach-e-3-7-billion-worldwide-in-2025/</a:t>
            </a:r>
          </a:p>
        </p:txBody>
      </p:sp>
      <p:sp>
        <p:nvSpPr>
          <p:cNvPr id="2" name="AutoShape 2">
            <a:extLst>
              <a:ext uri="{FF2B5EF4-FFF2-40B4-BE49-F238E27FC236}">
                <a16:creationId xmlns:a16="http://schemas.microsoft.com/office/drawing/2014/main" id="{9E580E0A-A48D-4623-83D1-7A9373301B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 name="CasetăText 11">
            <a:extLst>
              <a:ext uri="{FF2B5EF4-FFF2-40B4-BE49-F238E27FC236}">
                <a16:creationId xmlns:a16="http://schemas.microsoft.com/office/drawing/2014/main" id="{6B5C574B-FB0E-4BAF-BAB4-AAB9EB5E186A}"/>
              </a:ext>
            </a:extLst>
          </p:cNvPr>
          <p:cNvSpPr txBox="1"/>
          <p:nvPr/>
        </p:nvSpPr>
        <p:spPr>
          <a:xfrm>
            <a:off x="430505" y="1083964"/>
            <a:ext cx="7008520" cy="3697585"/>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 internet of things connects billions of devices to the internet and involves the use of billions of data points, all of which need to be secured. Due to its expanded attack surface, IoT security and IoT privacy are cited as major concerns.</a:t>
            </a:r>
          </a:p>
          <a:p>
            <a:endParaRPr lang="en-US" dirty="0"/>
          </a:p>
          <a:p>
            <a:r>
              <a:rPr lang="en-US" dirty="0"/>
              <a:t>Machines and objects in virtually any and every industry can be connected and configured to send data over cellular networks to cloud applications and backends.</a:t>
            </a:r>
          </a:p>
        </p:txBody>
      </p:sp>
      <p:sp>
        <p:nvSpPr>
          <p:cNvPr id="18" name="CasetăText 17">
            <a:extLst>
              <a:ext uri="{FF2B5EF4-FFF2-40B4-BE49-F238E27FC236}">
                <a16:creationId xmlns:a16="http://schemas.microsoft.com/office/drawing/2014/main" id="{36BE9CDF-437A-461C-97E9-1F7DA76481AC}"/>
              </a:ext>
            </a:extLst>
          </p:cNvPr>
          <p:cNvSpPr txBox="1"/>
          <p:nvPr/>
        </p:nvSpPr>
        <p:spPr>
          <a:xfrm>
            <a:off x="87605" y="5128207"/>
            <a:ext cx="11885320" cy="1632711"/>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 digital security risk is present at every step along the IoT journey, and there is a bunch of hackers that would take advantage of a system's vulnerability. </a:t>
            </a:r>
          </a:p>
          <a:p>
            <a:endParaRPr lang="en-US" dirty="0"/>
          </a:p>
          <a:p>
            <a:r>
              <a:rPr lang="en-US" dirty="0"/>
              <a:t>Unfortunately, diverse data type and computing power among IoT devices means there's no 'one size fits all' cybersecurity solution that can protect any IoT deployment.</a:t>
            </a:r>
          </a:p>
        </p:txBody>
      </p:sp>
      <p:pic>
        <p:nvPicPr>
          <p:cNvPr id="19" name="Imagine 18">
            <a:extLst>
              <a:ext uri="{FF2B5EF4-FFF2-40B4-BE49-F238E27FC236}">
                <a16:creationId xmlns:a16="http://schemas.microsoft.com/office/drawing/2014/main" id="{6EED2AAF-2BE2-4B49-BF57-135211CEC946}"/>
              </a:ext>
            </a:extLst>
          </p:cNvPr>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537699" y="605291"/>
            <a:ext cx="4344104" cy="4281034"/>
          </a:xfrm>
          <a:prstGeom prst="rect">
            <a:avLst/>
          </a:prstGeom>
        </p:spPr>
      </p:pic>
      <p:sp>
        <p:nvSpPr>
          <p:cNvPr id="20" name="CasetăText 19">
            <a:extLst>
              <a:ext uri="{FF2B5EF4-FFF2-40B4-BE49-F238E27FC236}">
                <a16:creationId xmlns:a16="http://schemas.microsoft.com/office/drawing/2014/main" id="{B61A8503-967D-4552-9638-281C48254518}"/>
              </a:ext>
            </a:extLst>
          </p:cNvPr>
          <p:cNvSpPr txBox="1"/>
          <p:nvPr/>
        </p:nvSpPr>
        <p:spPr>
          <a:xfrm>
            <a:off x="7526089" y="567088"/>
            <a:ext cx="4446836" cy="215444"/>
          </a:xfrm>
          <a:prstGeom prst="rect">
            <a:avLst/>
          </a:prstGeom>
          <a:noFill/>
        </p:spPr>
        <p:txBody>
          <a:bodyPr wrap="square">
            <a:spAutoFit/>
          </a:bodyPr>
          <a:lstStyle/>
          <a:p>
            <a:r>
              <a:rPr lang="en-GB" sz="800"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https://www.appluslaboratories.com/global/en/what-we-do/service-sheet/cybersecurity-for-iot-</a:t>
            </a:r>
            <a:endParaRPr lang="en-US" sz="800" dirty="0">
              <a:solidFill>
                <a:srgbClr val="002060"/>
              </a:solidFill>
            </a:endParaRPr>
          </a:p>
        </p:txBody>
      </p:sp>
    </p:spTree>
    <p:extLst>
      <p:ext uri="{BB962C8B-B14F-4D97-AF65-F5344CB8AC3E}">
        <p14:creationId xmlns:p14="http://schemas.microsoft.com/office/powerpoint/2010/main" val="307599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cker's mind">
            <a:extLst>
              <a:ext uri="{FF2B5EF4-FFF2-40B4-BE49-F238E27FC236}">
                <a16:creationId xmlns:a16="http://schemas.microsoft.com/office/drawing/2014/main" id="{8EBF9138-298F-4BAC-9911-338AC4CC1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54210" cy="6885963"/>
          </a:xfrm>
          <a:prstGeom prst="rect">
            <a:avLst/>
          </a:prstGeom>
          <a:noFill/>
          <a:extLst>
            <a:ext uri="{909E8E84-426E-40DD-AFC4-6F175D3DCCD1}">
              <a14:hiddenFill xmlns:a14="http://schemas.microsoft.com/office/drawing/2010/main">
                <a:solidFill>
                  <a:srgbClr val="FFFFFF"/>
                </a:solidFill>
              </a14:hiddenFill>
            </a:ext>
          </a:extLst>
        </p:spPr>
      </p:pic>
      <p:sp>
        <p:nvSpPr>
          <p:cNvPr id="17" name="CasetăText 16">
            <a:extLst>
              <a:ext uri="{FF2B5EF4-FFF2-40B4-BE49-F238E27FC236}">
                <a16:creationId xmlns:a16="http://schemas.microsoft.com/office/drawing/2014/main" id="{D131AEB3-A843-47F9-87E8-FCD1BA695C35}"/>
              </a:ext>
            </a:extLst>
          </p:cNvPr>
          <p:cNvSpPr txBox="1"/>
          <p:nvPr/>
        </p:nvSpPr>
        <p:spPr>
          <a:xfrm>
            <a:off x="0" y="0"/>
            <a:ext cx="9929611" cy="523220"/>
          </a:xfrm>
          <a:prstGeom prst="rect">
            <a:avLst/>
          </a:prstGeom>
          <a:noFill/>
        </p:spPr>
        <p:txBody>
          <a:bodyPr wrap="square" rtlCol="0">
            <a:spAutoFit/>
          </a:bodyPr>
          <a:lstStyle/>
          <a:p>
            <a:r>
              <a:rPr lang="en-GB" sz="2800" b="1" i="0" u="sng" dirty="0">
                <a:effectLst>
                  <a:outerShdw blurRad="38100" dist="38100" dir="2700000" algn="tl">
                    <a:srgbClr val="000000">
                      <a:alpha val="43137"/>
                    </a:srgbClr>
                  </a:outerShdw>
                </a:effectLst>
                <a:latin typeface="Open Sans" panose="020B0606030504020204" pitchFamily="34" charset="0"/>
              </a:rPr>
              <a:t>IOT SECURITY</a:t>
            </a:r>
            <a:endParaRPr lang="en-GB" sz="2800" u="sng" dirty="0">
              <a:effectLst>
                <a:outerShdw blurRad="38100" dist="38100" dir="2700000" algn="tl">
                  <a:srgbClr val="000000">
                    <a:alpha val="43137"/>
                  </a:srgbClr>
                </a:outerShdw>
              </a:effectLst>
            </a:endParaRPr>
          </a:p>
        </p:txBody>
      </p:sp>
      <p:sp>
        <p:nvSpPr>
          <p:cNvPr id="6" name="Dreptunghi 5">
            <a:extLst>
              <a:ext uri="{FF2B5EF4-FFF2-40B4-BE49-F238E27FC236}">
                <a16:creationId xmlns:a16="http://schemas.microsoft.com/office/drawing/2014/main" id="{16EA0478-770D-48BE-AFB3-C5C7FAC915A2}"/>
              </a:ext>
            </a:extLst>
          </p:cNvPr>
          <p:cNvSpPr/>
          <p:nvPr/>
        </p:nvSpPr>
        <p:spPr>
          <a:xfrm>
            <a:off x="221087" y="858904"/>
            <a:ext cx="11038599" cy="922271"/>
          </a:xfrm>
          <a:prstGeom prst="rect">
            <a:avLst/>
          </a:prstGeom>
          <a:solidFill>
            <a:schemeClr val="accent1">
              <a:lumMod val="40000"/>
              <a:lumOff val="60000"/>
            </a:schemeClr>
          </a:soli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dirty="0"/>
              <a:t>To make this happen, nearly 1 terabyte of data will be stored onboard in the near-term, and this amount could balloon to </a:t>
            </a:r>
            <a:r>
              <a:rPr lang="en-GB" dirty="0">
                <a:hlinkClick r:id="rId3">
                  <a:extLst>
                    <a:ext uri="{A12FA001-AC4F-418D-AE19-62706E023703}">
                      <ahyp:hlinkClr xmlns:ahyp="http://schemas.microsoft.com/office/drawing/2018/hyperlinkcolor" val="tx"/>
                    </a:ext>
                  </a:extLst>
                </a:hlinkClick>
              </a:rPr>
              <a:t>2+ terabytes</a:t>
            </a:r>
            <a:r>
              <a:rPr lang="en-GB" dirty="0"/>
              <a:t> in the next decade.</a:t>
            </a:r>
          </a:p>
          <a:p>
            <a:r>
              <a:rPr lang="en-GB" b="0" i="0" dirty="0">
                <a:solidFill>
                  <a:schemeClr val="bg1"/>
                </a:solidFill>
                <a:effectLst/>
                <a:latin typeface="Open Sans" panose="020B0606030504020204" pitchFamily="34" charset="0"/>
              </a:rPr>
              <a:t>Cars will communicate with each other,</a:t>
            </a:r>
            <a:endParaRPr lang="en-GB" dirty="0"/>
          </a:p>
        </p:txBody>
      </p:sp>
      <p:sp>
        <p:nvSpPr>
          <p:cNvPr id="8" name="CasetăText 7">
            <a:extLst>
              <a:ext uri="{FF2B5EF4-FFF2-40B4-BE49-F238E27FC236}">
                <a16:creationId xmlns:a16="http://schemas.microsoft.com/office/drawing/2014/main" id="{D4478401-C17B-4A2F-97B8-6E5E18032142}"/>
              </a:ext>
            </a:extLst>
          </p:cNvPr>
          <p:cNvSpPr txBox="1"/>
          <p:nvPr/>
        </p:nvSpPr>
        <p:spPr>
          <a:xfrm>
            <a:off x="17045" y="6637808"/>
            <a:ext cx="12889230" cy="246221"/>
          </a:xfrm>
          <a:prstGeom prst="rect">
            <a:avLst/>
          </a:prstGeom>
          <a:noFill/>
        </p:spPr>
        <p:txBody>
          <a:bodyPr wrap="square">
            <a:spAutoFit/>
          </a:bodyPr>
          <a:lstStyle/>
          <a:p>
            <a:r>
              <a:rPr lang="en-GB" sz="1000" dirty="0">
                <a:solidFill>
                  <a:srgbClr val="002060"/>
                </a:solidFill>
              </a:rPr>
              <a:t>https://iotbusinessnews.com/2021/03/11/47844-the-precision-agriculture-market-to-reach-e-3-7-billion-worldwide-in-2025/</a:t>
            </a:r>
          </a:p>
        </p:txBody>
      </p:sp>
      <p:sp>
        <p:nvSpPr>
          <p:cNvPr id="2" name="AutoShape 2">
            <a:extLst>
              <a:ext uri="{FF2B5EF4-FFF2-40B4-BE49-F238E27FC236}">
                <a16:creationId xmlns:a16="http://schemas.microsoft.com/office/drawing/2014/main" id="{9E580E0A-A48D-4623-83D1-7A9373301B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CasetăText 8">
            <a:extLst>
              <a:ext uri="{FF2B5EF4-FFF2-40B4-BE49-F238E27FC236}">
                <a16:creationId xmlns:a16="http://schemas.microsoft.com/office/drawing/2014/main" id="{C1EAB66D-3B25-4E60-BAEE-0A95C76A982E}"/>
              </a:ext>
            </a:extLst>
          </p:cNvPr>
          <p:cNvSpPr txBox="1"/>
          <p:nvPr/>
        </p:nvSpPr>
        <p:spPr>
          <a:xfrm>
            <a:off x="3917219" y="2567455"/>
            <a:ext cx="7855681" cy="369332"/>
          </a:xfrm>
          <a:prstGeom prst="rect">
            <a:avLst/>
          </a:prstGeom>
          <a:solidFill>
            <a:srgbClr val="92D050"/>
          </a:soli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Public energy grids distribute energy more equitably to customers. </a:t>
            </a:r>
          </a:p>
        </p:txBody>
      </p:sp>
      <p:sp>
        <p:nvSpPr>
          <p:cNvPr id="11" name="CasetăText 10">
            <a:extLst>
              <a:ext uri="{FF2B5EF4-FFF2-40B4-BE49-F238E27FC236}">
                <a16:creationId xmlns:a16="http://schemas.microsoft.com/office/drawing/2014/main" id="{5B20B8BF-E23C-4950-B578-A12924D41B20}"/>
              </a:ext>
            </a:extLst>
          </p:cNvPr>
          <p:cNvSpPr txBox="1"/>
          <p:nvPr/>
        </p:nvSpPr>
        <p:spPr>
          <a:xfrm>
            <a:off x="854228" y="3732061"/>
            <a:ext cx="6125982" cy="411884"/>
          </a:xfrm>
          <a:prstGeom prst="rect">
            <a:avLst/>
          </a:prstGeom>
          <a:solidFill>
            <a:srgbClr val="FFC000"/>
          </a:soli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IoT devices collecting health data from individuals</a:t>
            </a:r>
            <a:endParaRPr lang="en-GB" dirty="0"/>
          </a:p>
        </p:txBody>
      </p:sp>
      <p:sp>
        <p:nvSpPr>
          <p:cNvPr id="13" name="CasetăText 12">
            <a:extLst>
              <a:ext uri="{FF2B5EF4-FFF2-40B4-BE49-F238E27FC236}">
                <a16:creationId xmlns:a16="http://schemas.microsoft.com/office/drawing/2014/main" id="{F8D61EE7-A2DC-485D-8B65-BE5D6E60C243}"/>
              </a:ext>
            </a:extLst>
          </p:cNvPr>
          <p:cNvSpPr txBox="1"/>
          <p:nvPr/>
        </p:nvSpPr>
        <p:spPr>
          <a:xfrm>
            <a:off x="246424" y="4972208"/>
            <a:ext cx="11761363" cy="1326057"/>
          </a:xfrm>
          <a:prstGeom prst="rect">
            <a:avLst/>
          </a:prstGeom>
          <a:solidFill>
            <a:srgbClr val="00B050"/>
          </a:soli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Farmers can use their smartphones to remotely monitor their equipment, crops, and livestock, as well as obtain stats on their livestock feeding and produce.</a:t>
            </a:r>
          </a:p>
          <a:p>
            <a:r>
              <a:rPr lang="en-GB" dirty="0"/>
              <a:t>Drones have become an invaluable tool for farmers to survey their lands, perform field analysis, and generate real time data.</a:t>
            </a:r>
          </a:p>
        </p:txBody>
      </p:sp>
    </p:spTree>
    <p:extLst>
      <p:ext uri="{BB962C8B-B14F-4D97-AF65-F5344CB8AC3E}">
        <p14:creationId xmlns:p14="http://schemas.microsoft.com/office/powerpoint/2010/main" val="351101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5D73F1D6-2BEF-40E9-AAA9-21CB108F85F4}"/>
              </a:ext>
            </a:extLst>
          </p:cNvPr>
          <p:cNvSpPr txBox="1"/>
          <p:nvPr/>
        </p:nvSpPr>
        <p:spPr>
          <a:xfrm>
            <a:off x="447540" y="919646"/>
            <a:ext cx="8812370" cy="369332"/>
          </a:xfrm>
          <a:prstGeom prst="rect">
            <a:avLst/>
          </a:prstGeom>
          <a:noFill/>
        </p:spPr>
        <p:txBody>
          <a:bodyPr wrap="square">
            <a:spAutoFit/>
          </a:bodyPr>
          <a:lstStyle/>
          <a:p>
            <a:r>
              <a:rPr lang="en-GB" dirty="0">
                <a:solidFill>
                  <a:srgbClr val="002060"/>
                </a:solidFill>
                <a:hlinkClick r:id="rId2">
                  <a:extLst>
                    <a:ext uri="{A12FA001-AC4F-418D-AE19-62706E023703}">
                      <ahyp:hlinkClr xmlns:ahyp="http://schemas.microsoft.com/office/drawing/2018/hyperlinkcolor" val="tx"/>
                    </a:ext>
                  </a:extLst>
                </a:hlinkClick>
              </a:rPr>
              <a:t>https://www.iotevolutionworld.com/iot/articles/446032-top-10-iot-use-cases.htm</a:t>
            </a:r>
            <a:r>
              <a:rPr lang="en-GB" dirty="0">
                <a:solidFill>
                  <a:srgbClr val="002060"/>
                </a:solidFill>
              </a:rPr>
              <a:t> </a:t>
            </a:r>
          </a:p>
        </p:txBody>
      </p:sp>
      <p:sp>
        <p:nvSpPr>
          <p:cNvPr id="5" name="CasetăText 4">
            <a:extLst>
              <a:ext uri="{FF2B5EF4-FFF2-40B4-BE49-F238E27FC236}">
                <a16:creationId xmlns:a16="http://schemas.microsoft.com/office/drawing/2014/main" id="{607836C2-F83B-43C7-A223-99D37EB07BB3}"/>
              </a:ext>
            </a:extLst>
          </p:cNvPr>
          <p:cNvSpPr txBox="1"/>
          <p:nvPr/>
        </p:nvSpPr>
        <p:spPr>
          <a:xfrm>
            <a:off x="833907" y="1454252"/>
            <a:ext cx="11104808" cy="923330"/>
          </a:xfrm>
          <a:prstGeom prst="rect">
            <a:avLst/>
          </a:prstGeom>
          <a:noFill/>
        </p:spPr>
        <p:txBody>
          <a:bodyPr wrap="square">
            <a:spAutoFit/>
          </a:bodyPr>
          <a:lstStyle/>
          <a:p>
            <a:r>
              <a:rPr lang="en-GB" dirty="0">
                <a:solidFill>
                  <a:srgbClr val="002060"/>
                </a:solidFill>
                <a:hlinkClick r:id="rId3">
                  <a:extLst>
                    <a:ext uri="{A12FA001-AC4F-418D-AE19-62706E023703}">
                      <ahyp:hlinkClr xmlns:ahyp="http://schemas.microsoft.com/office/drawing/2018/hyperlinkcolor" val="tx"/>
                    </a:ext>
                  </a:extLst>
                </a:hlinkClick>
              </a:rPr>
              <a:t>https://blog.westerndigital.com/our-supply-chain-of-the-future/?utm_medium=pr2&amp;utm_source=pdcnt&amp;utm_campaign=idg_topIoTusecases_11&amp;utm_content=wdccm-iot&amp;utm_term=03-24-2020</a:t>
            </a:r>
            <a:r>
              <a:rPr lang="en-GB" dirty="0">
                <a:solidFill>
                  <a:srgbClr val="002060"/>
                </a:solidFill>
              </a:rPr>
              <a:t> </a:t>
            </a:r>
          </a:p>
        </p:txBody>
      </p:sp>
      <p:sp>
        <p:nvSpPr>
          <p:cNvPr id="7" name="CasetăText 6">
            <a:extLst>
              <a:ext uri="{FF2B5EF4-FFF2-40B4-BE49-F238E27FC236}">
                <a16:creationId xmlns:a16="http://schemas.microsoft.com/office/drawing/2014/main" id="{DC567481-764A-4DCB-93E9-B1A07F947026}"/>
              </a:ext>
            </a:extLst>
          </p:cNvPr>
          <p:cNvSpPr txBox="1"/>
          <p:nvPr/>
        </p:nvSpPr>
        <p:spPr>
          <a:xfrm>
            <a:off x="282260" y="2495157"/>
            <a:ext cx="8812370" cy="369332"/>
          </a:xfrm>
          <a:prstGeom prst="rect">
            <a:avLst/>
          </a:prstGeom>
          <a:noFill/>
        </p:spPr>
        <p:txBody>
          <a:bodyPr wrap="square">
            <a:spAutoFit/>
          </a:bodyPr>
          <a:lstStyle/>
          <a:p>
            <a:r>
              <a:rPr lang="en-GB" dirty="0">
                <a:solidFill>
                  <a:srgbClr val="002060"/>
                </a:solidFill>
                <a:hlinkClick r:id="rId4">
                  <a:extLst>
                    <a:ext uri="{A12FA001-AC4F-418D-AE19-62706E023703}">
                      <ahyp:hlinkClr xmlns:ahyp="http://schemas.microsoft.com/office/drawing/2018/hyperlinkcolor" val="tx"/>
                    </a:ext>
                  </a:extLst>
                </a:hlinkClick>
              </a:rPr>
              <a:t>https://www.ibm.com/blogs/internet-of-things/top-5-industrial-iot-use-cases/</a:t>
            </a:r>
            <a:r>
              <a:rPr lang="en-GB" dirty="0">
                <a:solidFill>
                  <a:srgbClr val="002060"/>
                </a:solidFill>
              </a:rPr>
              <a:t> </a:t>
            </a:r>
          </a:p>
        </p:txBody>
      </p:sp>
      <p:sp>
        <p:nvSpPr>
          <p:cNvPr id="9" name="CasetăText 8">
            <a:extLst>
              <a:ext uri="{FF2B5EF4-FFF2-40B4-BE49-F238E27FC236}">
                <a16:creationId xmlns:a16="http://schemas.microsoft.com/office/drawing/2014/main" id="{3044E441-8855-4B86-9E5E-ADE1052763FD}"/>
              </a:ext>
            </a:extLst>
          </p:cNvPr>
          <p:cNvSpPr txBox="1"/>
          <p:nvPr/>
        </p:nvSpPr>
        <p:spPr>
          <a:xfrm>
            <a:off x="447540" y="3122096"/>
            <a:ext cx="10937384" cy="646331"/>
          </a:xfrm>
          <a:prstGeom prst="rect">
            <a:avLst/>
          </a:prstGeom>
          <a:noFill/>
        </p:spPr>
        <p:txBody>
          <a:bodyPr wrap="square">
            <a:spAutoFit/>
          </a:bodyPr>
          <a:lstStyle/>
          <a:p>
            <a:r>
              <a:rPr lang="en-GB" dirty="0">
                <a:solidFill>
                  <a:srgbClr val="002060"/>
                </a:solidFill>
                <a:hlinkClick r:id="rId5">
                  <a:extLst>
                    <a:ext uri="{A12FA001-AC4F-418D-AE19-62706E023703}">
                      <ahyp:hlinkClr xmlns:ahyp="http://schemas.microsoft.com/office/drawing/2018/hyperlinkcolor" val="tx"/>
                    </a:ext>
                  </a:extLst>
                </a:hlinkClick>
              </a:rPr>
              <a:t>https://cloudblogs.microsoft.com/industry-blog/manufacturing/2017/12/05/bringing-the-power-of-iot-to-supply-chain-management/</a:t>
            </a:r>
            <a:r>
              <a:rPr lang="en-GB" dirty="0">
                <a:solidFill>
                  <a:srgbClr val="002060"/>
                </a:solidFill>
              </a:rPr>
              <a:t> </a:t>
            </a:r>
          </a:p>
        </p:txBody>
      </p:sp>
      <p:sp>
        <p:nvSpPr>
          <p:cNvPr id="11" name="CasetăText 10">
            <a:extLst>
              <a:ext uri="{FF2B5EF4-FFF2-40B4-BE49-F238E27FC236}">
                <a16:creationId xmlns:a16="http://schemas.microsoft.com/office/drawing/2014/main" id="{9007FC01-E47A-41B3-A04E-4650FBE56C84}"/>
              </a:ext>
            </a:extLst>
          </p:cNvPr>
          <p:cNvSpPr txBox="1"/>
          <p:nvPr/>
        </p:nvSpPr>
        <p:spPr>
          <a:xfrm>
            <a:off x="282260" y="4016484"/>
            <a:ext cx="6300990" cy="369332"/>
          </a:xfrm>
          <a:prstGeom prst="rect">
            <a:avLst/>
          </a:prstGeom>
          <a:noFill/>
        </p:spPr>
        <p:txBody>
          <a:bodyPr wrap="square">
            <a:spAutoFit/>
          </a:bodyPr>
          <a:lstStyle/>
          <a:p>
            <a:r>
              <a:rPr lang="en-GB" dirty="0">
                <a:solidFill>
                  <a:srgbClr val="002060"/>
                </a:solidFill>
                <a:hlinkClick r:id="rId6">
                  <a:extLst>
                    <a:ext uri="{A12FA001-AC4F-418D-AE19-62706E023703}">
                      <ahyp:hlinkClr xmlns:ahyp="http://schemas.microsoft.com/office/drawing/2018/hyperlinkcolor" val="tx"/>
                    </a:ext>
                  </a:extLst>
                </a:hlinkClick>
              </a:rPr>
              <a:t>https://riberasolutions.com/smart-city-iot-and-ai/</a:t>
            </a:r>
            <a:r>
              <a:rPr lang="en-GB" dirty="0">
                <a:solidFill>
                  <a:srgbClr val="002060"/>
                </a:solidFill>
              </a:rPr>
              <a:t> </a:t>
            </a:r>
          </a:p>
        </p:txBody>
      </p:sp>
      <p:sp>
        <p:nvSpPr>
          <p:cNvPr id="13" name="CasetăText 12">
            <a:extLst>
              <a:ext uri="{FF2B5EF4-FFF2-40B4-BE49-F238E27FC236}">
                <a16:creationId xmlns:a16="http://schemas.microsoft.com/office/drawing/2014/main" id="{117AEAA7-F8A8-4D7C-B5C4-18C69F16DD60}"/>
              </a:ext>
            </a:extLst>
          </p:cNvPr>
          <p:cNvSpPr txBox="1"/>
          <p:nvPr/>
        </p:nvSpPr>
        <p:spPr>
          <a:xfrm>
            <a:off x="833906" y="4549558"/>
            <a:ext cx="8747975" cy="369332"/>
          </a:xfrm>
          <a:prstGeom prst="rect">
            <a:avLst/>
          </a:prstGeom>
          <a:noFill/>
        </p:spPr>
        <p:txBody>
          <a:bodyPr wrap="square">
            <a:spAutoFit/>
          </a:bodyPr>
          <a:lstStyle/>
          <a:p>
            <a:r>
              <a:rPr lang="en-GB" dirty="0">
                <a:solidFill>
                  <a:srgbClr val="002060"/>
                </a:solidFill>
                <a:hlinkClick r:id="rId7">
                  <a:extLst>
                    <a:ext uri="{A12FA001-AC4F-418D-AE19-62706E023703}">
                      <ahyp:hlinkClr xmlns:ahyp="http://schemas.microsoft.com/office/drawing/2018/hyperlinkcolor" val="tx"/>
                    </a:ext>
                  </a:extLst>
                </a:hlinkClick>
              </a:rPr>
              <a:t>https://datamakespossible.westerndigital.com/data-medical-patients-find-right-care/</a:t>
            </a:r>
            <a:r>
              <a:rPr lang="en-GB" dirty="0">
                <a:solidFill>
                  <a:srgbClr val="002060"/>
                </a:solidFill>
              </a:rPr>
              <a:t> </a:t>
            </a:r>
          </a:p>
        </p:txBody>
      </p:sp>
      <p:sp>
        <p:nvSpPr>
          <p:cNvPr id="15" name="CasetăText 14">
            <a:extLst>
              <a:ext uri="{FF2B5EF4-FFF2-40B4-BE49-F238E27FC236}">
                <a16:creationId xmlns:a16="http://schemas.microsoft.com/office/drawing/2014/main" id="{56E87713-EC2B-4F24-A0F5-DE3650D38F63}"/>
              </a:ext>
            </a:extLst>
          </p:cNvPr>
          <p:cNvSpPr txBox="1"/>
          <p:nvPr/>
        </p:nvSpPr>
        <p:spPr>
          <a:xfrm>
            <a:off x="1009918" y="5226124"/>
            <a:ext cx="6098146" cy="369332"/>
          </a:xfrm>
          <a:prstGeom prst="rect">
            <a:avLst/>
          </a:prstGeom>
          <a:noFill/>
        </p:spPr>
        <p:txBody>
          <a:bodyPr wrap="square">
            <a:spAutoFit/>
          </a:bodyPr>
          <a:lstStyle/>
          <a:p>
            <a:r>
              <a:rPr lang="en-GB" dirty="0">
                <a:solidFill>
                  <a:srgbClr val="002060"/>
                </a:solidFill>
                <a:hlinkClick r:id="rId8">
                  <a:extLst>
                    <a:ext uri="{A12FA001-AC4F-418D-AE19-62706E023703}">
                      <ahyp:hlinkClr xmlns:ahyp="http://schemas.microsoft.com/office/drawing/2018/hyperlinkcolor" val="tx"/>
                    </a:ext>
                  </a:extLst>
                </a:hlinkClick>
              </a:rPr>
              <a:t>https://www.businessinsider.com/smart-farming-iot-agriculture</a:t>
            </a:r>
            <a:r>
              <a:rPr lang="en-GB" dirty="0">
                <a:solidFill>
                  <a:srgbClr val="002060"/>
                </a:solidFill>
              </a:rPr>
              <a:t> </a:t>
            </a:r>
          </a:p>
        </p:txBody>
      </p:sp>
      <p:sp>
        <p:nvSpPr>
          <p:cNvPr id="10" name="CasetăText 9">
            <a:extLst>
              <a:ext uri="{FF2B5EF4-FFF2-40B4-BE49-F238E27FC236}">
                <a16:creationId xmlns:a16="http://schemas.microsoft.com/office/drawing/2014/main" id="{47516163-1D8F-49F3-ACC9-8AF1E2EAA4E4}"/>
              </a:ext>
            </a:extLst>
          </p:cNvPr>
          <p:cNvSpPr txBox="1"/>
          <p:nvPr/>
        </p:nvSpPr>
        <p:spPr>
          <a:xfrm>
            <a:off x="281725" y="5948477"/>
            <a:ext cx="9144000" cy="369332"/>
          </a:xfrm>
          <a:prstGeom prst="rect">
            <a:avLst/>
          </a:prstGeom>
          <a:noFill/>
        </p:spPr>
        <p:txBody>
          <a:bodyPr wrap="square">
            <a:spAutoFit/>
          </a:bodyPr>
          <a:lstStyle/>
          <a:p>
            <a:r>
              <a:rPr lang="en-GB" dirty="0">
                <a:solidFill>
                  <a:srgbClr val="002060"/>
                </a:solidFill>
                <a:hlinkClick r:id="rId9">
                  <a:extLst>
                    <a:ext uri="{A12FA001-AC4F-418D-AE19-62706E023703}">
                      <ahyp:hlinkClr xmlns:ahyp="http://schemas.microsoft.com/office/drawing/2018/hyperlinkcolor" val="tx"/>
                    </a:ext>
                  </a:extLst>
                </a:hlinkClick>
              </a:rPr>
              <a:t>https://www.appluslaboratories.com/global/en/what-we-do/service-sheet/cybersecurity-for-iot-</a:t>
            </a:r>
            <a:endParaRPr lang="en-US" dirty="0">
              <a:solidFill>
                <a:srgbClr val="002060"/>
              </a:solidFill>
            </a:endParaRPr>
          </a:p>
        </p:txBody>
      </p:sp>
    </p:spTree>
    <p:extLst>
      <p:ext uri="{BB962C8B-B14F-4D97-AF65-F5344CB8AC3E}">
        <p14:creationId xmlns:p14="http://schemas.microsoft.com/office/powerpoint/2010/main" val="253196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Dreptunghi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latin typeface="Arial" panose="020B0604020202020204" pitchFamily="34" charset="0"/>
            </a:endParaRPr>
          </a:p>
        </p:txBody>
      </p:sp>
      <p:sp>
        <p:nvSpPr>
          <p:cNvPr id="12" name="Dreptunghi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2" name="Titlu 1">
            <a:extLst>
              <a:ext uri="{FF2B5EF4-FFF2-40B4-BE49-F238E27FC236}">
                <a16:creationId xmlns:a16="http://schemas.microsoft.com/office/drawing/2014/main" id="{0F87E73C-2B1A-4602-BFBE-CFE1E55D9B38}"/>
              </a:ext>
            </a:extLst>
          </p:cNvPr>
          <p:cNvSpPr>
            <a:spLocks noGrp="1"/>
          </p:cNvSpPr>
          <p:nvPr>
            <p:ph type="ctrTitle"/>
          </p:nvPr>
        </p:nvSpPr>
        <p:spPr>
          <a:xfrm>
            <a:off x="8016730" y="723899"/>
            <a:ext cx="3728738" cy="1752601"/>
          </a:xfrm>
        </p:spPr>
        <p:txBody>
          <a:bodyPr rtlCol="0">
            <a:normAutofit/>
          </a:bodyPr>
          <a:lstStyle/>
          <a:p>
            <a:pPr algn="ctr" rtl="0"/>
            <a:r>
              <a:rPr lang="ro-MD" b="1" dirty="0">
                <a:solidFill>
                  <a:schemeClr val="tx1"/>
                </a:solidFill>
              </a:rPr>
              <a:t>QUESTIONS?</a:t>
            </a:r>
            <a:br>
              <a:rPr lang="ro-MD" b="1" dirty="0">
                <a:solidFill>
                  <a:schemeClr val="tx1"/>
                </a:solidFill>
              </a:rPr>
            </a:br>
            <a:r>
              <a:rPr lang="en-US" b="1" dirty="0">
                <a:solidFill>
                  <a:schemeClr val="tx1"/>
                </a:solidFill>
              </a:rPr>
              <a:t>Thank you!</a:t>
            </a:r>
            <a:endParaRPr lang="ro-RO" b="1" dirty="0">
              <a:solidFill>
                <a:schemeClr val="tx1"/>
              </a:solidFill>
            </a:endParaRPr>
          </a:p>
        </p:txBody>
      </p:sp>
      <p:grpSp>
        <p:nvGrpSpPr>
          <p:cNvPr id="14" name="Gr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Dreptunghi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Dreptunghi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Dreptunghi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8" name="CasetăText 17">
            <a:extLst>
              <a:ext uri="{FF2B5EF4-FFF2-40B4-BE49-F238E27FC236}">
                <a16:creationId xmlns:a16="http://schemas.microsoft.com/office/drawing/2014/main" id="{3F0A2780-2C8E-490B-931B-74056FBC1DFE}"/>
              </a:ext>
            </a:extLst>
          </p:cNvPr>
          <p:cNvSpPr txBox="1"/>
          <p:nvPr/>
        </p:nvSpPr>
        <p:spPr>
          <a:xfrm>
            <a:off x="8067565" y="2555186"/>
            <a:ext cx="3703320" cy="369332"/>
          </a:xfrm>
          <a:prstGeom prst="rect">
            <a:avLst/>
          </a:prstGeom>
          <a:noFill/>
        </p:spPr>
        <p:txBody>
          <a:bodyPr wrap="squar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https://blocks.ase.ro/summer-schools/</a:t>
            </a:r>
            <a:r>
              <a:rPr lang="en-GB" dirty="0">
                <a:solidFill>
                  <a:schemeClr val="bg1"/>
                </a:solidFill>
              </a:rPr>
              <a:t> </a:t>
            </a:r>
          </a:p>
        </p:txBody>
      </p:sp>
      <p:sp>
        <p:nvSpPr>
          <p:cNvPr id="19" name="CasetăText 18">
            <a:extLst>
              <a:ext uri="{FF2B5EF4-FFF2-40B4-BE49-F238E27FC236}">
                <a16:creationId xmlns:a16="http://schemas.microsoft.com/office/drawing/2014/main" id="{7A04D595-522C-402C-BAFC-6A6B2E32BE4E}"/>
              </a:ext>
            </a:extLst>
          </p:cNvPr>
          <p:cNvSpPr txBox="1"/>
          <p:nvPr/>
        </p:nvSpPr>
        <p:spPr>
          <a:xfrm>
            <a:off x="8067565" y="3335728"/>
            <a:ext cx="2875209" cy="646331"/>
          </a:xfrm>
          <a:prstGeom prst="rect">
            <a:avLst/>
          </a:prstGeom>
          <a:noFill/>
        </p:spPr>
        <p:txBody>
          <a:bodyPr wrap="square">
            <a:spAutoFit/>
          </a:bodyPr>
          <a:lstStyle>
            <a:defPPr rtl="0">
              <a:defRPr lang="ro-ro"/>
            </a:defPPr>
            <a:lvl1pPr>
              <a:defRPr>
                <a:solidFill>
                  <a:schemeClr val="bg1"/>
                </a:solidFill>
              </a:defRPr>
            </a:lvl1pPr>
          </a:lstStyle>
          <a:p>
            <a:r>
              <a:rPr lang="en-GB" dirty="0"/>
              <a:t>https://sites.google.com/view/ilieconstantin/home</a:t>
            </a:r>
          </a:p>
        </p:txBody>
      </p:sp>
      <p:pic>
        <p:nvPicPr>
          <p:cNvPr id="13" name="Imagine 12">
            <a:extLst>
              <a:ext uri="{FF2B5EF4-FFF2-40B4-BE49-F238E27FC236}">
                <a16:creationId xmlns:a16="http://schemas.microsoft.com/office/drawing/2014/main" id="{6126F50A-6D1A-4277-9107-5F485EB9CB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96626" y="723899"/>
            <a:ext cx="7532033" cy="5331267"/>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Dreptunghi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latin typeface="Arial" panose="020B0604020202020204" pitchFamily="34" charset="0"/>
            </a:endParaRPr>
          </a:p>
        </p:txBody>
      </p:sp>
      <p:pic>
        <p:nvPicPr>
          <p:cNvPr id="2" name="Picture 2">
            <a:extLst>
              <a:ext uri="{FF2B5EF4-FFF2-40B4-BE49-F238E27FC236}">
                <a16:creationId xmlns:a16="http://schemas.microsoft.com/office/drawing/2014/main" id="{470252A0-30BF-4885-A731-3DE8E467F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Dreptunghi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Dreptunghi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Dreptunghi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Dreptunghi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8" name="CasetăText 7">
            <a:extLst>
              <a:ext uri="{FF2B5EF4-FFF2-40B4-BE49-F238E27FC236}">
                <a16:creationId xmlns:a16="http://schemas.microsoft.com/office/drawing/2014/main" id="{ED6AFDFD-A627-4512-9272-7FF1D8A89945}"/>
              </a:ext>
            </a:extLst>
          </p:cNvPr>
          <p:cNvSpPr txBox="1"/>
          <p:nvPr/>
        </p:nvSpPr>
        <p:spPr>
          <a:xfrm>
            <a:off x="446533" y="111314"/>
            <a:ext cx="5778136" cy="400110"/>
          </a:xfrm>
          <a:prstGeom prst="rect">
            <a:avLst/>
          </a:prstGeom>
          <a:noFill/>
        </p:spPr>
        <p:txBody>
          <a:bodyPr wrap="square" rtlCol="0">
            <a:spAutoFit/>
          </a:bodyPr>
          <a:lstStyle/>
          <a:p>
            <a:r>
              <a:rPr lang="en-US" sz="2000" b="1" i="0" u="sng" dirty="0">
                <a:solidFill>
                  <a:schemeClr val="bg1"/>
                </a:solidFill>
                <a:effectLst>
                  <a:outerShdw blurRad="38100" dist="38100" dir="2700000" algn="tl">
                    <a:srgbClr val="000000">
                      <a:alpha val="43137"/>
                    </a:srgbClr>
                  </a:outerShdw>
                </a:effectLst>
                <a:latin typeface="Open Sans" panose="020B0606030504020204" pitchFamily="34" charset="0"/>
              </a:rPr>
              <a:t>What is the Internet of Things?</a:t>
            </a:r>
            <a:endParaRPr lang="en-GB" sz="2000" u="sng" dirty="0">
              <a:solidFill>
                <a:schemeClr val="bg1"/>
              </a:solidFill>
              <a:effectLst>
                <a:outerShdw blurRad="38100" dist="38100" dir="2700000" algn="tl">
                  <a:srgbClr val="000000">
                    <a:alpha val="43137"/>
                  </a:srgbClr>
                </a:outerShdw>
              </a:effectLst>
            </a:endParaRPr>
          </a:p>
        </p:txBody>
      </p:sp>
      <p:sp>
        <p:nvSpPr>
          <p:cNvPr id="9" name="CasetăText 8">
            <a:extLst>
              <a:ext uri="{FF2B5EF4-FFF2-40B4-BE49-F238E27FC236}">
                <a16:creationId xmlns:a16="http://schemas.microsoft.com/office/drawing/2014/main" id="{EB9BB995-C16D-432F-891E-B5457C4922E5}"/>
              </a:ext>
            </a:extLst>
          </p:cNvPr>
          <p:cNvSpPr txBox="1"/>
          <p:nvPr/>
        </p:nvSpPr>
        <p:spPr>
          <a:xfrm>
            <a:off x="1528762" y="3036578"/>
            <a:ext cx="10421087" cy="804864"/>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The Internet of Things, or IoT, refers to the billions of physical devices around the world that are now connected to the internet, all collecting and sharing data.</a:t>
            </a:r>
            <a:endParaRPr lang="en-GB" dirty="0"/>
          </a:p>
        </p:txBody>
      </p:sp>
      <p:sp>
        <p:nvSpPr>
          <p:cNvPr id="16" name="CasetăText 15">
            <a:extLst>
              <a:ext uri="{FF2B5EF4-FFF2-40B4-BE49-F238E27FC236}">
                <a16:creationId xmlns:a16="http://schemas.microsoft.com/office/drawing/2014/main" id="{9A5C89FA-04E1-4F9C-BBCF-B80D6BB84993}"/>
              </a:ext>
            </a:extLst>
          </p:cNvPr>
          <p:cNvSpPr txBox="1"/>
          <p:nvPr/>
        </p:nvSpPr>
        <p:spPr>
          <a:xfrm>
            <a:off x="588033" y="4627350"/>
            <a:ext cx="11010914" cy="1477328"/>
          </a:xfrm>
          <a:prstGeom prst="rect">
            <a:avLst/>
          </a:prstGeom>
          <a:noFill/>
        </p:spPr>
        <p:txBody>
          <a:bodyPr wrap="square" rtlCol="0">
            <a:spAutoFit/>
          </a:bodyPr>
          <a:lstStyle/>
          <a:p>
            <a:r>
              <a:rPr lang="en-US" b="0" i="0" dirty="0">
                <a:solidFill>
                  <a:schemeClr val="bg1"/>
                </a:solidFill>
                <a:effectLst/>
                <a:latin typeface="Open Sans" panose="020B0606030504020204" pitchFamily="34" charset="0"/>
              </a:rPr>
              <a:t>The term IoT is mainly used for devices that wouldn't usually be generally expected to have an internet connection, and that can communicate with the network independently of human action. </a:t>
            </a:r>
          </a:p>
          <a:p>
            <a:r>
              <a:rPr lang="en-US" b="0" i="0" dirty="0">
                <a:solidFill>
                  <a:schemeClr val="bg1"/>
                </a:solidFill>
                <a:effectLst/>
                <a:latin typeface="Open Sans" panose="020B0606030504020204" pitchFamily="34" charset="0"/>
              </a:rPr>
              <a:t>For this reason, a PC isn't generally considered an IoT device and neither is a smartphone – </a:t>
            </a:r>
          </a:p>
          <a:p>
            <a:r>
              <a:rPr lang="en-US" b="0" i="0" dirty="0">
                <a:solidFill>
                  <a:schemeClr val="bg1"/>
                </a:solidFill>
                <a:effectLst/>
                <a:latin typeface="Open Sans" panose="020B0606030504020204" pitchFamily="34" charset="0"/>
              </a:rPr>
              <a:t>even though the latter is crammed with sensors. A smartwatch or a fitness band or other wearable </a:t>
            </a:r>
          </a:p>
          <a:p>
            <a:r>
              <a:rPr lang="en-US" b="0" i="0" dirty="0">
                <a:solidFill>
                  <a:schemeClr val="bg1"/>
                </a:solidFill>
                <a:effectLst/>
                <a:latin typeface="Open Sans" panose="020B0606030504020204" pitchFamily="34" charset="0"/>
              </a:rPr>
              <a:t>device might be counted as an IoT device, however.</a:t>
            </a:r>
            <a:endParaRPr lang="en-GB" dirty="0">
              <a:solidFill>
                <a:schemeClr val="bg1"/>
              </a:solidFill>
            </a:endParaRPr>
          </a:p>
        </p:txBody>
      </p:sp>
      <p:sp>
        <p:nvSpPr>
          <p:cNvPr id="14" name="CasetăText 13">
            <a:extLst>
              <a:ext uri="{FF2B5EF4-FFF2-40B4-BE49-F238E27FC236}">
                <a16:creationId xmlns:a16="http://schemas.microsoft.com/office/drawing/2014/main" id="{7268878F-493F-4119-9F38-FCC18E656ABC}"/>
              </a:ext>
            </a:extLst>
          </p:cNvPr>
          <p:cNvSpPr txBox="1"/>
          <p:nvPr/>
        </p:nvSpPr>
        <p:spPr>
          <a:xfrm>
            <a:off x="0" y="6574767"/>
            <a:ext cx="3057525" cy="253916"/>
          </a:xfrm>
          <a:prstGeom prst="rect">
            <a:avLst/>
          </a:prstGeom>
          <a:noFill/>
        </p:spPr>
        <p:txBody>
          <a:bodyPr wrap="square">
            <a:spAutoFit/>
          </a:bodyPr>
          <a:lstStyle/>
          <a:p>
            <a:r>
              <a:rPr lang="en-US" sz="1050" dirty="0"/>
              <a:t>https://brainstormglobal.com/internet-of-things-iot/</a:t>
            </a:r>
          </a:p>
        </p:txBody>
      </p:sp>
      <p:sp>
        <p:nvSpPr>
          <p:cNvPr id="21" name="CasetăText 20">
            <a:extLst>
              <a:ext uri="{FF2B5EF4-FFF2-40B4-BE49-F238E27FC236}">
                <a16:creationId xmlns:a16="http://schemas.microsoft.com/office/drawing/2014/main" id="{4A7AA205-4194-4BD5-B5BB-A647F1470C8D}"/>
              </a:ext>
            </a:extLst>
          </p:cNvPr>
          <p:cNvSpPr txBox="1"/>
          <p:nvPr/>
        </p:nvSpPr>
        <p:spPr>
          <a:xfrm>
            <a:off x="656321" y="695627"/>
            <a:ext cx="11400044" cy="1754326"/>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buFont typeface="Arial" panose="020B0604020202020204" pitchFamily="34" charset="0"/>
              <a:buChar char="•"/>
            </a:pPr>
            <a:r>
              <a:rPr lang="en-US" dirty="0"/>
              <a:t>a person with a heart monitor implant, </a:t>
            </a:r>
          </a:p>
          <a:p>
            <a:pPr marL="285750" indent="-285750">
              <a:buFont typeface="Arial" panose="020B0604020202020204" pitchFamily="34" charset="0"/>
              <a:buChar char="•"/>
            </a:pPr>
            <a:r>
              <a:rPr lang="en-US" dirty="0"/>
              <a:t>a farm animal with a biochip transponder, </a:t>
            </a:r>
          </a:p>
          <a:p>
            <a:pPr marL="285750" indent="-285750">
              <a:buFont typeface="Arial" panose="020B0604020202020204" pitchFamily="34" charset="0"/>
              <a:buChar char="•"/>
            </a:pPr>
            <a:r>
              <a:rPr lang="en-US" dirty="0"/>
              <a:t>an automobile that has built-in sensors to alert the driver when tire pressure is low or any other natural </a:t>
            </a:r>
          </a:p>
          <a:p>
            <a:pPr marL="285750" indent="-285750">
              <a:buFont typeface="Arial" panose="020B0604020202020204" pitchFamily="34" charset="0"/>
              <a:buChar char="•"/>
            </a:pPr>
            <a:r>
              <a:rPr lang="en-US" dirty="0"/>
              <a:t>or man-made object that can be assigned an Internet Protocol (IP) address and is able to transfer data over a network.</a:t>
            </a:r>
            <a:endParaRPr lang="en-GB" dirty="0"/>
          </a:p>
        </p:txBody>
      </p:sp>
    </p:spTree>
    <p:extLst>
      <p:ext uri="{BB962C8B-B14F-4D97-AF65-F5344CB8AC3E}">
        <p14:creationId xmlns:p14="http://schemas.microsoft.com/office/powerpoint/2010/main" val="327183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Dreptunghi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latin typeface="Arial" panose="020B0604020202020204" pitchFamily="34" charset="0"/>
            </a:endParaRPr>
          </a:p>
        </p:txBody>
      </p:sp>
      <p:pic>
        <p:nvPicPr>
          <p:cNvPr id="2" name="Picture 2">
            <a:extLst>
              <a:ext uri="{FF2B5EF4-FFF2-40B4-BE49-F238E27FC236}">
                <a16:creationId xmlns:a16="http://schemas.microsoft.com/office/drawing/2014/main" id="{470252A0-30BF-4885-A731-3DE8E467F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Dreptunghi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Dreptunghi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Dreptunghi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Dreptunghi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ro-RO" dirty="0">
              <a:latin typeface="Arial" panose="020B0604020202020204" pitchFamily="34" charset="0"/>
            </a:endParaRPr>
          </a:p>
        </p:txBody>
      </p:sp>
      <p:sp>
        <p:nvSpPr>
          <p:cNvPr id="8" name="CasetăText 7">
            <a:extLst>
              <a:ext uri="{FF2B5EF4-FFF2-40B4-BE49-F238E27FC236}">
                <a16:creationId xmlns:a16="http://schemas.microsoft.com/office/drawing/2014/main" id="{ED6AFDFD-A627-4512-9272-7FF1D8A89945}"/>
              </a:ext>
            </a:extLst>
          </p:cNvPr>
          <p:cNvSpPr txBox="1"/>
          <p:nvPr/>
        </p:nvSpPr>
        <p:spPr>
          <a:xfrm>
            <a:off x="446533" y="111314"/>
            <a:ext cx="5778136" cy="400110"/>
          </a:xfrm>
          <a:prstGeom prst="rect">
            <a:avLst/>
          </a:prstGeom>
          <a:noFill/>
        </p:spPr>
        <p:txBody>
          <a:bodyPr wrap="square" rtlCol="0">
            <a:spAutoFit/>
          </a:bodyPr>
          <a:lstStyle/>
          <a:p>
            <a:r>
              <a:rPr lang="en-US" sz="2000" b="1" i="0" u="sng" dirty="0">
                <a:solidFill>
                  <a:schemeClr val="bg1"/>
                </a:solidFill>
                <a:effectLst>
                  <a:outerShdw blurRad="38100" dist="38100" dir="2700000" algn="tl">
                    <a:srgbClr val="000000">
                      <a:alpha val="43137"/>
                    </a:srgbClr>
                  </a:outerShdw>
                </a:effectLst>
                <a:latin typeface="Open Sans" panose="020B0606030504020204" pitchFamily="34" charset="0"/>
              </a:rPr>
              <a:t>How IoT works</a:t>
            </a:r>
            <a:endParaRPr lang="en-GB" sz="2000" u="sng" dirty="0">
              <a:solidFill>
                <a:schemeClr val="bg1"/>
              </a:solidFill>
              <a:effectLst>
                <a:outerShdw blurRad="38100" dist="38100" dir="2700000" algn="tl">
                  <a:srgbClr val="000000">
                    <a:alpha val="43137"/>
                  </a:srgbClr>
                </a:outerShdw>
              </a:effectLst>
            </a:endParaRPr>
          </a:p>
        </p:txBody>
      </p:sp>
      <p:sp>
        <p:nvSpPr>
          <p:cNvPr id="9" name="CasetăText 8">
            <a:extLst>
              <a:ext uri="{FF2B5EF4-FFF2-40B4-BE49-F238E27FC236}">
                <a16:creationId xmlns:a16="http://schemas.microsoft.com/office/drawing/2014/main" id="{EB9BB995-C16D-432F-891E-B5457C4922E5}"/>
              </a:ext>
            </a:extLst>
          </p:cNvPr>
          <p:cNvSpPr txBox="1"/>
          <p:nvPr/>
        </p:nvSpPr>
        <p:spPr>
          <a:xfrm>
            <a:off x="1492623" y="2758618"/>
            <a:ext cx="6253163" cy="804864"/>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indent="457200" algn="just"/>
            <a:r>
              <a:rPr lang="en-GB" sz="1800" dirty="0">
                <a:effectLst/>
                <a:latin typeface="Arial" panose="020B0604020202020204" pitchFamily="34" charset="0"/>
                <a:ea typeface="Calibri" panose="020F0502020204030204" pitchFamily="34" charset="0"/>
                <a:cs typeface="Times New Roman" panose="02020603050405020304" pitchFamily="18" charset="0"/>
              </a:rPr>
              <a:t>The connectivity, networking and communication protocols used with these web-enabled devices largely depend on the specific IoT applications deployed.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CasetăText 15">
            <a:extLst>
              <a:ext uri="{FF2B5EF4-FFF2-40B4-BE49-F238E27FC236}">
                <a16:creationId xmlns:a16="http://schemas.microsoft.com/office/drawing/2014/main" id="{9A5C89FA-04E1-4F9C-BBCF-B80D6BB84993}"/>
              </a:ext>
            </a:extLst>
          </p:cNvPr>
          <p:cNvSpPr txBox="1"/>
          <p:nvPr/>
        </p:nvSpPr>
        <p:spPr>
          <a:xfrm>
            <a:off x="890847" y="4627349"/>
            <a:ext cx="3141142" cy="1477328"/>
          </a:xfrm>
          <a:prstGeom prst="rect">
            <a:avLst/>
          </a:prstGeom>
          <a:noFill/>
        </p:spPr>
        <p:txBody>
          <a:bodyPr wrap="square" rtlCol="0">
            <a:spAutoFit/>
          </a:bodyPr>
          <a:lstStyle/>
          <a:p>
            <a:pPr algn="just"/>
            <a:r>
              <a:rPr lang="en-GB"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 Connectivity</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 Sensing</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3. Active Engagements</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4. Scale</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5. Dynamic Nature</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CasetăText 13">
            <a:extLst>
              <a:ext uri="{FF2B5EF4-FFF2-40B4-BE49-F238E27FC236}">
                <a16:creationId xmlns:a16="http://schemas.microsoft.com/office/drawing/2014/main" id="{7268878F-493F-4119-9F38-FCC18E656ABC}"/>
              </a:ext>
            </a:extLst>
          </p:cNvPr>
          <p:cNvSpPr txBox="1"/>
          <p:nvPr/>
        </p:nvSpPr>
        <p:spPr>
          <a:xfrm>
            <a:off x="0" y="6574767"/>
            <a:ext cx="3057525" cy="253916"/>
          </a:xfrm>
          <a:prstGeom prst="rect">
            <a:avLst/>
          </a:prstGeom>
          <a:noFill/>
        </p:spPr>
        <p:txBody>
          <a:bodyPr wrap="square">
            <a:spAutoFit/>
          </a:bodyPr>
          <a:lstStyle/>
          <a:p>
            <a:r>
              <a:rPr lang="en-US" sz="1050" dirty="0"/>
              <a:t>https://brainstormglobal.com/internet-of-things-iot/</a:t>
            </a:r>
          </a:p>
        </p:txBody>
      </p:sp>
      <p:sp>
        <p:nvSpPr>
          <p:cNvPr id="21" name="CasetăText 20">
            <a:extLst>
              <a:ext uri="{FF2B5EF4-FFF2-40B4-BE49-F238E27FC236}">
                <a16:creationId xmlns:a16="http://schemas.microsoft.com/office/drawing/2014/main" id="{4A7AA205-4194-4BD5-B5BB-A647F1470C8D}"/>
              </a:ext>
            </a:extLst>
          </p:cNvPr>
          <p:cNvSpPr txBox="1"/>
          <p:nvPr/>
        </p:nvSpPr>
        <p:spPr>
          <a:xfrm>
            <a:off x="656321" y="857310"/>
            <a:ext cx="7220853" cy="1114874"/>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defPPr rtl="0">
              <a:defRPr lang="ro-ro"/>
            </a:defPPr>
            <a:lvl1pPr>
              <a:defRPr b="1" i="0">
                <a:solidFill>
                  <a:schemeClr val="bg1"/>
                </a:solidFill>
                <a:effectLst>
                  <a:outerShdw blurRad="38100" dist="38100" dir="2700000" algn="tl">
                    <a:srgbClr val="000000">
                      <a:alpha val="43137"/>
                    </a:srgbClr>
                  </a:outerShdw>
                </a:effectLst>
                <a:latin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Web-enabled smart devices that use embedded systems, such as processors, sensors and communication hardware, to collect, send and act on data they acquire from their environments.</a:t>
            </a:r>
            <a:endParaRPr lang="en-GB" dirty="0"/>
          </a:p>
        </p:txBody>
      </p:sp>
      <p:pic>
        <p:nvPicPr>
          <p:cNvPr id="23" name="Imagine 22">
            <a:extLst>
              <a:ext uri="{FF2B5EF4-FFF2-40B4-BE49-F238E27FC236}">
                <a16:creationId xmlns:a16="http://schemas.microsoft.com/office/drawing/2014/main" id="{07371D04-98FD-4BDE-88A5-D75DD578A5C1}"/>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10520" t="10215" r="11342" b="14525"/>
          <a:stretch/>
        </p:blipFill>
        <p:spPr bwMode="auto">
          <a:xfrm>
            <a:off x="7877175" y="695627"/>
            <a:ext cx="4274338" cy="4400248"/>
          </a:xfrm>
          <a:prstGeom prst="rect">
            <a:avLst/>
          </a:prstGeom>
          <a:ln>
            <a:noFill/>
          </a:ln>
          <a:extLst>
            <a:ext uri="{53640926-AAD7-44D8-BBD7-CCE9431645EC}">
              <a14:shadowObscured xmlns:a14="http://schemas.microsoft.com/office/drawing/2010/main"/>
            </a:ext>
          </a:extLst>
        </p:spPr>
      </p:pic>
      <p:sp>
        <p:nvSpPr>
          <p:cNvPr id="24" name="CasetăText 23">
            <a:extLst>
              <a:ext uri="{FF2B5EF4-FFF2-40B4-BE49-F238E27FC236}">
                <a16:creationId xmlns:a16="http://schemas.microsoft.com/office/drawing/2014/main" id="{DED83FD8-3529-4A5C-A669-1698A3E21A89}"/>
              </a:ext>
            </a:extLst>
          </p:cNvPr>
          <p:cNvSpPr txBox="1"/>
          <p:nvPr/>
        </p:nvSpPr>
        <p:spPr>
          <a:xfrm>
            <a:off x="4474103" y="4765849"/>
            <a:ext cx="1604962" cy="1200329"/>
          </a:xfrm>
          <a:prstGeom prst="rect">
            <a:avLst/>
          </a:prstGeom>
          <a:noFill/>
        </p:spPr>
        <p:txBody>
          <a:bodyPr wrap="square">
            <a:spAutoFit/>
          </a:bodyPr>
          <a:lstStyle/>
          <a:p>
            <a:pPr algn="just"/>
            <a:r>
              <a:rPr lang="en-GB"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6. Intelligence</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7. Energy</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8. Safety</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9. Integration</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05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2E0F7E1F-DB0E-41A1-93C7-438033AC1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5066"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CasetăText 16">
            <a:extLst>
              <a:ext uri="{FF2B5EF4-FFF2-40B4-BE49-F238E27FC236}">
                <a16:creationId xmlns:a16="http://schemas.microsoft.com/office/drawing/2014/main" id="{D131AEB3-A843-47F9-87E8-FCD1BA695C35}"/>
              </a:ext>
            </a:extLst>
          </p:cNvPr>
          <p:cNvSpPr txBox="1"/>
          <p:nvPr/>
        </p:nvSpPr>
        <p:spPr>
          <a:xfrm>
            <a:off x="0" y="0"/>
            <a:ext cx="8414341" cy="523220"/>
          </a:xfrm>
          <a:prstGeom prst="rect">
            <a:avLst/>
          </a:prstGeom>
          <a:noFill/>
        </p:spPr>
        <p:txBody>
          <a:bodyPr wrap="square" rtlCol="0">
            <a:spAutoFit/>
          </a:bodyPr>
          <a:lstStyle/>
          <a:p>
            <a:r>
              <a:rPr lang="en-GB" sz="2800" b="1" i="0" u="sng" dirty="0">
                <a:solidFill>
                  <a:schemeClr val="bg1"/>
                </a:solidFill>
                <a:effectLst>
                  <a:outerShdw blurRad="38100" dist="38100" dir="2700000" algn="tl">
                    <a:srgbClr val="000000">
                      <a:alpha val="43137"/>
                    </a:srgbClr>
                  </a:outerShdw>
                </a:effectLst>
                <a:latin typeface="Open Sans" panose="020B0606030504020204" pitchFamily="34" charset="0"/>
              </a:rPr>
              <a:t>AUTONOMOUS AND CONNECTED VEHICLES</a:t>
            </a:r>
            <a:endParaRPr lang="en-GB" sz="2800" u="sng" dirty="0">
              <a:solidFill>
                <a:schemeClr val="bg1"/>
              </a:solidFill>
              <a:effectLst>
                <a:outerShdw blurRad="38100" dist="38100" dir="2700000" algn="tl">
                  <a:srgbClr val="000000">
                    <a:alpha val="43137"/>
                  </a:srgbClr>
                </a:outerShdw>
              </a:effectLst>
            </a:endParaRPr>
          </a:p>
        </p:txBody>
      </p:sp>
      <p:sp>
        <p:nvSpPr>
          <p:cNvPr id="6" name="Dreptunghi 5">
            <a:extLst>
              <a:ext uri="{FF2B5EF4-FFF2-40B4-BE49-F238E27FC236}">
                <a16:creationId xmlns:a16="http://schemas.microsoft.com/office/drawing/2014/main" id="{16EA0478-770D-48BE-AFB3-C5C7FAC915A2}"/>
              </a:ext>
            </a:extLst>
          </p:cNvPr>
          <p:cNvSpPr/>
          <p:nvPr/>
        </p:nvSpPr>
        <p:spPr>
          <a:xfrm>
            <a:off x="1464078" y="1397675"/>
            <a:ext cx="10429696" cy="2031325"/>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US" b="1" i="0" dirty="0">
                <a:solidFill>
                  <a:schemeClr val="bg1"/>
                </a:solidFill>
                <a:effectLst>
                  <a:outerShdw blurRad="38100" dist="38100" dir="2700000" algn="tl">
                    <a:srgbClr val="000000">
                      <a:alpha val="43137"/>
                    </a:srgbClr>
                  </a:outerShdw>
                </a:effectLst>
                <a:latin typeface="Open Sans" panose="020B0606030504020204" pitchFamily="34" charset="0"/>
              </a:rPr>
              <a:t>Present - working on getting levels 3 and 4 self-driving technology right.</a:t>
            </a:r>
          </a:p>
          <a:p>
            <a:r>
              <a:rPr lang="en-US" b="1" i="0" dirty="0">
                <a:solidFill>
                  <a:schemeClr val="bg1"/>
                </a:solidFill>
                <a:effectLst>
                  <a:outerShdw blurRad="38100" dist="38100" dir="2700000" algn="tl">
                    <a:srgbClr val="000000">
                      <a:alpha val="43137"/>
                    </a:srgbClr>
                  </a:outerShdw>
                </a:effectLst>
                <a:latin typeface="Open Sans" panose="020B0606030504020204" pitchFamily="34" charset="0"/>
              </a:rPr>
              <a:t>Cameras, radar, light detection and ranging (LIDAR) and a host of other onboard sensors </a:t>
            </a:r>
          </a:p>
          <a:p>
            <a:r>
              <a:rPr lang="en-US" b="1" i="0" dirty="0">
                <a:solidFill>
                  <a:schemeClr val="bg1"/>
                </a:solidFill>
                <a:effectLst>
                  <a:outerShdw blurRad="38100" dist="38100" dir="2700000" algn="tl">
                    <a:srgbClr val="000000">
                      <a:alpha val="43137"/>
                    </a:srgbClr>
                  </a:outerShdw>
                </a:effectLst>
                <a:latin typeface="Open Sans" panose="020B0606030504020204" pitchFamily="34" charset="0"/>
              </a:rPr>
              <a:t>are being used to capture information about road conditions, inform appropriate driving actions, and preventing potential accidents. </a:t>
            </a:r>
          </a:p>
          <a:p>
            <a:endParaRPr lang="en-US" b="1" i="0"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US" b="1" i="0" dirty="0">
                <a:solidFill>
                  <a:schemeClr val="bg1"/>
                </a:solidFill>
                <a:effectLst>
                  <a:outerShdw blurRad="38100" dist="38100" dir="2700000" algn="tl">
                    <a:srgbClr val="000000">
                      <a:alpha val="43137"/>
                    </a:srgbClr>
                  </a:outerShdw>
                </a:effectLst>
                <a:latin typeface="Open Sans" panose="020B0606030504020204" pitchFamily="34" charset="0"/>
              </a:rPr>
              <a:t>To make this happen, nearly 1 terabyte of data will be stored onboard in the near-term, and this amount could balloon to 2+ terabytes in the next decade.</a:t>
            </a:r>
          </a:p>
        </p:txBody>
      </p:sp>
      <p:sp>
        <p:nvSpPr>
          <p:cNvPr id="31" name="Dreptunghi 30" descr="Cars will communicate with each other, the road infrastructure, and, perhaps someday, &#10;even pedestrians by using “vehicle-to-everything” or “V2X” technology. Fleets of autonomous vehicles &#10;could be managed through this type of communication, making travel faster and safer. &#10;And that’s not all: autonomous delivery trucks are beginning to make their way across the country.&#10;">
            <a:extLst>
              <a:ext uri="{FF2B5EF4-FFF2-40B4-BE49-F238E27FC236}">
                <a16:creationId xmlns:a16="http://schemas.microsoft.com/office/drawing/2014/main" id="{79D8E917-474B-4B55-A70D-6BA30DF065A9}"/>
              </a:ext>
            </a:extLst>
          </p:cNvPr>
          <p:cNvSpPr/>
          <p:nvPr/>
        </p:nvSpPr>
        <p:spPr>
          <a:xfrm>
            <a:off x="526459" y="4029164"/>
            <a:ext cx="11038599" cy="2276386"/>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Cars will communicate with each other, the road infrastructure, and, perhaps someday, </a:t>
            </a: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even pedestrians by using “vehicle-to-everything” or “V2X” technology.</a:t>
            </a:r>
          </a:p>
          <a:p>
            <a:endParaRPr lang="en-GB" b="1"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Fleets of autonomous vehicles could be managed through this type of communication, making travel faster and safer. </a:t>
            </a:r>
          </a:p>
          <a:p>
            <a:endParaRPr lang="en-GB" b="1" i="0"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And that’s not all: autonomous delivery trucks are beginning to make their way across the country.</a:t>
            </a:r>
            <a:endParaRPr lang="en-GB"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412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inging the power of IoT to supply chain management - Microsoft Industry  Blogs">
            <a:extLst>
              <a:ext uri="{FF2B5EF4-FFF2-40B4-BE49-F238E27FC236}">
                <a16:creationId xmlns:a16="http://schemas.microsoft.com/office/drawing/2014/main" id="{2B4BF5D5-F1A3-49D2-87C1-7A64788117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45"/>
          <a:stretch/>
        </p:blipFill>
        <p:spPr bwMode="auto">
          <a:xfrm>
            <a:off x="0" y="1082040"/>
            <a:ext cx="12192000" cy="5733098"/>
          </a:xfrm>
          <a:prstGeom prst="rect">
            <a:avLst/>
          </a:prstGeom>
          <a:noFill/>
          <a:extLst>
            <a:ext uri="{909E8E84-426E-40DD-AFC4-6F175D3DCCD1}">
              <a14:hiddenFill xmlns:a14="http://schemas.microsoft.com/office/drawing/2010/main">
                <a:solidFill>
                  <a:srgbClr val="FFFFFF"/>
                </a:solidFill>
              </a14:hiddenFill>
            </a:ext>
          </a:extLst>
        </p:spPr>
      </p:pic>
      <p:sp>
        <p:nvSpPr>
          <p:cNvPr id="17" name="CasetăText 16">
            <a:extLst>
              <a:ext uri="{FF2B5EF4-FFF2-40B4-BE49-F238E27FC236}">
                <a16:creationId xmlns:a16="http://schemas.microsoft.com/office/drawing/2014/main" id="{D131AEB3-A843-47F9-87E8-FCD1BA695C35}"/>
              </a:ext>
            </a:extLst>
          </p:cNvPr>
          <p:cNvSpPr txBox="1"/>
          <p:nvPr/>
        </p:nvSpPr>
        <p:spPr>
          <a:xfrm>
            <a:off x="0" y="0"/>
            <a:ext cx="8414341" cy="523220"/>
          </a:xfrm>
          <a:prstGeom prst="rect">
            <a:avLst/>
          </a:prstGeom>
          <a:noFill/>
        </p:spPr>
        <p:txBody>
          <a:bodyPr wrap="square" rtlCol="0">
            <a:spAutoFit/>
          </a:bodyPr>
          <a:lstStyle/>
          <a:p>
            <a:r>
              <a:rPr lang="en-GB" sz="2800" b="1" i="0" u="sng" dirty="0">
                <a:effectLst>
                  <a:outerShdw blurRad="38100" dist="38100" dir="2700000" algn="tl">
                    <a:srgbClr val="000000">
                      <a:alpha val="43137"/>
                    </a:srgbClr>
                  </a:outerShdw>
                </a:effectLst>
                <a:latin typeface="Open Sans" panose="020B0606030504020204" pitchFamily="34" charset="0"/>
              </a:rPr>
              <a:t>SUPPLY CHAINS OF THE FUTURE</a:t>
            </a:r>
            <a:endParaRPr lang="en-GB" sz="2800" u="sng" dirty="0">
              <a:effectLst>
                <a:outerShdw blurRad="38100" dist="38100" dir="2700000" algn="tl">
                  <a:srgbClr val="000000">
                    <a:alpha val="43137"/>
                  </a:srgbClr>
                </a:outerShdw>
              </a:effectLst>
            </a:endParaRPr>
          </a:p>
        </p:txBody>
      </p:sp>
      <p:sp>
        <p:nvSpPr>
          <p:cNvPr id="6" name="Dreptunghi 5">
            <a:extLst>
              <a:ext uri="{FF2B5EF4-FFF2-40B4-BE49-F238E27FC236}">
                <a16:creationId xmlns:a16="http://schemas.microsoft.com/office/drawing/2014/main" id="{16EA0478-770D-48BE-AFB3-C5C7FAC915A2}"/>
              </a:ext>
            </a:extLst>
          </p:cNvPr>
          <p:cNvSpPr/>
          <p:nvPr/>
        </p:nvSpPr>
        <p:spPr>
          <a:xfrm>
            <a:off x="881152" y="3105150"/>
            <a:ext cx="10429696" cy="2671407"/>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Connected enterprise systems and using data modelling as a key part of a broader data management strategy. </a:t>
            </a:r>
          </a:p>
          <a:p>
            <a:endParaRPr lang="en-GB" b="1" i="0"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Low-power IoT devices are also being used to track assets throughout the supply chain, and monitor product quality such as temperature, vibration and to track shipping container openings. </a:t>
            </a:r>
          </a:p>
          <a:p>
            <a:endParaRPr lang="en-GB" b="1" i="0"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By using IoT-enabled devices on transportation routes, further improvements can be made to route planning by collecting in-transit, supply chain data.</a:t>
            </a:r>
            <a:endParaRPr lang="en-GB" b="1" dirty="0">
              <a:solidFill>
                <a:schemeClr val="bg1"/>
              </a:solidFill>
              <a:effectLst>
                <a:outerShdw blurRad="38100" dist="38100" dir="2700000" algn="tl">
                  <a:srgbClr val="000000">
                    <a:alpha val="43137"/>
                  </a:srgbClr>
                </a:outerShdw>
              </a:effectLst>
            </a:endParaRPr>
          </a:p>
        </p:txBody>
      </p:sp>
      <p:sp>
        <p:nvSpPr>
          <p:cNvPr id="8" name="CasetăText 7">
            <a:extLst>
              <a:ext uri="{FF2B5EF4-FFF2-40B4-BE49-F238E27FC236}">
                <a16:creationId xmlns:a16="http://schemas.microsoft.com/office/drawing/2014/main" id="{D4478401-C17B-4A2F-97B8-6E5E18032142}"/>
              </a:ext>
            </a:extLst>
          </p:cNvPr>
          <p:cNvSpPr txBox="1"/>
          <p:nvPr/>
        </p:nvSpPr>
        <p:spPr>
          <a:xfrm>
            <a:off x="-94405" y="6612493"/>
            <a:ext cx="12889230" cy="246221"/>
          </a:xfrm>
          <a:prstGeom prst="rect">
            <a:avLst/>
          </a:prstGeom>
          <a:noFill/>
        </p:spPr>
        <p:txBody>
          <a:bodyPr wrap="square">
            <a:spAutoFit/>
          </a:bodyPr>
          <a:lstStyle/>
          <a:p>
            <a:r>
              <a:rPr lang="en-GB" sz="1000" dirty="0">
                <a:solidFill>
                  <a:srgbClr val="002060"/>
                </a:solidFill>
                <a:hlinkClick r:id="rId3">
                  <a:extLst>
                    <a:ext uri="{A12FA001-AC4F-418D-AE19-62706E023703}">
                      <ahyp:hlinkClr xmlns:ahyp="http://schemas.microsoft.com/office/drawing/2018/hyperlinkcolor" val="tx"/>
                    </a:ext>
                  </a:extLst>
                </a:hlinkClick>
              </a:rPr>
              <a:t>https://cloudblogs.microsoft.com/industry-blog/manufacturing/2017/12/05/bringing-the-power-of-iot-to-supply-chain-management/</a:t>
            </a:r>
            <a:r>
              <a:rPr lang="en-GB" sz="1000" dirty="0">
                <a:solidFill>
                  <a:srgbClr val="002060"/>
                </a:solidFill>
              </a:rPr>
              <a:t> </a:t>
            </a:r>
          </a:p>
        </p:txBody>
      </p:sp>
    </p:spTree>
    <p:extLst>
      <p:ext uri="{BB962C8B-B14F-4D97-AF65-F5344CB8AC3E}">
        <p14:creationId xmlns:p14="http://schemas.microsoft.com/office/powerpoint/2010/main" val="425451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tăText 16">
            <a:extLst>
              <a:ext uri="{FF2B5EF4-FFF2-40B4-BE49-F238E27FC236}">
                <a16:creationId xmlns:a16="http://schemas.microsoft.com/office/drawing/2014/main" id="{D131AEB3-A843-47F9-87E8-FCD1BA695C35}"/>
              </a:ext>
            </a:extLst>
          </p:cNvPr>
          <p:cNvSpPr txBox="1"/>
          <p:nvPr/>
        </p:nvSpPr>
        <p:spPr>
          <a:xfrm>
            <a:off x="0" y="0"/>
            <a:ext cx="8414341" cy="523220"/>
          </a:xfrm>
          <a:prstGeom prst="rect">
            <a:avLst/>
          </a:prstGeom>
          <a:noFill/>
        </p:spPr>
        <p:txBody>
          <a:bodyPr wrap="square" rtlCol="0">
            <a:spAutoFit/>
          </a:bodyPr>
          <a:lstStyle/>
          <a:p>
            <a:r>
              <a:rPr lang="en-GB" sz="2800" b="1" i="0" u="sng" dirty="0">
                <a:effectLst>
                  <a:outerShdw blurRad="38100" dist="38100" dir="2700000" algn="tl">
                    <a:srgbClr val="000000">
                      <a:alpha val="43137"/>
                    </a:srgbClr>
                  </a:outerShdw>
                </a:effectLst>
                <a:latin typeface="Open Sans" panose="020B0606030504020204" pitchFamily="34" charset="0"/>
              </a:rPr>
              <a:t>SUPPLY CHAINS OF THE FUTURE</a:t>
            </a:r>
            <a:endParaRPr lang="en-GB" sz="2800" u="sng" dirty="0">
              <a:effectLst>
                <a:outerShdw blurRad="38100" dist="38100" dir="2700000" algn="tl">
                  <a:srgbClr val="000000">
                    <a:alpha val="43137"/>
                  </a:srgbClr>
                </a:outerShdw>
              </a:effectLst>
            </a:endParaRPr>
          </a:p>
        </p:txBody>
      </p:sp>
      <p:sp>
        <p:nvSpPr>
          <p:cNvPr id="31" name="Dreptunghi 30" descr="Cars will communicate with each other, the road infrastructure, and, perhaps someday, &#10;even pedestrians by using “vehicle-to-everything” or “V2X” technology. Fleets of autonomous vehicles &#10;could be managed through this type of communication, making travel faster and safer. &#10;And that’s not all: autonomous delivery trucks are beginning to make their way across the country.&#10;">
            <a:extLst>
              <a:ext uri="{FF2B5EF4-FFF2-40B4-BE49-F238E27FC236}">
                <a16:creationId xmlns:a16="http://schemas.microsoft.com/office/drawing/2014/main" id="{79D8E917-474B-4B55-A70D-6BA30DF065A9}"/>
              </a:ext>
            </a:extLst>
          </p:cNvPr>
          <p:cNvSpPr/>
          <p:nvPr/>
        </p:nvSpPr>
        <p:spPr>
          <a:xfrm>
            <a:off x="424300" y="643327"/>
            <a:ext cx="11038599" cy="3061898"/>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sz="2400" b="1" i="0" dirty="0" err="1">
                <a:solidFill>
                  <a:schemeClr val="bg1"/>
                </a:solidFill>
                <a:effectLst>
                  <a:outerShdw blurRad="38100" dist="38100" dir="2700000" algn="tl">
                    <a:srgbClr val="000000">
                      <a:alpha val="43137"/>
                    </a:srgbClr>
                  </a:outerShdw>
                </a:effectLst>
                <a:latin typeface="Open Sans" panose="020B0606030504020204" pitchFamily="34" charset="0"/>
              </a:rPr>
              <a:t>Westerndigital</a:t>
            </a:r>
            <a:endParaRPr lang="en-GB" sz="2400" b="1" i="0"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dirty="0">
                <a:solidFill>
                  <a:srgbClr val="FFFF00"/>
                </a:solidFill>
                <a:effectLst>
                  <a:outerShdw blurRad="38100" dist="38100" dir="2700000" algn="tl">
                    <a:srgbClr val="000000">
                      <a:alpha val="43137"/>
                    </a:srgbClr>
                  </a:outerShdw>
                </a:effectLst>
                <a:latin typeface="Open Sans" panose="020B0606030504020204" pitchFamily="34" charset="0"/>
              </a:rPr>
              <a:t>Gain </a:t>
            </a:r>
            <a:r>
              <a:rPr lang="en-GB" b="1" dirty="0">
                <a:solidFill>
                  <a:schemeClr val="bg1"/>
                </a:solidFill>
                <a:effectLst>
                  <a:outerShdw blurRad="38100" dist="38100" dir="2700000" algn="tl">
                    <a:srgbClr val="000000">
                      <a:alpha val="43137"/>
                    </a:srgbClr>
                  </a:outerShdw>
                </a:effectLst>
                <a:latin typeface="Open Sans" panose="020B0606030504020204" pitchFamily="34" charset="0"/>
              </a:rPr>
              <a:t>was a </a:t>
            </a:r>
            <a:r>
              <a:rPr lang="en-GB" b="1" dirty="0">
                <a:solidFill>
                  <a:srgbClr val="FFFF00"/>
                </a:solidFill>
                <a:effectLst>
                  <a:outerShdw blurRad="38100" dist="38100" dir="2700000" algn="tl">
                    <a:srgbClr val="000000">
                      <a:alpha val="43137"/>
                    </a:srgbClr>
                  </a:outerShdw>
                </a:effectLst>
                <a:latin typeface="Open Sans" panose="020B0606030504020204" pitchFamily="34" charset="0"/>
              </a:rPr>
              <a:t>21.8%</a:t>
            </a:r>
            <a:r>
              <a:rPr lang="en-GB" b="1" dirty="0">
                <a:solidFill>
                  <a:schemeClr val="bg1"/>
                </a:solidFill>
                <a:effectLst>
                  <a:outerShdw blurRad="38100" dist="38100" dir="2700000" algn="tl">
                    <a:srgbClr val="000000">
                      <a:alpha val="43137"/>
                    </a:srgbClr>
                  </a:outerShdw>
                </a:effectLst>
                <a:latin typeface="Open Sans" panose="020B0606030504020204" pitchFamily="34" charset="0"/>
              </a:rPr>
              <a:t> increase in shipment consolidation. </a:t>
            </a:r>
          </a:p>
          <a:p>
            <a:r>
              <a:rPr lang="en-GB" b="1" dirty="0">
                <a:solidFill>
                  <a:schemeClr val="bg1"/>
                </a:solidFill>
                <a:effectLst>
                  <a:outerShdw blurRad="38100" dist="38100" dir="2700000" algn="tl">
                    <a:srgbClr val="000000">
                      <a:alpha val="43137"/>
                    </a:srgbClr>
                  </a:outerShdw>
                </a:effectLst>
                <a:latin typeface="Open Sans" panose="020B0606030504020204" pitchFamily="34" charset="0"/>
              </a:rPr>
              <a:t>By cutting down on the number of shipments, they reduce carbon footprint. Additionally, reliability in the supply chain </a:t>
            </a:r>
            <a:r>
              <a:rPr lang="en-GB" b="1" dirty="0">
                <a:solidFill>
                  <a:srgbClr val="FFFF00"/>
                </a:solidFill>
                <a:effectLst>
                  <a:outerShdw blurRad="38100" dist="38100" dir="2700000" algn="tl">
                    <a:srgbClr val="000000">
                      <a:alpha val="43137"/>
                    </a:srgbClr>
                  </a:outerShdw>
                </a:effectLst>
                <a:latin typeface="Open Sans" panose="020B0606030504020204" pitchFamily="34" charset="0"/>
              </a:rPr>
              <a:t>rose by 21.7%</a:t>
            </a:r>
            <a:r>
              <a:rPr lang="en-GB" b="1" dirty="0">
                <a:solidFill>
                  <a:schemeClr val="bg1"/>
                </a:solidFill>
                <a:effectLst>
                  <a:outerShdw blurRad="38100" dist="38100" dir="2700000" algn="tl">
                    <a:srgbClr val="000000">
                      <a:alpha val="43137"/>
                    </a:srgbClr>
                  </a:outerShdw>
                </a:effectLst>
                <a:latin typeface="Open Sans" panose="020B0606030504020204" pitchFamily="34" charset="0"/>
              </a:rPr>
              <a:t>. </a:t>
            </a:r>
          </a:p>
          <a:p>
            <a:r>
              <a:rPr lang="en-GB" b="1" dirty="0">
                <a:solidFill>
                  <a:schemeClr val="bg1"/>
                </a:solidFill>
                <a:effectLst>
                  <a:outerShdw blurRad="38100" dist="38100" dir="2700000" algn="tl">
                    <a:srgbClr val="000000">
                      <a:alpha val="43137"/>
                    </a:srgbClr>
                  </a:outerShdw>
                </a:effectLst>
                <a:latin typeface="Open Sans" panose="020B0606030504020204" pitchFamily="34" charset="0"/>
              </a:rPr>
              <a:t>They </a:t>
            </a:r>
            <a:r>
              <a:rPr lang="en-GB" b="1" dirty="0">
                <a:solidFill>
                  <a:srgbClr val="FFFF00"/>
                </a:solidFill>
                <a:effectLst>
                  <a:outerShdw blurRad="38100" dist="38100" dir="2700000" algn="tl">
                    <a:srgbClr val="000000">
                      <a:alpha val="43137"/>
                    </a:srgbClr>
                  </a:outerShdw>
                </a:effectLst>
                <a:latin typeface="Open Sans" panose="020B0606030504020204" pitchFamily="34" charset="0"/>
              </a:rPr>
              <a:t>increase trust </a:t>
            </a:r>
            <a:r>
              <a:rPr lang="en-GB" b="1" dirty="0">
                <a:solidFill>
                  <a:schemeClr val="bg1"/>
                </a:solidFill>
                <a:effectLst>
                  <a:outerShdw blurRad="38100" dist="38100" dir="2700000" algn="tl">
                    <a:srgbClr val="000000">
                      <a:alpha val="43137"/>
                    </a:srgbClr>
                  </a:outerShdw>
                </a:effectLst>
                <a:latin typeface="Open Sans" panose="020B0606030504020204" pitchFamily="34" charset="0"/>
              </a:rPr>
              <a:t>from our customers and improve brand’s perception by consistently delivering against their commitments. </a:t>
            </a:r>
          </a:p>
          <a:p>
            <a:r>
              <a:rPr lang="en-GB" b="1" dirty="0">
                <a:solidFill>
                  <a:schemeClr val="bg1"/>
                </a:solidFill>
                <a:effectLst>
                  <a:outerShdw blurRad="38100" dist="38100" dir="2700000" algn="tl">
                    <a:srgbClr val="000000">
                      <a:alpha val="43137"/>
                    </a:srgbClr>
                  </a:outerShdw>
                </a:effectLst>
                <a:latin typeface="Open Sans" panose="020B0606030504020204" pitchFamily="34" charset="0"/>
              </a:rPr>
              <a:t>The </a:t>
            </a:r>
            <a:r>
              <a:rPr lang="en-GB" b="1" dirty="0">
                <a:solidFill>
                  <a:srgbClr val="FFFF00"/>
                </a:solidFill>
                <a:effectLst>
                  <a:outerShdw blurRad="38100" dist="38100" dir="2700000" algn="tl">
                    <a:srgbClr val="000000">
                      <a:alpha val="43137"/>
                    </a:srgbClr>
                  </a:outerShdw>
                </a:effectLst>
                <a:latin typeface="Open Sans" panose="020B0606030504020204" pitchFamily="34" charset="0"/>
              </a:rPr>
              <a:t>time in transit</a:t>
            </a:r>
            <a:r>
              <a:rPr lang="en-GB" b="1" dirty="0">
                <a:solidFill>
                  <a:schemeClr val="bg1"/>
                </a:solidFill>
                <a:effectLst>
                  <a:outerShdw blurRad="38100" dist="38100" dir="2700000" algn="tl">
                    <a:srgbClr val="000000">
                      <a:alpha val="43137"/>
                    </a:srgbClr>
                  </a:outerShdw>
                </a:effectLst>
                <a:latin typeface="Open Sans" panose="020B0606030504020204" pitchFamily="34" charset="0"/>
              </a:rPr>
              <a:t>, was </a:t>
            </a:r>
            <a:r>
              <a:rPr lang="en-GB" b="1" dirty="0">
                <a:solidFill>
                  <a:srgbClr val="FFFF00"/>
                </a:solidFill>
                <a:effectLst>
                  <a:outerShdw blurRad="38100" dist="38100" dir="2700000" algn="tl">
                    <a:srgbClr val="000000">
                      <a:alpha val="43137"/>
                    </a:srgbClr>
                  </a:outerShdw>
                </a:effectLst>
                <a:latin typeface="Open Sans" panose="020B0606030504020204" pitchFamily="34" charset="0"/>
              </a:rPr>
              <a:t>decreased by 20.4%</a:t>
            </a:r>
            <a:r>
              <a:rPr lang="en-GB" b="1" dirty="0">
                <a:solidFill>
                  <a:schemeClr val="bg1"/>
                </a:solidFill>
                <a:effectLst>
                  <a:outerShdw blurRad="38100" dist="38100" dir="2700000" algn="tl">
                    <a:srgbClr val="000000">
                      <a:alpha val="43137"/>
                    </a:srgbClr>
                  </a:outerShdw>
                </a:effectLst>
                <a:latin typeface="Open Sans" panose="020B0606030504020204" pitchFamily="34" charset="0"/>
              </a:rPr>
              <a:t>. The model </a:t>
            </a:r>
            <a:r>
              <a:rPr lang="en-GB" b="1" dirty="0">
                <a:solidFill>
                  <a:srgbClr val="FFFF00"/>
                </a:solidFill>
                <a:effectLst>
                  <a:outerShdw blurRad="38100" dist="38100" dir="2700000" algn="tl">
                    <a:srgbClr val="000000">
                      <a:alpha val="43137"/>
                    </a:srgbClr>
                  </a:outerShdw>
                </a:effectLst>
                <a:latin typeface="Open Sans" panose="020B0606030504020204" pitchFamily="34" charset="0"/>
              </a:rPr>
              <a:t>optimized shipping routes </a:t>
            </a:r>
            <a:r>
              <a:rPr lang="en-GB" b="1" dirty="0">
                <a:solidFill>
                  <a:schemeClr val="bg1"/>
                </a:solidFill>
                <a:effectLst>
                  <a:outerShdw blurRad="38100" dist="38100" dir="2700000" algn="tl">
                    <a:srgbClr val="000000">
                      <a:alpha val="43137"/>
                    </a:srgbClr>
                  </a:outerShdw>
                </a:effectLst>
                <a:latin typeface="Open Sans" panose="020B0606030504020204" pitchFamily="34" charset="0"/>
              </a:rPr>
              <a:t>and delivered shipments to customers more quickly. </a:t>
            </a:r>
          </a:p>
          <a:p>
            <a:r>
              <a:rPr lang="en-GB" b="1" dirty="0">
                <a:solidFill>
                  <a:schemeClr val="bg1"/>
                </a:solidFill>
                <a:effectLst>
                  <a:outerShdw blurRad="38100" dist="38100" dir="2700000" algn="tl">
                    <a:srgbClr val="000000">
                      <a:alpha val="43137"/>
                    </a:srgbClr>
                  </a:outerShdw>
                </a:effectLst>
                <a:latin typeface="Open Sans" panose="020B0606030504020204" pitchFamily="34" charset="0"/>
              </a:rPr>
              <a:t>The progress in </a:t>
            </a:r>
            <a:r>
              <a:rPr lang="en-GB" b="1" dirty="0">
                <a:solidFill>
                  <a:srgbClr val="FFFF00"/>
                </a:solidFill>
                <a:effectLst>
                  <a:outerShdw blurRad="38100" dist="38100" dir="2700000" algn="tl">
                    <a:srgbClr val="000000">
                      <a:alpha val="43137"/>
                    </a:srgbClr>
                  </a:outerShdw>
                </a:effectLst>
                <a:latin typeface="Open Sans" panose="020B0606030504020204" pitchFamily="34" charset="0"/>
              </a:rPr>
              <a:t>reliability, shipment consolidation and time in transit cut costs by 6.7%</a:t>
            </a:r>
            <a:r>
              <a:rPr lang="en-GB" b="1" dirty="0">
                <a:solidFill>
                  <a:schemeClr val="bg1"/>
                </a:solidFill>
                <a:effectLst>
                  <a:outerShdw blurRad="38100" dist="38100" dir="2700000" algn="tl">
                    <a:srgbClr val="000000">
                      <a:alpha val="43137"/>
                    </a:srgbClr>
                  </a:outerShdw>
                </a:effectLst>
                <a:latin typeface="Open Sans" panose="020B0606030504020204" pitchFamily="34" charset="0"/>
              </a:rPr>
              <a:t>.</a:t>
            </a:r>
            <a:endParaRPr lang="en-GB" b="1" dirty="0">
              <a:solidFill>
                <a:schemeClr val="bg1"/>
              </a:solidFill>
              <a:effectLst>
                <a:outerShdw blurRad="38100" dist="38100" dir="2700000" algn="tl">
                  <a:srgbClr val="000000">
                    <a:alpha val="43137"/>
                  </a:srgbClr>
                </a:outerShdw>
              </a:effectLst>
            </a:endParaRPr>
          </a:p>
        </p:txBody>
      </p:sp>
      <p:sp>
        <p:nvSpPr>
          <p:cNvPr id="8" name="CasetăText 7">
            <a:extLst>
              <a:ext uri="{FF2B5EF4-FFF2-40B4-BE49-F238E27FC236}">
                <a16:creationId xmlns:a16="http://schemas.microsoft.com/office/drawing/2014/main" id="{D4478401-C17B-4A2F-97B8-6E5E18032142}"/>
              </a:ext>
            </a:extLst>
          </p:cNvPr>
          <p:cNvSpPr txBox="1"/>
          <p:nvPr/>
        </p:nvSpPr>
        <p:spPr>
          <a:xfrm>
            <a:off x="-84880" y="6608416"/>
            <a:ext cx="12889230" cy="246221"/>
          </a:xfrm>
          <a:prstGeom prst="rect">
            <a:avLst/>
          </a:prstGeom>
          <a:noFill/>
        </p:spPr>
        <p:txBody>
          <a:bodyPr wrap="square">
            <a:spAutoFit/>
          </a:bodyPr>
          <a:lstStyle/>
          <a:p>
            <a:r>
              <a:rPr lang="en-GB" sz="1000" dirty="0">
                <a:solidFill>
                  <a:srgbClr val="002060"/>
                </a:solidFill>
              </a:rPr>
              <a:t>https://blog.westerndigital.com/our-supply-chain-of-the-future/?utm_medium=pr2&amp;utm_source=pdcnt&amp;utm_campaign=idg_topIoTusecases_11&amp;utm_content=wdccm-iot&amp;utm_term=03-24-2020</a:t>
            </a:r>
          </a:p>
        </p:txBody>
      </p:sp>
      <p:pic>
        <p:nvPicPr>
          <p:cNvPr id="4098" name="Picture 2">
            <a:extLst>
              <a:ext uri="{FF2B5EF4-FFF2-40B4-BE49-F238E27FC236}">
                <a16:creationId xmlns:a16="http://schemas.microsoft.com/office/drawing/2014/main" id="{12C2A25D-FF52-4AC8-8C60-426B19044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09" y="3986592"/>
            <a:ext cx="3390798" cy="19024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DBCBFB6-9293-48BE-81FD-DEB85A241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000" y="3986592"/>
            <a:ext cx="4063050" cy="22860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uture supply chain phase 3">
            <a:extLst>
              <a:ext uri="{FF2B5EF4-FFF2-40B4-BE49-F238E27FC236}">
                <a16:creationId xmlns:a16="http://schemas.microsoft.com/office/drawing/2014/main" id="{90769A3E-C87C-4A52-BEDE-A0B42640C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443" y="3888728"/>
            <a:ext cx="4460329" cy="250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0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D2F5A782-E301-441A-BD80-853507E1D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CasetăText 16">
            <a:extLst>
              <a:ext uri="{FF2B5EF4-FFF2-40B4-BE49-F238E27FC236}">
                <a16:creationId xmlns:a16="http://schemas.microsoft.com/office/drawing/2014/main" id="{D131AEB3-A843-47F9-87E8-FCD1BA695C35}"/>
              </a:ext>
            </a:extLst>
          </p:cNvPr>
          <p:cNvSpPr txBox="1"/>
          <p:nvPr/>
        </p:nvSpPr>
        <p:spPr>
          <a:xfrm>
            <a:off x="0" y="0"/>
            <a:ext cx="9929611" cy="523220"/>
          </a:xfrm>
          <a:prstGeom prst="rect">
            <a:avLst/>
          </a:prstGeom>
          <a:noFill/>
        </p:spPr>
        <p:txBody>
          <a:bodyPr wrap="square" rtlCol="0">
            <a:spAutoFit/>
          </a:bodyPr>
          <a:lstStyle/>
          <a:p>
            <a:r>
              <a:rPr lang="en-GB" sz="2800" b="1" i="0" u="sng" dirty="0">
                <a:effectLst>
                  <a:outerShdw blurRad="38100" dist="38100" dir="2700000" algn="tl">
                    <a:srgbClr val="000000">
                      <a:alpha val="43137"/>
                    </a:srgbClr>
                  </a:outerShdw>
                </a:effectLst>
                <a:latin typeface="Open Sans" panose="020B0606030504020204" pitchFamily="34" charset="0"/>
              </a:rPr>
              <a:t>SMART CITIES: ENERGY, TRANSPORTATION, PARKING </a:t>
            </a:r>
            <a:endParaRPr lang="en-GB" sz="2800" u="sng" dirty="0">
              <a:effectLst>
                <a:outerShdw blurRad="38100" dist="38100" dir="2700000" algn="tl">
                  <a:srgbClr val="000000">
                    <a:alpha val="43137"/>
                  </a:srgbClr>
                </a:outerShdw>
              </a:effectLst>
            </a:endParaRPr>
          </a:p>
        </p:txBody>
      </p:sp>
      <p:sp>
        <p:nvSpPr>
          <p:cNvPr id="6" name="Dreptunghi 5">
            <a:extLst>
              <a:ext uri="{FF2B5EF4-FFF2-40B4-BE49-F238E27FC236}">
                <a16:creationId xmlns:a16="http://schemas.microsoft.com/office/drawing/2014/main" id="{16EA0478-770D-48BE-AFB3-C5C7FAC915A2}"/>
              </a:ext>
            </a:extLst>
          </p:cNvPr>
          <p:cNvSpPr/>
          <p:nvPr/>
        </p:nvSpPr>
        <p:spPr>
          <a:xfrm>
            <a:off x="133350" y="3276599"/>
            <a:ext cx="11868150" cy="3303243"/>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Creating smarter, more efficient cities. </a:t>
            </a:r>
          </a:p>
          <a:p>
            <a:endParaRPr lang="en-GB" b="1" i="0"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Public energy grids can be optimized to balance workloads, predict energy surges, and distribute energy more equitably to customers. </a:t>
            </a:r>
          </a:p>
          <a:p>
            <a:endParaRPr lang="en-GB" b="1" i="0"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Improving transportation systems in dense, urban environments. Traffic lights could be synced to adapt to traffic conditions in real-time. </a:t>
            </a: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During an emergency, first responders can communicate with traffic lights to synchronize and provide direct access to critical locations. </a:t>
            </a:r>
          </a:p>
          <a:p>
            <a:endParaRPr lang="en-GB" b="1"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Other apps digitally track parking, so that available spaces are automatically sent as push notifications to drivers looking for a place to park.</a:t>
            </a:r>
            <a:endParaRPr lang="en-GB" b="1" dirty="0">
              <a:solidFill>
                <a:schemeClr val="bg1"/>
              </a:solidFill>
              <a:effectLst>
                <a:outerShdw blurRad="38100" dist="38100" dir="2700000" algn="tl">
                  <a:srgbClr val="000000">
                    <a:alpha val="43137"/>
                  </a:srgbClr>
                </a:outerShdw>
              </a:effectLst>
            </a:endParaRPr>
          </a:p>
        </p:txBody>
      </p:sp>
      <p:sp>
        <p:nvSpPr>
          <p:cNvPr id="8" name="CasetăText 7">
            <a:extLst>
              <a:ext uri="{FF2B5EF4-FFF2-40B4-BE49-F238E27FC236}">
                <a16:creationId xmlns:a16="http://schemas.microsoft.com/office/drawing/2014/main" id="{D4478401-C17B-4A2F-97B8-6E5E18032142}"/>
              </a:ext>
            </a:extLst>
          </p:cNvPr>
          <p:cNvSpPr txBox="1"/>
          <p:nvPr/>
        </p:nvSpPr>
        <p:spPr>
          <a:xfrm>
            <a:off x="-1" y="6579841"/>
            <a:ext cx="12794825" cy="246221"/>
          </a:xfrm>
          <a:prstGeom prst="rect">
            <a:avLst/>
          </a:prstGeom>
          <a:noFill/>
        </p:spPr>
        <p:txBody>
          <a:bodyPr wrap="square">
            <a:spAutoFit/>
          </a:bodyPr>
          <a:lstStyle/>
          <a:p>
            <a:r>
              <a:rPr lang="en-GB" sz="1000" dirty="0">
                <a:solidFill>
                  <a:srgbClr val="002060"/>
                </a:solidFill>
              </a:rPr>
              <a:t>https://riberasolutions.com/smart-city-iot-and-ai/</a:t>
            </a:r>
          </a:p>
        </p:txBody>
      </p:sp>
      <p:sp>
        <p:nvSpPr>
          <p:cNvPr id="2" name="AutoShape 2">
            <a:extLst>
              <a:ext uri="{FF2B5EF4-FFF2-40B4-BE49-F238E27FC236}">
                <a16:creationId xmlns:a16="http://schemas.microsoft.com/office/drawing/2014/main" id="{9E580E0A-A48D-4623-83D1-7A9373301B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5023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D2F5A782-E301-441A-BD80-853507E1D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CasetăText 16">
            <a:extLst>
              <a:ext uri="{FF2B5EF4-FFF2-40B4-BE49-F238E27FC236}">
                <a16:creationId xmlns:a16="http://schemas.microsoft.com/office/drawing/2014/main" id="{D131AEB3-A843-47F9-87E8-FCD1BA695C35}"/>
              </a:ext>
            </a:extLst>
          </p:cNvPr>
          <p:cNvSpPr txBox="1"/>
          <p:nvPr/>
        </p:nvSpPr>
        <p:spPr>
          <a:xfrm>
            <a:off x="0" y="0"/>
            <a:ext cx="9929611" cy="523220"/>
          </a:xfrm>
          <a:prstGeom prst="rect">
            <a:avLst/>
          </a:prstGeom>
          <a:noFill/>
        </p:spPr>
        <p:txBody>
          <a:bodyPr wrap="square" rtlCol="0">
            <a:spAutoFit/>
          </a:bodyPr>
          <a:lstStyle/>
          <a:p>
            <a:r>
              <a:rPr lang="en-GB" sz="2800" b="1" i="0" u="sng" dirty="0">
                <a:effectLst>
                  <a:outerShdw blurRad="38100" dist="38100" dir="2700000" algn="tl">
                    <a:srgbClr val="000000">
                      <a:alpha val="43137"/>
                    </a:srgbClr>
                  </a:outerShdw>
                </a:effectLst>
                <a:latin typeface="Open Sans" panose="020B0606030504020204" pitchFamily="34" charset="0"/>
              </a:rPr>
              <a:t>SMART CITIES: ENERGY, TRANSPORTATION, PARKING </a:t>
            </a:r>
            <a:endParaRPr lang="en-GB" sz="2800" u="sng" dirty="0">
              <a:effectLst>
                <a:outerShdw blurRad="38100" dist="38100" dir="2700000" algn="tl">
                  <a:srgbClr val="000000">
                    <a:alpha val="43137"/>
                  </a:srgbClr>
                </a:outerShdw>
              </a:effectLst>
            </a:endParaRPr>
          </a:p>
        </p:txBody>
      </p:sp>
      <p:sp>
        <p:nvSpPr>
          <p:cNvPr id="6" name="Dreptunghi 5">
            <a:extLst>
              <a:ext uri="{FF2B5EF4-FFF2-40B4-BE49-F238E27FC236}">
                <a16:creationId xmlns:a16="http://schemas.microsoft.com/office/drawing/2014/main" id="{16EA0478-770D-48BE-AFB3-C5C7FAC915A2}"/>
              </a:ext>
            </a:extLst>
          </p:cNvPr>
          <p:cNvSpPr/>
          <p:nvPr/>
        </p:nvSpPr>
        <p:spPr>
          <a:xfrm>
            <a:off x="581570" y="865349"/>
            <a:ext cx="11038599" cy="1471938"/>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sz="2400" b="1" i="0" u="sng" dirty="0">
                <a:solidFill>
                  <a:schemeClr val="bg1"/>
                </a:solidFill>
                <a:effectLst>
                  <a:outerShdw blurRad="38100" dist="38100" dir="2700000" algn="tl">
                    <a:srgbClr val="000000">
                      <a:alpha val="43137"/>
                    </a:srgbClr>
                  </a:outerShdw>
                </a:effectLst>
                <a:latin typeface="Open Sans" panose="020B0606030504020204" pitchFamily="34" charset="0"/>
              </a:rPr>
              <a:t>Ribera</a:t>
            </a: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Smart City makes use of Artificial Intelligence, cloud based services and Internet of Things (IoT) devices such as connected sensors, lights, and meters to collect and analyse data. The cities then use this data to improve infrastructure, public utilities, services and more.</a:t>
            </a:r>
          </a:p>
        </p:txBody>
      </p:sp>
      <p:sp>
        <p:nvSpPr>
          <p:cNvPr id="31" name="Dreptunghi 30" descr="Cars will communicate with each other, the road infrastructure, and, perhaps someday, &#10;even pedestrians by using “vehicle-to-everything” or “V2X” technology. Fleets of autonomous vehicles &#10;could be managed through this type of communication, making travel faster and safer. &#10;And that’s not all: autonomous delivery trucks are beginning to make their way across the country.&#10;">
            <a:extLst>
              <a:ext uri="{FF2B5EF4-FFF2-40B4-BE49-F238E27FC236}">
                <a16:creationId xmlns:a16="http://schemas.microsoft.com/office/drawing/2014/main" id="{79D8E917-474B-4B55-A70D-6BA30DF065A9}"/>
              </a:ext>
            </a:extLst>
          </p:cNvPr>
          <p:cNvSpPr/>
          <p:nvPr/>
        </p:nvSpPr>
        <p:spPr>
          <a:xfrm>
            <a:off x="729100" y="4280669"/>
            <a:ext cx="11038599" cy="2318221"/>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b="1" dirty="0">
                <a:solidFill>
                  <a:schemeClr val="bg1"/>
                </a:solidFill>
                <a:effectLst>
                  <a:outerShdw blurRad="38100" dist="38100" dir="2700000" algn="tl">
                    <a:srgbClr val="000000">
                      <a:alpha val="43137"/>
                    </a:srgbClr>
                  </a:outerShdw>
                </a:effectLst>
              </a:rPr>
              <a:t>A smart parking app that helps user to find available parking spaces without prolonged circling of crowded city blocks and expenditure of extra time. The smart parking app would also enable digital payment, so there would be no risk of coming short of coins for the meter.</a:t>
            </a:r>
          </a:p>
          <a:p>
            <a:endParaRPr lang="en-GB" b="1" dirty="0">
              <a:solidFill>
                <a:schemeClr val="bg1"/>
              </a:solidFill>
              <a:effectLst>
                <a:outerShdw blurRad="38100" dist="38100" dir="2700000" algn="tl">
                  <a:srgbClr val="000000">
                    <a:alpha val="43137"/>
                  </a:srgbClr>
                </a:outerShdw>
              </a:effectLst>
            </a:endParaRPr>
          </a:p>
          <a:p>
            <a:r>
              <a:rPr lang="en-GB" b="1" dirty="0">
                <a:solidFill>
                  <a:schemeClr val="bg1"/>
                </a:solidFill>
                <a:effectLst>
                  <a:outerShdw blurRad="38100" dist="38100" dir="2700000" algn="tl">
                    <a:srgbClr val="000000">
                      <a:alpha val="43137"/>
                    </a:srgbClr>
                  </a:outerShdw>
                </a:effectLst>
              </a:rPr>
              <a:t>Tracks and manages cargo vehicle fleets. </a:t>
            </a:r>
          </a:p>
          <a:p>
            <a:endParaRPr lang="en-GB" b="1" dirty="0">
              <a:solidFill>
                <a:schemeClr val="bg1"/>
              </a:solidFill>
              <a:effectLst>
                <a:outerShdw blurRad="38100" dist="38100" dir="2700000" algn="tl">
                  <a:srgbClr val="000000">
                    <a:alpha val="43137"/>
                  </a:srgbClr>
                </a:outerShdw>
              </a:effectLst>
            </a:endParaRPr>
          </a:p>
          <a:p>
            <a:r>
              <a:rPr lang="en-GB" b="1" dirty="0">
                <a:solidFill>
                  <a:schemeClr val="bg1"/>
                </a:solidFill>
                <a:effectLst>
                  <a:outerShdw blurRad="38100" dist="38100" dir="2700000" algn="tl">
                    <a:srgbClr val="000000">
                      <a:alpha val="43137"/>
                    </a:srgbClr>
                  </a:outerShdw>
                </a:effectLst>
              </a:rPr>
              <a:t>Smoke detector app can help to notify the person if any smoke is detected. The app along with the IoT web platform will allow the company to monitor, logging and the status of the vehicles in the fleet.</a:t>
            </a:r>
          </a:p>
        </p:txBody>
      </p:sp>
      <p:sp>
        <p:nvSpPr>
          <p:cNvPr id="8" name="CasetăText 7">
            <a:extLst>
              <a:ext uri="{FF2B5EF4-FFF2-40B4-BE49-F238E27FC236}">
                <a16:creationId xmlns:a16="http://schemas.microsoft.com/office/drawing/2014/main" id="{D4478401-C17B-4A2F-97B8-6E5E18032142}"/>
              </a:ext>
            </a:extLst>
          </p:cNvPr>
          <p:cNvSpPr txBox="1"/>
          <p:nvPr/>
        </p:nvSpPr>
        <p:spPr>
          <a:xfrm>
            <a:off x="-1" y="6598891"/>
            <a:ext cx="12794825" cy="246221"/>
          </a:xfrm>
          <a:prstGeom prst="rect">
            <a:avLst/>
          </a:prstGeom>
          <a:noFill/>
        </p:spPr>
        <p:txBody>
          <a:bodyPr wrap="square">
            <a:spAutoFit/>
          </a:bodyPr>
          <a:lstStyle/>
          <a:p>
            <a:r>
              <a:rPr lang="en-GB" sz="1000" dirty="0">
                <a:solidFill>
                  <a:srgbClr val="002060"/>
                </a:solidFill>
              </a:rPr>
              <a:t>https://riberasolutions.com/smart-city-iot-and-ai/</a:t>
            </a:r>
          </a:p>
        </p:txBody>
      </p:sp>
      <p:sp>
        <p:nvSpPr>
          <p:cNvPr id="2" name="AutoShape 2">
            <a:extLst>
              <a:ext uri="{FF2B5EF4-FFF2-40B4-BE49-F238E27FC236}">
                <a16:creationId xmlns:a16="http://schemas.microsoft.com/office/drawing/2014/main" id="{9E580E0A-A48D-4623-83D1-7A9373301B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4541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2E65EFC-5F1F-4B6D-AA5B-056F14DEC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6973"/>
            <a:ext cx="12184519" cy="6251027"/>
          </a:xfrm>
          <a:prstGeom prst="rect">
            <a:avLst/>
          </a:prstGeom>
          <a:noFill/>
          <a:extLst>
            <a:ext uri="{909E8E84-426E-40DD-AFC4-6F175D3DCCD1}">
              <a14:hiddenFill xmlns:a14="http://schemas.microsoft.com/office/drawing/2010/main">
                <a:solidFill>
                  <a:srgbClr val="FFFFFF"/>
                </a:solidFill>
              </a14:hiddenFill>
            </a:ext>
          </a:extLst>
        </p:spPr>
      </p:pic>
      <p:sp>
        <p:nvSpPr>
          <p:cNvPr id="17" name="CasetăText 16">
            <a:extLst>
              <a:ext uri="{FF2B5EF4-FFF2-40B4-BE49-F238E27FC236}">
                <a16:creationId xmlns:a16="http://schemas.microsoft.com/office/drawing/2014/main" id="{D131AEB3-A843-47F9-87E8-FCD1BA695C35}"/>
              </a:ext>
            </a:extLst>
          </p:cNvPr>
          <p:cNvSpPr txBox="1"/>
          <p:nvPr/>
        </p:nvSpPr>
        <p:spPr>
          <a:xfrm>
            <a:off x="0" y="0"/>
            <a:ext cx="9929611" cy="523220"/>
          </a:xfrm>
          <a:prstGeom prst="rect">
            <a:avLst/>
          </a:prstGeom>
          <a:noFill/>
        </p:spPr>
        <p:txBody>
          <a:bodyPr wrap="square" rtlCol="0">
            <a:spAutoFit/>
          </a:bodyPr>
          <a:lstStyle/>
          <a:p>
            <a:r>
              <a:rPr lang="en-GB" sz="2800" b="1" i="0" u="sng" dirty="0">
                <a:effectLst>
                  <a:outerShdw blurRad="38100" dist="38100" dir="2700000" algn="tl">
                    <a:srgbClr val="000000">
                      <a:alpha val="43137"/>
                    </a:srgbClr>
                  </a:outerShdw>
                </a:effectLst>
                <a:latin typeface="Open Sans" panose="020B0606030504020204" pitchFamily="34" charset="0"/>
              </a:rPr>
              <a:t>HEALTHCARE</a:t>
            </a:r>
            <a:endParaRPr lang="en-GB" sz="2800" u="sng" dirty="0">
              <a:effectLst>
                <a:outerShdw blurRad="38100" dist="38100" dir="2700000" algn="tl">
                  <a:srgbClr val="000000">
                    <a:alpha val="43137"/>
                  </a:srgbClr>
                </a:outerShdw>
              </a:effectLst>
            </a:endParaRPr>
          </a:p>
        </p:txBody>
      </p:sp>
      <p:sp>
        <p:nvSpPr>
          <p:cNvPr id="6" name="Dreptunghi 5">
            <a:extLst>
              <a:ext uri="{FF2B5EF4-FFF2-40B4-BE49-F238E27FC236}">
                <a16:creationId xmlns:a16="http://schemas.microsoft.com/office/drawing/2014/main" id="{16EA0478-770D-48BE-AFB3-C5C7FAC915A2}"/>
              </a:ext>
            </a:extLst>
          </p:cNvPr>
          <p:cNvSpPr/>
          <p:nvPr/>
        </p:nvSpPr>
        <p:spPr>
          <a:xfrm>
            <a:off x="483612" y="3521661"/>
            <a:ext cx="11529575" cy="3065116"/>
          </a:xfrm>
          <a:prstGeom prst="rect">
            <a:avLst/>
          </a:prstGeom>
          <a:gradFill flip="none" rotWithShape="1">
            <a:gsLst>
              <a:gs pos="0">
                <a:schemeClr val="accent1">
                  <a:lumMod val="89000"/>
                  <a:alpha val="40000"/>
                </a:schemeClr>
              </a:gs>
              <a:gs pos="97000">
                <a:schemeClr val="accent1">
                  <a:lumMod val="70000"/>
                  <a:alpha val="40000"/>
                </a:schemeClr>
              </a:gs>
            </a:gsLst>
            <a:path path="circle">
              <a:fillToRect l="50000" t="50000" r="50000" b="50000"/>
            </a:path>
            <a:tileRect/>
          </a:gradFill>
          <a:ln>
            <a:noFill/>
          </a:ln>
          <a:effectLst>
            <a:glow rad="139700">
              <a:schemeClr val="accent1">
                <a:satMod val="175000"/>
                <a:alpha val="40000"/>
              </a:schemeClr>
            </a:glow>
            <a:outerShdw blurRad="38100" dist="25400" dir="5400000" rotWithShape="0">
              <a:srgbClr val="000000">
                <a:alpha val="5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IoT devices at the edge are changing patients’ healthcare experience, whether it’s a mobile device collecting patient information at an emergency room visit or a diabetic’s on-body continuous glucose monitoring system.</a:t>
            </a:r>
          </a:p>
          <a:p>
            <a:endParaRPr lang="en-GB" b="1" i="0"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We’re starting to see all kinds of IoT devices collecting health data from individuals: from heart and blood pressure monitors to “smart” pills designed with a time-release or electroceuticals that monitor intake to wearables like smart socks with temperature control or smart vests for vital sign monitoring. </a:t>
            </a:r>
          </a:p>
          <a:p>
            <a:endParaRPr lang="en-GB" b="1" dirty="0">
              <a:solidFill>
                <a:schemeClr val="bg1"/>
              </a:solidFill>
              <a:effectLst>
                <a:outerShdw blurRad="38100" dist="38100" dir="2700000" algn="tl">
                  <a:srgbClr val="000000">
                    <a:alpha val="43137"/>
                  </a:srgbClr>
                </a:outerShdw>
              </a:effectLst>
              <a:latin typeface="Open Sans" panose="020B0606030504020204" pitchFamily="34" charset="0"/>
            </a:endParaRPr>
          </a:p>
          <a:p>
            <a:r>
              <a:rPr lang="en-GB" b="1" i="0" dirty="0">
                <a:solidFill>
                  <a:schemeClr val="bg1"/>
                </a:solidFill>
                <a:effectLst>
                  <a:outerShdw blurRad="38100" dist="38100" dir="2700000" algn="tl">
                    <a:srgbClr val="000000">
                      <a:alpha val="43137"/>
                    </a:srgbClr>
                  </a:outerShdw>
                </a:effectLst>
                <a:latin typeface="Open Sans" panose="020B0606030504020204" pitchFamily="34" charset="0"/>
              </a:rPr>
              <a:t>In addition to monitors, there are also all kinds of devices designed to remind patients to correct their posture, take their medicine, or serve as personal assistants on-the-go.</a:t>
            </a:r>
            <a:endParaRPr lang="en-GB" b="1" dirty="0">
              <a:solidFill>
                <a:schemeClr val="bg1"/>
              </a:solidFill>
              <a:effectLst>
                <a:outerShdw blurRad="38100" dist="38100" dir="2700000" algn="tl">
                  <a:srgbClr val="000000">
                    <a:alpha val="43137"/>
                  </a:srgbClr>
                </a:outerShdw>
              </a:effectLst>
            </a:endParaRPr>
          </a:p>
        </p:txBody>
      </p:sp>
      <p:sp>
        <p:nvSpPr>
          <p:cNvPr id="8" name="CasetăText 7">
            <a:extLst>
              <a:ext uri="{FF2B5EF4-FFF2-40B4-BE49-F238E27FC236}">
                <a16:creationId xmlns:a16="http://schemas.microsoft.com/office/drawing/2014/main" id="{D4478401-C17B-4A2F-97B8-6E5E18032142}"/>
              </a:ext>
            </a:extLst>
          </p:cNvPr>
          <p:cNvSpPr txBox="1"/>
          <p:nvPr/>
        </p:nvSpPr>
        <p:spPr>
          <a:xfrm>
            <a:off x="-94405" y="6579841"/>
            <a:ext cx="12889230" cy="246221"/>
          </a:xfrm>
          <a:prstGeom prst="rect">
            <a:avLst/>
          </a:prstGeom>
          <a:noFill/>
        </p:spPr>
        <p:txBody>
          <a:bodyPr wrap="square">
            <a:spAutoFit/>
          </a:bodyPr>
          <a:lstStyle/>
          <a:p>
            <a:r>
              <a:rPr lang="en-GB" sz="1000" dirty="0">
                <a:solidFill>
                  <a:srgbClr val="002060"/>
                </a:solidFill>
              </a:rPr>
              <a:t>https://www.iotsworldcongress.com/the-internet-of-things-is-driving-the-consumerization-of-healthcare/</a:t>
            </a:r>
          </a:p>
        </p:txBody>
      </p:sp>
      <p:sp>
        <p:nvSpPr>
          <p:cNvPr id="2" name="AutoShape 2">
            <a:extLst>
              <a:ext uri="{FF2B5EF4-FFF2-40B4-BE49-F238E27FC236}">
                <a16:creationId xmlns:a16="http://schemas.microsoft.com/office/drawing/2014/main" id="{9E580E0A-A48D-4623-83D1-7A9373301B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4840406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2.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BC12AA-1C15-4500-BC9C-8EE83A441DE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Tehnologie - proiectare Dividend</Template>
  <TotalTime>764</TotalTime>
  <Words>1950</Words>
  <Application>Microsoft Office PowerPoint</Application>
  <PresentationFormat>Ecran lat</PresentationFormat>
  <Paragraphs>134</Paragraphs>
  <Slides>16</Slides>
  <Notes>3</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16</vt:i4>
      </vt:variant>
    </vt:vector>
  </HeadingPairs>
  <TitlesOfParts>
    <vt:vector size="22" baseType="lpstr">
      <vt:lpstr>Arial</vt:lpstr>
      <vt:lpstr>Calibri</vt:lpstr>
      <vt:lpstr>Gill Sans MT</vt:lpstr>
      <vt:lpstr>Open Sans</vt:lpstr>
      <vt:lpstr>Wingdings 2</vt:lpstr>
      <vt:lpstr>Dividend</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Tehnologie - proiectare Dividend</dc:title>
  <dc:creator>Constantin Ilie</dc:creator>
  <cp:lastModifiedBy>Constantin Ilie</cp:lastModifiedBy>
  <cp:revision>28</cp:revision>
  <dcterms:created xsi:type="dcterms:W3CDTF">2021-06-09T06:54:36Z</dcterms:created>
  <dcterms:modified xsi:type="dcterms:W3CDTF">2021-07-14T12:57:13Z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