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66" r:id="rId2"/>
    <p:sldId id="294" r:id="rId3"/>
    <p:sldId id="295" r:id="rId4"/>
    <p:sldId id="268" r:id="rId5"/>
    <p:sldId id="269" r:id="rId6"/>
    <p:sldId id="296" r:id="rId7"/>
    <p:sldId id="270" r:id="rId8"/>
    <p:sldId id="272" r:id="rId9"/>
    <p:sldId id="297" r:id="rId10"/>
    <p:sldId id="274" r:id="rId11"/>
    <p:sldId id="273" r:id="rId12"/>
    <p:sldId id="298" r:id="rId13"/>
    <p:sldId id="275" r:id="rId14"/>
    <p:sldId id="277" r:id="rId15"/>
    <p:sldId id="278" r:id="rId16"/>
    <p:sldId id="299" r:id="rId17"/>
    <p:sldId id="300" r:id="rId18"/>
    <p:sldId id="279" r:id="rId19"/>
    <p:sldId id="281" r:id="rId20"/>
    <p:sldId id="282" r:id="rId21"/>
    <p:sldId id="284" r:id="rId22"/>
    <p:sldId id="285"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286" r:id="rId36"/>
    <p:sldId id="287" r:id="rId37"/>
    <p:sldId id="288" r:id="rId38"/>
    <p:sldId id="289" r:id="rId39"/>
    <p:sldId id="290" r:id="rId40"/>
    <p:sldId id="291" r:id="rId41"/>
  </p:sldIdLst>
  <p:sldSz cx="12192000" cy="6858000"/>
  <p:notesSz cx="6858000" cy="9144000"/>
  <p:embeddedFontLst>
    <p:embeddedFont>
      <p:font typeface="Helvetica" panose="020B0604020202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gEnQoYOLMe4bWrpfj3i7C5dvQ3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99"/>
    <p:restoredTop sz="94674"/>
  </p:normalViewPr>
  <p:slideViewPr>
    <p:cSldViewPr snapToGrid="0">
      <p:cViewPr varScale="1">
        <p:scale>
          <a:sx n="108" d="100"/>
          <a:sy n="108" d="100"/>
        </p:scale>
        <p:origin x="1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6" name="Google Shape;14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3880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lstStyle/>
          <a:p>
            <a:endParaRPr lang="ro-RO" dirty="0"/>
          </a:p>
        </p:txBody>
      </p:sp>
    </p:spTree>
    <p:extLst>
      <p:ext uri="{BB962C8B-B14F-4D97-AF65-F5344CB8AC3E}">
        <p14:creationId xmlns:p14="http://schemas.microsoft.com/office/powerpoint/2010/main" val="2320999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lstStyle/>
          <a:p>
            <a:endParaRPr lang="ro-RO" dirty="0"/>
          </a:p>
        </p:txBody>
      </p:sp>
    </p:spTree>
    <p:extLst>
      <p:ext uri="{BB962C8B-B14F-4D97-AF65-F5344CB8AC3E}">
        <p14:creationId xmlns:p14="http://schemas.microsoft.com/office/powerpoint/2010/main" val="700937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2"/>
          <p:cNvSpPr txBox="1">
            <a:spLocks noGrp="1"/>
          </p:cNvSpPr>
          <p:nvPr>
            <p:ph type="title"/>
          </p:nvPr>
        </p:nvSpPr>
        <p:spPr>
          <a:xfrm>
            <a:off x="1587710" y="455362"/>
            <a:ext cx="9486690" cy="1550419"/>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2"/>
          <p:cNvSpPr txBox="1">
            <a:spLocks noGrp="1"/>
          </p:cNvSpPr>
          <p:nvPr>
            <p:ph type="body" idx="1"/>
          </p:nvPr>
        </p:nvSpPr>
        <p:spPr>
          <a:xfrm>
            <a:off x="1587710" y="2160016"/>
            <a:ext cx="9486690" cy="3926152"/>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2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2" name="Google Shape;22;p12"/>
          <p:cNvSpPr txBox="1">
            <a:spLocks noGrp="1"/>
          </p:cNvSpPr>
          <p:nvPr>
            <p:ph type="dt" idx="10"/>
          </p:nvPr>
        </p:nvSpPr>
        <p:spPr>
          <a:xfrm>
            <a:off x="8018632" y="6292850"/>
            <a:ext cx="3094278"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2"/>
          <p:cNvSpPr txBox="1">
            <a:spLocks noGrp="1"/>
          </p:cNvSpPr>
          <p:nvPr>
            <p:ph type="ftr" idx="11"/>
          </p:nvPr>
        </p:nvSpPr>
        <p:spPr>
          <a:xfrm>
            <a:off x="1587711" y="62928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2"/>
          <p:cNvSpPr txBox="1">
            <a:spLocks noGrp="1"/>
          </p:cNvSpPr>
          <p:nvPr>
            <p:ph type="sldNum" idx="12"/>
          </p:nvPr>
        </p:nvSpPr>
        <p:spPr>
          <a:xfrm>
            <a:off x="11149574" y="6292850"/>
            <a:ext cx="81381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5" name="Google Shape;25;p12"/>
          <p:cNvSpPr/>
          <p:nvPr/>
        </p:nvSpPr>
        <p:spPr>
          <a:xfrm>
            <a:off x="0" y="565153"/>
            <a:ext cx="1133856" cy="6292847"/>
          </a:xfrm>
          <a:prstGeom prst="rect">
            <a:avLst/>
          </a:prstGeom>
          <a:gradFill>
            <a:gsLst>
              <a:gs pos="0">
                <a:srgbClr val="3B9EB1">
                  <a:alpha val="49411"/>
                </a:srgbClr>
              </a:gs>
              <a:gs pos="25000">
                <a:srgbClr val="46B196">
                  <a:alpha val="60000"/>
                </a:srgbClr>
              </a:gs>
              <a:gs pos="50000">
                <a:srgbClr val="4D7EC3">
                  <a:alpha val="54509"/>
                </a:srgbClr>
              </a:gs>
              <a:gs pos="81000">
                <a:srgbClr val="B13B3E">
                  <a:alpha val="49411"/>
                </a:srgbClr>
              </a:gs>
              <a:gs pos="99000">
                <a:srgbClr val="C37B4D">
                  <a:alpha val="49411"/>
                </a:srgbClr>
              </a:gs>
              <a:gs pos="100000">
                <a:srgbClr val="C37B4D">
                  <a:alpha val="49411"/>
                </a:srgbClr>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 name="Google Shape;26;p12"/>
          <p:cNvSpPr/>
          <p:nvPr/>
        </p:nvSpPr>
        <p:spPr>
          <a:xfrm>
            <a:off x="0" y="-3"/>
            <a:ext cx="565150" cy="6857999"/>
          </a:xfrm>
          <a:prstGeom prst="rect">
            <a:avLst/>
          </a:prstGeom>
          <a:gradFill>
            <a:gsLst>
              <a:gs pos="0">
                <a:srgbClr val="3B9EB1">
                  <a:alpha val="49411"/>
                </a:srgbClr>
              </a:gs>
              <a:gs pos="25000">
                <a:srgbClr val="46B196">
                  <a:alpha val="60000"/>
                </a:srgbClr>
              </a:gs>
              <a:gs pos="49000">
                <a:srgbClr val="4D7EC3">
                  <a:alpha val="54509"/>
                </a:srgbClr>
              </a:gs>
              <a:gs pos="81000">
                <a:srgbClr val="B13B3E">
                  <a:alpha val="49411"/>
                </a:srgbClr>
              </a:gs>
              <a:gs pos="99000">
                <a:srgbClr val="C37B4D">
                  <a:alpha val="49411"/>
                </a:srgbClr>
              </a:gs>
              <a:gs pos="100000">
                <a:srgbClr val="C37B4D">
                  <a:alpha val="49411"/>
                </a:srgbClr>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1587710" y="455362"/>
            <a:ext cx="9486690" cy="1550419"/>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4"/>
          <p:cNvSpPr txBox="1">
            <a:spLocks noGrp="1"/>
          </p:cNvSpPr>
          <p:nvPr>
            <p:ph type="body" idx="1"/>
          </p:nvPr>
        </p:nvSpPr>
        <p:spPr>
          <a:xfrm>
            <a:off x="1587709" y="2160016"/>
            <a:ext cx="4425437" cy="3927093"/>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2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8" name="Google Shape;38;p14"/>
          <p:cNvSpPr txBox="1">
            <a:spLocks noGrp="1"/>
          </p:cNvSpPr>
          <p:nvPr>
            <p:ph type="body" idx="2"/>
          </p:nvPr>
        </p:nvSpPr>
        <p:spPr>
          <a:xfrm>
            <a:off x="6648963" y="2160016"/>
            <a:ext cx="4425437" cy="3927093"/>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2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9" name="Google Shape;39;p14"/>
          <p:cNvSpPr txBox="1">
            <a:spLocks noGrp="1"/>
          </p:cNvSpPr>
          <p:nvPr>
            <p:ph type="dt" idx="10"/>
          </p:nvPr>
        </p:nvSpPr>
        <p:spPr>
          <a:xfrm>
            <a:off x="8018632" y="6292850"/>
            <a:ext cx="3094278"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4"/>
          <p:cNvSpPr txBox="1">
            <a:spLocks noGrp="1"/>
          </p:cNvSpPr>
          <p:nvPr>
            <p:ph type="ftr" idx="11"/>
          </p:nvPr>
        </p:nvSpPr>
        <p:spPr>
          <a:xfrm>
            <a:off x="1587711" y="62928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4"/>
          <p:cNvSpPr txBox="1">
            <a:spLocks noGrp="1"/>
          </p:cNvSpPr>
          <p:nvPr>
            <p:ph type="sldNum" idx="12"/>
          </p:nvPr>
        </p:nvSpPr>
        <p:spPr>
          <a:xfrm>
            <a:off x="11149574" y="6292850"/>
            <a:ext cx="81381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2" name="Google Shape;42;p14"/>
          <p:cNvSpPr/>
          <p:nvPr/>
        </p:nvSpPr>
        <p:spPr>
          <a:xfrm>
            <a:off x="0" y="565153"/>
            <a:ext cx="1133856" cy="6292847"/>
          </a:xfrm>
          <a:prstGeom prst="rect">
            <a:avLst/>
          </a:prstGeom>
          <a:gradFill>
            <a:gsLst>
              <a:gs pos="0">
                <a:srgbClr val="3B9EB1">
                  <a:alpha val="49411"/>
                </a:srgbClr>
              </a:gs>
              <a:gs pos="25000">
                <a:srgbClr val="46B196">
                  <a:alpha val="60000"/>
                </a:srgbClr>
              </a:gs>
              <a:gs pos="50000">
                <a:srgbClr val="4D7EC3">
                  <a:alpha val="54509"/>
                </a:srgbClr>
              </a:gs>
              <a:gs pos="81000">
                <a:srgbClr val="B13B3E">
                  <a:alpha val="49411"/>
                </a:srgbClr>
              </a:gs>
              <a:gs pos="99000">
                <a:srgbClr val="C37B4D">
                  <a:alpha val="49411"/>
                </a:srgbClr>
              </a:gs>
              <a:gs pos="100000">
                <a:srgbClr val="C37B4D">
                  <a:alpha val="49411"/>
                </a:srgbClr>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 name="Google Shape;43;p14"/>
          <p:cNvSpPr/>
          <p:nvPr/>
        </p:nvSpPr>
        <p:spPr>
          <a:xfrm>
            <a:off x="0" y="-3"/>
            <a:ext cx="565150" cy="6857999"/>
          </a:xfrm>
          <a:prstGeom prst="rect">
            <a:avLst/>
          </a:prstGeom>
          <a:gradFill>
            <a:gsLst>
              <a:gs pos="0">
                <a:srgbClr val="3B9EB1">
                  <a:alpha val="49411"/>
                </a:srgbClr>
              </a:gs>
              <a:gs pos="25000">
                <a:srgbClr val="46B196">
                  <a:alpha val="60000"/>
                </a:srgbClr>
              </a:gs>
              <a:gs pos="49000">
                <a:srgbClr val="4D7EC3">
                  <a:alpha val="54509"/>
                </a:srgbClr>
              </a:gs>
              <a:gs pos="81000">
                <a:srgbClr val="B13B3E">
                  <a:alpha val="49411"/>
                </a:srgbClr>
              </a:gs>
              <a:gs pos="99000">
                <a:srgbClr val="C37B4D">
                  <a:alpha val="49411"/>
                </a:srgbClr>
              </a:gs>
              <a:gs pos="100000">
                <a:srgbClr val="C37B4D">
                  <a:alpha val="49411"/>
                </a:srgbClr>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1591056" y="457200"/>
            <a:ext cx="9521854" cy="155448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1591057" y="2165086"/>
            <a:ext cx="442569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200"/>
              </a:spcBef>
              <a:spcAft>
                <a:spcPts val="0"/>
              </a:spcAft>
              <a:buSzPts val="2200"/>
              <a:buNone/>
              <a:defRPr sz="2200" b="1"/>
            </a:lvl1pPr>
            <a:lvl2pPr marL="914400" lvl="1" indent="-228600" algn="l">
              <a:lnSpc>
                <a:spcPct val="110000"/>
              </a:lnSpc>
              <a:spcBef>
                <a:spcPts val="600"/>
              </a:spcBef>
              <a:spcAft>
                <a:spcPts val="0"/>
              </a:spcAft>
              <a:buSzPts val="2000"/>
              <a:buNone/>
              <a:defRPr sz="2000" b="1"/>
            </a:lvl2pPr>
            <a:lvl3pPr marL="1371600" lvl="2" indent="-228600" algn="l">
              <a:lnSpc>
                <a:spcPct val="110000"/>
              </a:lnSpc>
              <a:spcBef>
                <a:spcPts val="600"/>
              </a:spcBef>
              <a:spcAft>
                <a:spcPts val="0"/>
              </a:spcAft>
              <a:buSzPts val="1800"/>
              <a:buNone/>
              <a:defRPr sz="1800" b="1"/>
            </a:lvl3pPr>
            <a:lvl4pPr marL="1828800" lvl="3" indent="-228600" algn="l">
              <a:lnSpc>
                <a:spcPct val="110000"/>
              </a:lnSpc>
              <a:spcBef>
                <a:spcPts val="600"/>
              </a:spcBef>
              <a:spcAft>
                <a:spcPts val="0"/>
              </a:spcAft>
              <a:buSzPts val="1600"/>
              <a:buNone/>
              <a:defRPr sz="1600" b="1"/>
            </a:lvl4pPr>
            <a:lvl5pPr marL="2286000" lvl="4" indent="-228600" algn="l">
              <a:lnSpc>
                <a:spcPct val="110000"/>
              </a:lnSpc>
              <a:spcBef>
                <a:spcPts val="600"/>
              </a:spcBef>
              <a:spcAft>
                <a:spcPts val="0"/>
              </a:spcAft>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7" name="Google Shape;47;p15"/>
          <p:cNvSpPr txBox="1">
            <a:spLocks noGrp="1"/>
          </p:cNvSpPr>
          <p:nvPr>
            <p:ph type="body" idx="2"/>
          </p:nvPr>
        </p:nvSpPr>
        <p:spPr>
          <a:xfrm>
            <a:off x="1591056" y="2988998"/>
            <a:ext cx="4425697" cy="3098112"/>
          </a:xfrm>
          <a:prstGeom prst="rect">
            <a:avLst/>
          </a:prstGeom>
          <a:noFill/>
          <a:ln>
            <a:noFill/>
          </a:ln>
        </p:spPr>
        <p:txBody>
          <a:bodyPr spcFirstLastPara="1" wrap="square" lIns="91425" tIns="45700" rIns="91425" bIns="45700" anchor="t" anchorCtr="0">
            <a:normAutofit/>
          </a:bodyPr>
          <a:lstStyle>
            <a:lvl1pPr marL="457200" lvl="0" indent="-355600" algn="l">
              <a:lnSpc>
                <a:spcPct val="110000"/>
              </a:lnSpc>
              <a:spcBef>
                <a:spcPts val="1200"/>
              </a:spcBef>
              <a:spcAft>
                <a:spcPts val="0"/>
              </a:spcAft>
              <a:buSzPts val="2000"/>
              <a:buChar char="•"/>
              <a:defRPr sz="2000"/>
            </a:lvl1pPr>
            <a:lvl2pPr marL="914400" lvl="1" indent="-342900" algn="l">
              <a:lnSpc>
                <a:spcPct val="110000"/>
              </a:lnSpc>
              <a:spcBef>
                <a:spcPts val="600"/>
              </a:spcBef>
              <a:spcAft>
                <a:spcPts val="0"/>
              </a:spcAft>
              <a:buSzPts val="1800"/>
              <a:buChar char="•"/>
              <a:defRPr sz="1800"/>
            </a:lvl2pPr>
            <a:lvl3pPr marL="1371600" lvl="2" indent="-330200" algn="l">
              <a:lnSpc>
                <a:spcPct val="110000"/>
              </a:lnSpc>
              <a:spcBef>
                <a:spcPts val="600"/>
              </a:spcBef>
              <a:spcAft>
                <a:spcPts val="0"/>
              </a:spcAft>
              <a:buSzPts val="1600"/>
              <a:buChar char="•"/>
              <a:defRPr sz="1600"/>
            </a:lvl3pPr>
            <a:lvl4pPr marL="1828800" lvl="3" indent="-317500" algn="l">
              <a:lnSpc>
                <a:spcPct val="110000"/>
              </a:lnSpc>
              <a:spcBef>
                <a:spcPts val="600"/>
              </a:spcBef>
              <a:spcAft>
                <a:spcPts val="0"/>
              </a:spcAft>
              <a:buSzPts val="1400"/>
              <a:buChar char="•"/>
              <a:defRPr sz="1400"/>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8" name="Google Shape;48;p15"/>
          <p:cNvSpPr txBox="1">
            <a:spLocks noGrp="1"/>
          </p:cNvSpPr>
          <p:nvPr>
            <p:ph type="body" idx="3"/>
          </p:nvPr>
        </p:nvSpPr>
        <p:spPr>
          <a:xfrm>
            <a:off x="6687214" y="2165086"/>
            <a:ext cx="442569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200"/>
              </a:spcBef>
              <a:spcAft>
                <a:spcPts val="0"/>
              </a:spcAft>
              <a:buSzPts val="2200"/>
              <a:buNone/>
              <a:defRPr sz="2200" b="1"/>
            </a:lvl1pPr>
            <a:lvl2pPr marL="914400" lvl="1" indent="-228600" algn="l">
              <a:lnSpc>
                <a:spcPct val="110000"/>
              </a:lnSpc>
              <a:spcBef>
                <a:spcPts val="600"/>
              </a:spcBef>
              <a:spcAft>
                <a:spcPts val="0"/>
              </a:spcAft>
              <a:buSzPts val="2000"/>
              <a:buNone/>
              <a:defRPr sz="2000" b="1"/>
            </a:lvl2pPr>
            <a:lvl3pPr marL="1371600" lvl="2" indent="-228600" algn="l">
              <a:lnSpc>
                <a:spcPct val="110000"/>
              </a:lnSpc>
              <a:spcBef>
                <a:spcPts val="600"/>
              </a:spcBef>
              <a:spcAft>
                <a:spcPts val="0"/>
              </a:spcAft>
              <a:buSzPts val="1800"/>
              <a:buNone/>
              <a:defRPr sz="1800" b="1"/>
            </a:lvl3pPr>
            <a:lvl4pPr marL="1828800" lvl="3" indent="-228600" algn="l">
              <a:lnSpc>
                <a:spcPct val="110000"/>
              </a:lnSpc>
              <a:spcBef>
                <a:spcPts val="600"/>
              </a:spcBef>
              <a:spcAft>
                <a:spcPts val="0"/>
              </a:spcAft>
              <a:buSzPts val="1600"/>
              <a:buNone/>
              <a:defRPr sz="1600" b="1"/>
            </a:lvl4pPr>
            <a:lvl5pPr marL="2286000" lvl="4" indent="-228600" algn="l">
              <a:lnSpc>
                <a:spcPct val="110000"/>
              </a:lnSpc>
              <a:spcBef>
                <a:spcPts val="600"/>
              </a:spcBef>
              <a:spcAft>
                <a:spcPts val="0"/>
              </a:spcAft>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9" name="Google Shape;49;p15"/>
          <p:cNvSpPr txBox="1">
            <a:spLocks noGrp="1"/>
          </p:cNvSpPr>
          <p:nvPr>
            <p:ph type="body" idx="4"/>
          </p:nvPr>
        </p:nvSpPr>
        <p:spPr>
          <a:xfrm>
            <a:off x="6687214" y="2988998"/>
            <a:ext cx="4425696" cy="3098112"/>
          </a:xfrm>
          <a:prstGeom prst="rect">
            <a:avLst/>
          </a:prstGeom>
          <a:noFill/>
          <a:ln>
            <a:noFill/>
          </a:ln>
        </p:spPr>
        <p:txBody>
          <a:bodyPr spcFirstLastPara="1" wrap="square" lIns="91425" tIns="45700" rIns="91425" bIns="45700" anchor="t" anchorCtr="0">
            <a:normAutofit/>
          </a:bodyPr>
          <a:lstStyle>
            <a:lvl1pPr marL="457200" lvl="0" indent="-355600" algn="l">
              <a:lnSpc>
                <a:spcPct val="110000"/>
              </a:lnSpc>
              <a:spcBef>
                <a:spcPts val="1200"/>
              </a:spcBef>
              <a:spcAft>
                <a:spcPts val="0"/>
              </a:spcAft>
              <a:buSzPts val="2000"/>
              <a:buChar char="•"/>
              <a:defRPr sz="2000"/>
            </a:lvl1pPr>
            <a:lvl2pPr marL="914400" lvl="1" indent="-342900" algn="l">
              <a:lnSpc>
                <a:spcPct val="110000"/>
              </a:lnSpc>
              <a:spcBef>
                <a:spcPts val="600"/>
              </a:spcBef>
              <a:spcAft>
                <a:spcPts val="0"/>
              </a:spcAft>
              <a:buSzPts val="1800"/>
              <a:buChar char="•"/>
              <a:defRPr sz="1800"/>
            </a:lvl2pPr>
            <a:lvl3pPr marL="1371600" lvl="2" indent="-330200" algn="l">
              <a:lnSpc>
                <a:spcPct val="110000"/>
              </a:lnSpc>
              <a:spcBef>
                <a:spcPts val="600"/>
              </a:spcBef>
              <a:spcAft>
                <a:spcPts val="0"/>
              </a:spcAft>
              <a:buSzPts val="1600"/>
              <a:buChar char="•"/>
              <a:defRPr sz="1600"/>
            </a:lvl3pPr>
            <a:lvl4pPr marL="1828800" lvl="3" indent="-317500" algn="l">
              <a:lnSpc>
                <a:spcPct val="110000"/>
              </a:lnSpc>
              <a:spcBef>
                <a:spcPts val="600"/>
              </a:spcBef>
              <a:spcAft>
                <a:spcPts val="0"/>
              </a:spcAft>
              <a:buSzPts val="1400"/>
              <a:buChar char="•"/>
              <a:defRPr sz="1400"/>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0" name="Google Shape;50;p15"/>
          <p:cNvSpPr txBox="1">
            <a:spLocks noGrp="1"/>
          </p:cNvSpPr>
          <p:nvPr>
            <p:ph type="dt" idx="10"/>
          </p:nvPr>
        </p:nvSpPr>
        <p:spPr>
          <a:xfrm>
            <a:off x="8018632" y="6292850"/>
            <a:ext cx="3094278"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ftr" idx="11"/>
          </p:nvPr>
        </p:nvSpPr>
        <p:spPr>
          <a:xfrm>
            <a:off x="1587711" y="62928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sldNum" idx="12"/>
          </p:nvPr>
        </p:nvSpPr>
        <p:spPr>
          <a:xfrm>
            <a:off x="11149574" y="6292850"/>
            <a:ext cx="81381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3" name="Google Shape;53;p15"/>
          <p:cNvSpPr/>
          <p:nvPr/>
        </p:nvSpPr>
        <p:spPr>
          <a:xfrm>
            <a:off x="0" y="565153"/>
            <a:ext cx="1133856" cy="6292847"/>
          </a:xfrm>
          <a:prstGeom prst="rect">
            <a:avLst/>
          </a:prstGeom>
          <a:gradFill>
            <a:gsLst>
              <a:gs pos="0">
                <a:srgbClr val="3B9EB1">
                  <a:alpha val="49411"/>
                </a:srgbClr>
              </a:gs>
              <a:gs pos="25000">
                <a:srgbClr val="46B196">
                  <a:alpha val="60000"/>
                </a:srgbClr>
              </a:gs>
              <a:gs pos="50000">
                <a:srgbClr val="4D7EC3">
                  <a:alpha val="54509"/>
                </a:srgbClr>
              </a:gs>
              <a:gs pos="81000">
                <a:srgbClr val="B13B3E">
                  <a:alpha val="49411"/>
                </a:srgbClr>
              </a:gs>
              <a:gs pos="99000">
                <a:srgbClr val="C37B4D">
                  <a:alpha val="49411"/>
                </a:srgbClr>
              </a:gs>
              <a:gs pos="100000">
                <a:srgbClr val="C37B4D">
                  <a:alpha val="49411"/>
                </a:srgbClr>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 name="Google Shape;54;p15"/>
          <p:cNvSpPr/>
          <p:nvPr/>
        </p:nvSpPr>
        <p:spPr>
          <a:xfrm>
            <a:off x="0" y="-3"/>
            <a:ext cx="565150" cy="6857999"/>
          </a:xfrm>
          <a:prstGeom prst="rect">
            <a:avLst/>
          </a:prstGeom>
          <a:gradFill>
            <a:gsLst>
              <a:gs pos="0">
                <a:srgbClr val="3B9EB1">
                  <a:alpha val="49411"/>
                </a:srgbClr>
              </a:gs>
              <a:gs pos="25000">
                <a:srgbClr val="46B196">
                  <a:alpha val="60000"/>
                </a:srgbClr>
              </a:gs>
              <a:gs pos="49000">
                <a:srgbClr val="4D7EC3">
                  <a:alpha val="54509"/>
                </a:srgbClr>
              </a:gs>
              <a:gs pos="81000">
                <a:srgbClr val="B13B3E">
                  <a:alpha val="49411"/>
                </a:srgbClr>
              </a:gs>
              <a:gs pos="99000">
                <a:srgbClr val="C37B4D">
                  <a:alpha val="49411"/>
                </a:srgbClr>
              </a:gs>
              <a:gs pos="100000">
                <a:srgbClr val="C37B4D">
                  <a:alpha val="49411"/>
                </a:srgbClr>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16"/>
          <p:cNvSpPr txBox="1">
            <a:spLocks noGrp="1"/>
          </p:cNvSpPr>
          <p:nvPr>
            <p:ph type="title"/>
          </p:nvPr>
        </p:nvSpPr>
        <p:spPr>
          <a:xfrm>
            <a:off x="1587710" y="455362"/>
            <a:ext cx="9486690" cy="1550419"/>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dt" idx="10"/>
          </p:nvPr>
        </p:nvSpPr>
        <p:spPr>
          <a:xfrm>
            <a:off x="8018632" y="6292850"/>
            <a:ext cx="3094278"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1587711" y="62928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a:off x="11149574" y="6292850"/>
            <a:ext cx="81381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0" name="Google Shape;60;p16"/>
          <p:cNvSpPr/>
          <p:nvPr/>
        </p:nvSpPr>
        <p:spPr>
          <a:xfrm>
            <a:off x="0" y="565153"/>
            <a:ext cx="1133856" cy="6292847"/>
          </a:xfrm>
          <a:prstGeom prst="rect">
            <a:avLst/>
          </a:prstGeom>
          <a:gradFill>
            <a:gsLst>
              <a:gs pos="0">
                <a:srgbClr val="3B9EB1">
                  <a:alpha val="49411"/>
                </a:srgbClr>
              </a:gs>
              <a:gs pos="25000">
                <a:srgbClr val="46B196">
                  <a:alpha val="60000"/>
                </a:srgbClr>
              </a:gs>
              <a:gs pos="50000">
                <a:srgbClr val="4D7EC3">
                  <a:alpha val="54509"/>
                </a:srgbClr>
              </a:gs>
              <a:gs pos="81000">
                <a:srgbClr val="B13B3E">
                  <a:alpha val="49411"/>
                </a:srgbClr>
              </a:gs>
              <a:gs pos="99000">
                <a:srgbClr val="C37B4D">
                  <a:alpha val="49411"/>
                </a:srgbClr>
              </a:gs>
              <a:gs pos="100000">
                <a:srgbClr val="C37B4D">
                  <a:alpha val="49411"/>
                </a:srgbClr>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 name="Google Shape;61;p16"/>
          <p:cNvSpPr/>
          <p:nvPr/>
        </p:nvSpPr>
        <p:spPr>
          <a:xfrm>
            <a:off x="0" y="-3"/>
            <a:ext cx="565150" cy="6857999"/>
          </a:xfrm>
          <a:prstGeom prst="rect">
            <a:avLst/>
          </a:prstGeom>
          <a:gradFill>
            <a:gsLst>
              <a:gs pos="0">
                <a:srgbClr val="3B9EB1">
                  <a:alpha val="49411"/>
                </a:srgbClr>
              </a:gs>
              <a:gs pos="25000">
                <a:srgbClr val="46B196">
                  <a:alpha val="60000"/>
                </a:srgbClr>
              </a:gs>
              <a:gs pos="49000">
                <a:srgbClr val="4D7EC3">
                  <a:alpha val="54509"/>
                </a:srgbClr>
              </a:gs>
              <a:gs pos="81000">
                <a:srgbClr val="B13B3E">
                  <a:alpha val="49411"/>
                </a:srgbClr>
              </a:gs>
              <a:gs pos="99000">
                <a:srgbClr val="C37B4D">
                  <a:alpha val="49411"/>
                </a:srgbClr>
              </a:gs>
              <a:gs pos="100000">
                <a:srgbClr val="C37B4D">
                  <a:alpha val="49411"/>
                </a:srgbClr>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7"/>
          <p:cNvSpPr txBox="1">
            <a:spLocks noGrp="1"/>
          </p:cNvSpPr>
          <p:nvPr>
            <p:ph type="dt" idx="10"/>
          </p:nvPr>
        </p:nvSpPr>
        <p:spPr>
          <a:xfrm>
            <a:off x="8018632" y="6292850"/>
            <a:ext cx="3094278"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
          <p:cNvSpPr txBox="1">
            <a:spLocks noGrp="1"/>
          </p:cNvSpPr>
          <p:nvPr>
            <p:ph type="ftr" idx="11"/>
          </p:nvPr>
        </p:nvSpPr>
        <p:spPr>
          <a:xfrm>
            <a:off x="1587711" y="62928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7"/>
          <p:cNvSpPr txBox="1">
            <a:spLocks noGrp="1"/>
          </p:cNvSpPr>
          <p:nvPr>
            <p:ph type="sldNum" idx="12"/>
          </p:nvPr>
        </p:nvSpPr>
        <p:spPr>
          <a:xfrm>
            <a:off x="11149574" y="6292850"/>
            <a:ext cx="81381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6" name="Google Shape;66;p17"/>
          <p:cNvSpPr/>
          <p:nvPr/>
        </p:nvSpPr>
        <p:spPr>
          <a:xfrm>
            <a:off x="0" y="565153"/>
            <a:ext cx="1133856" cy="6292847"/>
          </a:xfrm>
          <a:prstGeom prst="rect">
            <a:avLst/>
          </a:prstGeom>
          <a:gradFill>
            <a:gsLst>
              <a:gs pos="0">
                <a:srgbClr val="3B9EB1">
                  <a:alpha val="49411"/>
                </a:srgbClr>
              </a:gs>
              <a:gs pos="25000">
                <a:srgbClr val="46B196">
                  <a:alpha val="60000"/>
                </a:srgbClr>
              </a:gs>
              <a:gs pos="50000">
                <a:srgbClr val="4D7EC3">
                  <a:alpha val="54509"/>
                </a:srgbClr>
              </a:gs>
              <a:gs pos="81000">
                <a:srgbClr val="B13B3E">
                  <a:alpha val="49411"/>
                </a:srgbClr>
              </a:gs>
              <a:gs pos="99000">
                <a:srgbClr val="C37B4D">
                  <a:alpha val="49411"/>
                </a:srgbClr>
              </a:gs>
              <a:gs pos="100000">
                <a:srgbClr val="C37B4D">
                  <a:alpha val="49411"/>
                </a:srgbClr>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 name="Google Shape;67;p17"/>
          <p:cNvSpPr/>
          <p:nvPr/>
        </p:nvSpPr>
        <p:spPr>
          <a:xfrm>
            <a:off x="0" y="-3"/>
            <a:ext cx="565150" cy="6857999"/>
          </a:xfrm>
          <a:prstGeom prst="rect">
            <a:avLst/>
          </a:prstGeom>
          <a:gradFill>
            <a:gsLst>
              <a:gs pos="0">
                <a:srgbClr val="3B9EB1">
                  <a:alpha val="49411"/>
                </a:srgbClr>
              </a:gs>
              <a:gs pos="25000">
                <a:srgbClr val="46B196">
                  <a:alpha val="60000"/>
                </a:srgbClr>
              </a:gs>
              <a:gs pos="49000">
                <a:srgbClr val="4D7EC3">
                  <a:alpha val="54509"/>
                </a:srgbClr>
              </a:gs>
              <a:gs pos="81000">
                <a:srgbClr val="B13B3E">
                  <a:alpha val="49411"/>
                </a:srgbClr>
              </a:gs>
              <a:gs pos="99000">
                <a:srgbClr val="C37B4D">
                  <a:alpha val="49411"/>
                </a:srgbClr>
              </a:gs>
              <a:gs pos="100000">
                <a:srgbClr val="C37B4D">
                  <a:alpha val="49411"/>
                </a:srgbClr>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1587712" y="455362"/>
            <a:ext cx="4043440" cy="158451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body" idx="1"/>
          </p:nvPr>
        </p:nvSpPr>
        <p:spPr>
          <a:xfrm>
            <a:off x="6271232" y="565151"/>
            <a:ext cx="5358384" cy="5521960"/>
          </a:xfrm>
          <a:prstGeom prst="rect">
            <a:avLst/>
          </a:prstGeom>
          <a:noFill/>
          <a:ln>
            <a:noFill/>
          </a:ln>
        </p:spPr>
        <p:txBody>
          <a:bodyPr spcFirstLastPara="1" wrap="square" lIns="91425" tIns="45700" rIns="91425" bIns="45700" anchor="t" anchorCtr="0">
            <a:normAutofit/>
          </a:bodyPr>
          <a:lstStyle>
            <a:lvl1pPr marL="457200" lvl="0" indent="-368300" algn="l">
              <a:lnSpc>
                <a:spcPct val="110000"/>
              </a:lnSpc>
              <a:spcBef>
                <a:spcPts val="1200"/>
              </a:spcBef>
              <a:spcAft>
                <a:spcPts val="0"/>
              </a:spcAft>
              <a:buSzPts val="2200"/>
              <a:buChar char="•"/>
              <a:defRPr sz="2200"/>
            </a:lvl1pPr>
            <a:lvl2pPr marL="914400" lvl="1" indent="-349250" algn="l">
              <a:lnSpc>
                <a:spcPct val="110000"/>
              </a:lnSpc>
              <a:spcBef>
                <a:spcPts val="600"/>
              </a:spcBef>
              <a:spcAft>
                <a:spcPts val="0"/>
              </a:spcAft>
              <a:buSzPts val="1900"/>
              <a:buChar char="•"/>
              <a:defRPr sz="1900"/>
            </a:lvl2pPr>
            <a:lvl3pPr marL="1371600" lvl="2" indent="-336550" algn="l">
              <a:lnSpc>
                <a:spcPct val="110000"/>
              </a:lnSpc>
              <a:spcBef>
                <a:spcPts val="600"/>
              </a:spcBef>
              <a:spcAft>
                <a:spcPts val="0"/>
              </a:spcAft>
              <a:buSzPts val="1700"/>
              <a:buChar char="•"/>
              <a:defRPr sz="1700"/>
            </a:lvl3pPr>
            <a:lvl4pPr marL="1828800" lvl="3" indent="-323850" algn="l">
              <a:lnSpc>
                <a:spcPct val="110000"/>
              </a:lnSpc>
              <a:spcBef>
                <a:spcPts val="600"/>
              </a:spcBef>
              <a:spcAft>
                <a:spcPts val="0"/>
              </a:spcAft>
              <a:buSzPts val="1500"/>
              <a:buChar char="•"/>
              <a:defRPr sz="1500"/>
            </a:lvl4pPr>
            <a:lvl5pPr marL="2286000" lvl="4" indent="-323850" algn="l">
              <a:lnSpc>
                <a:spcPct val="110000"/>
              </a:lnSpc>
              <a:spcBef>
                <a:spcPts val="600"/>
              </a:spcBef>
              <a:spcAft>
                <a:spcPts val="0"/>
              </a:spcAft>
              <a:buSzPts val="1500"/>
              <a:buChar char="•"/>
              <a:defRPr sz="15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71" name="Google Shape;71;p18"/>
          <p:cNvSpPr txBox="1">
            <a:spLocks noGrp="1"/>
          </p:cNvSpPr>
          <p:nvPr>
            <p:ph type="body" idx="2"/>
          </p:nvPr>
        </p:nvSpPr>
        <p:spPr>
          <a:xfrm>
            <a:off x="1587712" y="2039874"/>
            <a:ext cx="4043440" cy="382911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600"/>
              <a:buNone/>
              <a:defRPr sz="1600"/>
            </a:lvl1pPr>
            <a:lvl2pPr marL="914400" lvl="1" indent="-228600" algn="l">
              <a:lnSpc>
                <a:spcPct val="110000"/>
              </a:lnSpc>
              <a:spcBef>
                <a:spcPts val="600"/>
              </a:spcBef>
              <a:spcAft>
                <a:spcPts val="0"/>
              </a:spcAft>
              <a:buSzPts val="1400"/>
              <a:buNone/>
              <a:defRPr sz="1400"/>
            </a:lvl2pPr>
            <a:lvl3pPr marL="1371600" lvl="2" indent="-228600" algn="l">
              <a:lnSpc>
                <a:spcPct val="110000"/>
              </a:lnSpc>
              <a:spcBef>
                <a:spcPts val="600"/>
              </a:spcBef>
              <a:spcAft>
                <a:spcPts val="0"/>
              </a:spcAft>
              <a:buSzPts val="1200"/>
              <a:buNone/>
              <a:defRPr sz="1200"/>
            </a:lvl3pPr>
            <a:lvl4pPr marL="1828800" lvl="3" indent="-228600" algn="l">
              <a:lnSpc>
                <a:spcPct val="110000"/>
              </a:lnSpc>
              <a:spcBef>
                <a:spcPts val="600"/>
              </a:spcBef>
              <a:spcAft>
                <a:spcPts val="0"/>
              </a:spcAft>
              <a:buSzPts val="1000"/>
              <a:buNone/>
              <a:defRPr sz="1000"/>
            </a:lvl4pPr>
            <a:lvl5pPr marL="2286000" lvl="4" indent="-228600" algn="l">
              <a:lnSpc>
                <a:spcPct val="110000"/>
              </a:lnSpc>
              <a:spcBef>
                <a:spcPts val="600"/>
              </a:spcBef>
              <a:spcAft>
                <a:spcPts val="0"/>
              </a:spcAft>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2" name="Google Shape;72;p18"/>
          <p:cNvSpPr txBox="1">
            <a:spLocks noGrp="1"/>
          </p:cNvSpPr>
          <p:nvPr>
            <p:ph type="dt" idx="10"/>
          </p:nvPr>
        </p:nvSpPr>
        <p:spPr>
          <a:xfrm>
            <a:off x="8018632" y="6292850"/>
            <a:ext cx="3094278"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8"/>
          <p:cNvSpPr txBox="1">
            <a:spLocks noGrp="1"/>
          </p:cNvSpPr>
          <p:nvPr>
            <p:ph type="ftr" idx="11"/>
          </p:nvPr>
        </p:nvSpPr>
        <p:spPr>
          <a:xfrm>
            <a:off x="1587711" y="62928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8"/>
          <p:cNvSpPr txBox="1">
            <a:spLocks noGrp="1"/>
          </p:cNvSpPr>
          <p:nvPr>
            <p:ph type="sldNum" idx="12"/>
          </p:nvPr>
        </p:nvSpPr>
        <p:spPr>
          <a:xfrm>
            <a:off x="11149574" y="6292850"/>
            <a:ext cx="81381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5" name="Google Shape;75;p18"/>
          <p:cNvSpPr/>
          <p:nvPr/>
        </p:nvSpPr>
        <p:spPr>
          <a:xfrm>
            <a:off x="0" y="565153"/>
            <a:ext cx="1133856" cy="6292847"/>
          </a:xfrm>
          <a:prstGeom prst="rect">
            <a:avLst/>
          </a:prstGeom>
          <a:gradFill>
            <a:gsLst>
              <a:gs pos="0">
                <a:srgbClr val="3B9EB1">
                  <a:alpha val="49411"/>
                </a:srgbClr>
              </a:gs>
              <a:gs pos="25000">
                <a:srgbClr val="46B196">
                  <a:alpha val="60000"/>
                </a:srgbClr>
              </a:gs>
              <a:gs pos="50000">
                <a:srgbClr val="4D7EC3">
                  <a:alpha val="54509"/>
                </a:srgbClr>
              </a:gs>
              <a:gs pos="81000">
                <a:srgbClr val="B13B3E">
                  <a:alpha val="49411"/>
                </a:srgbClr>
              </a:gs>
              <a:gs pos="99000">
                <a:srgbClr val="C37B4D">
                  <a:alpha val="49411"/>
                </a:srgbClr>
              </a:gs>
              <a:gs pos="100000">
                <a:srgbClr val="C37B4D">
                  <a:alpha val="49411"/>
                </a:srgbClr>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 name="Google Shape;76;p18"/>
          <p:cNvSpPr/>
          <p:nvPr/>
        </p:nvSpPr>
        <p:spPr>
          <a:xfrm>
            <a:off x="0" y="-3"/>
            <a:ext cx="565150" cy="6857999"/>
          </a:xfrm>
          <a:prstGeom prst="rect">
            <a:avLst/>
          </a:prstGeom>
          <a:gradFill>
            <a:gsLst>
              <a:gs pos="0">
                <a:srgbClr val="3B9EB1">
                  <a:alpha val="49411"/>
                </a:srgbClr>
              </a:gs>
              <a:gs pos="25000">
                <a:srgbClr val="46B196">
                  <a:alpha val="60000"/>
                </a:srgbClr>
              </a:gs>
              <a:gs pos="49000">
                <a:srgbClr val="4D7EC3">
                  <a:alpha val="54509"/>
                </a:srgbClr>
              </a:gs>
              <a:gs pos="81000">
                <a:srgbClr val="B13B3E">
                  <a:alpha val="49411"/>
                </a:srgbClr>
              </a:gs>
              <a:gs pos="99000">
                <a:srgbClr val="C37B4D">
                  <a:alpha val="49411"/>
                </a:srgbClr>
              </a:gs>
              <a:gs pos="100000">
                <a:srgbClr val="C37B4D">
                  <a:alpha val="49411"/>
                </a:srgbClr>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1587711" y="455362"/>
            <a:ext cx="4043436" cy="158451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9"/>
          <p:cNvSpPr>
            <a:spLocks noGrp="1"/>
          </p:cNvSpPr>
          <p:nvPr>
            <p:ph type="pic" idx="2"/>
          </p:nvPr>
        </p:nvSpPr>
        <p:spPr>
          <a:xfrm>
            <a:off x="6271232" y="565150"/>
            <a:ext cx="5355607" cy="5522677"/>
          </a:xfrm>
          <a:prstGeom prst="rect">
            <a:avLst/>
          </a:prstGeom>
          <a:noFill/>
          <a:ln>
            <a:noFill/>
          </a:ln>
        </p:spPr>
      </p:sp>
      <p:sp>
        <p:nvSpPr>
          <p:cNvPr id="80" name="Google Shape;80;p19"/>
          <p:cNvSpPr txBox="1">
            <a:spLocks noGrp="1"/>
          </p:cNvSpPr>
          <p:nvPr>
            <p:ph type="body" idx="1"/>
          </p:nvPr>
        </p:nvSpPr>
        <p:spPr>
          <a:xfrm>
            <a:off x="1587711" y="2039874"/>
            <a:ext cx="4043436" cy="382911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600"/>
              <a:buNone/>
              <a:defRPr sz="1600"/>
            </a:lvl1pPr>
            <a:lvl2pPr marL="914400" lvl="1" indent="-228600" algn="l">
              <a:lnSpc>
                <a:spcPct val="110000"/>
              </a:lnSpc>
              <a:spcBef>
                <a:spcPts val="600"/>
              </a:spcBef>
              <a:spcAft>
                <a:spcPts val="0"/>
              </a:spcAft>
              <a:buSzPts val="1400"/>
              <a:buNone/>
              <a:defRPr sz="1400"/>
            </a:lvl2pPr>
            <a:lvl3pPr marL="1371600" lvl="2" indent="-228600" algn="l">
              <a:lnSpc>
                <a:spcPct val="110000"/>
              </a:lnSpc>
              <a:spcBef>
                <a:spcPts val="600"/>
              </a:spcBef>
              <a:spcAft>
                <a:spcPts val="0"/>
              </a:spcAft>
              <a:buSzPts val="1200"/>
              <a:buNone/>
              <a:defRPr sz="1200"/>
            </a:lvl3pPr>
            <a:lvl4pPr marL="1828800" lvl="3" indent="-228600" algn="l">
              <a:lnSpc>
                <a:spcPct val="110000"/>
              </a:lnSpc>
              <a:spcBef>
                <a:spcPts val="600"/>
              </a:spcBef>
              <a:spcAft>
                <a:spcPts val="0"/>
              </a:spcAft>
              <a:buSzPts val="1000"/>
              <a:buNone/>
              <a:defRPr sz="1000"/>
            </a:lvl4pPr>
            <a:lvl5pPr marL="2286000" lvl="4" indent="-228600" algn="l">
              <a:lnSpc>
                <a:spcPct val="110000"/>
              </a:lnSpc>
              <a:spcBef>
                <a:spcPts val="600"/>
              </a:spcBef>
              <a:spcAft>
                <a:spcPts val="0"/>
              </a:spcAft>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1" name="Google Shape;81;p19"/>
          <p:cNvSpPr txBox="1">
            <a:spLocks noGrp="1"/>
          </p:cNvSpPr>
          <p:nvPr>
            <p:ph type="dt" idx="10"/>
          </p:nvPr>
        </p:nvSpPr>
        <p:spPr>
          <a:xfrm>
            <a:off x="8018632" y="6292850"/>
            <a:ext cx="3094278"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1587711" y="62928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11149574" y="6292850"/>
            <a:ext cx="81381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9"/>
          <p:cNvSpPr/>
          <p:nvPr/>
        </p:nvSpPr>
        <p:spPr>
          <a:xfrm>
            <a:off x="0" y="565153"/>
            <a:ext cx="1133856" cy="6292847"/>
          </a:xfrm>
          <a:prstGeom prst="rect">
            <a:avLst/>
          </a:prstGeom>
          <a:gradFill>
            <a:gsLst>
              <a:gs pos="0">
                <a:srgbClr val="3B9EB1">
                  <a:alpha val="49411"/>
                </a:srgbClr>
              </a:gs>
              <a:gs pos="25000">
                <a:srgbClr val="46B196">
                  <a:alpha val="60000"/>
                </a:srgbClr>
              </a:gs>
              <a:gs pos="50000">
                <a:srgbClr val="4D7EC3">
                  <a:alpha val="54509"/>
                </a:srgbClr>
              </a:gs>
              <a:gs pos="81000">
                <a:srgbClr val="B13B3E">
                  <a:alpha val="49411"/>
                </a:srgbClr>
              </a:gs>
              <a:gs pos="99000">
                <a:srgbClr val="C37B4D">
                  <a:alpha val="49411"/>
                </a:srgbClr>
              </a:gs>
              <a:gs pos="100000">
                <a:srgbClr val="C37B4D">
                  <a:alpha val="49411"/>
                </a:srgbClr>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19"/>
          <p:cNvSpPr/>
          <p:nvPr/>
        </p:nvSpPr>
        <p:spPr>
          <a:xfrm>
            <a:off x="0" y="-3"/>
            <a:ext cx="565150" cy="6857999"/>
          </a:xfrm>
          <a:prstGeom prst="rect">
            <a:avLst/>
          </a:prstGeom>
          <a:gradFill>
            <a:gsLst>
              <a:gs pos="0">
                <a:srgbClr val="3B9EB1">
                  <a:alpha val="49411"/>
                </a:srgbClr>
              </a:gs>
              <a:gs pos="25000">
                <a:srgbClr val="46B196">
                  <a:alpha val="60000"/>
                </a:srgbClr>
              </a:gs>
              <a:gs pos="49000">
                <a:srgbClr val="4D7EC3">
                  <a:alpha val="54509"/>
                </a:srgbClr>
              </a:gs>
              <a:gs pos="81000">
                <a:srgbClr val="B13B3E">
                  <a:alpha val="49411"/>
                </a:srgbClr>
              </a:gs>
              <a:gs pos="99000">
                <a:srgbClr val="C37B4D">
                  <a:alpha val="49411"/>
                </a:srgbClr>
              </a:gs>
              <a:gs pos="100000">
                <a:srgbClr val="C37B4D">
                  <a:alpha val="49411"/>
                </a:srgbClr>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1587710" y="455362"/>
            <a:ext cx="9525200" cy="1550419"/>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0"/>
          <p:cNvSpPr txBox="1">
            <a:spLocks noGrp="1"/>
          </p:cNvSpPr>
          <p:nvPr>
            <p:ph type="body" idx="1"/>
          </p:nvPr>
        </p:nvSpPr>
        <p:spPr>
          <a:xfrm rot="5400000">
            <a:off x="4387234" y="-639508"/>
            <a:ext cx="3926152" cy="95252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2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9" name="Google Shape;89;p20"/>
          <p:cNvSpPr txBox="1">
            <a:spLocks noGrp="1"/>
          </p:cNvSpPr>
          <p:nvPr>
            <p:ph type="dt" idx="10"/>
          </p:nvPr>
        </p:nvSpPr>
        <p:spPr>
          <a:xfrm>
            <a:off x="8018632" y="6292850"/>
            <a:ext cx="3094278"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0"/>
          <p:cNvSpPr txBox="1">
            <a:spLocks noGrp="1"/>
          </p:cNvSpPr>
          <p:nvPr>
            <p:ph type="ftr" idx="11"/>
          </p:nvPr>
        </p:nvSpPr>
        <p:spPr>
          <a:xfrm>
            <a:off x="1587711" y="62928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0"/>
          <p:cNvSpPr txBox="1">
            <a:spLocks noGrp="1"/>
          </p:cNvSpPr>
          <p:nvPr>
            <p:ph type="sldNum" idx="12"/>
          </p:nvPr>
        </p:nvSpPr>
        <p:spPr>
          <a:xfrm>
            <a:off x="11149574" y="6292850"/>
            <a:ext cx="81381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2" name="Google Shape;92;p20"/>
          <p:cNvSpPr/>
          <p:nvPr/>
        </p:nvSpPr>
        <p:spPr>
          <a:xfrm>
            <a:off x="0" y="565153"/>
            <a:ext cx="1133856" cy="6292847"/>
          </a:xfrm>
          <a:prstGeom prst="rect">
            <a:avLst/>
          </a:prstGeom>
          <a:gradFill>
            <a:gsLst>
              <a:gs pos="0">
                <a:srgbClr val="3B9EB1">
                  <a:alpha val="49411"/>
                </a:srgbClr>
              </a:gs>
              <a:gs pos="25000">
                <a:srgbClr val="46B196">
                  <a:alpha val="60000"/>
                </a:srgbClr>
              </a:gs>
              <a:gs pos="50000">
                <a:srgbClr val="4D7EC3">
                  <a:alpha val="54509"/>
                </a:srgbClr>
              </a:gs>
              <a:gs pos="81000">
                <a:srgbClr val="B13B3E">
                  <a:alpha val="49411"/>
                </a:srgbClr>
              </a:gs>
              <a:gs pos="99000">
                <a:srgbClr val="C37B4D">
                  <a:alpha val="49411"/>
                </a:srgbClr>
              </a:gs>
              <a:gs pos="100000">
                <a:srgbClr val="C37B4D">
                  <a:alpha val="49411"/>
                </a:srgbClr>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 name="Google Shape;93;p20"/>
          <p:cNvSpPr/>
          <p:nvPr/>
        </p:nvSpPr>
        <p:spPr>
          <a:xfrm>
            <a:off x="0" y="-3"/>
            <a:ext cx="565150" cy="6857999"/>
          </a:xfrm>
          <a:prstGeom prst="rect">
            <a:avLst/>
          </a:prstGeom>
          <a:gradFill>
            <a:gsLst>
              <a:gs pos="0">
                <a:srgbClr val="3B9EB1">
                  <a:alpha val="49411"/>
                </a:srgbClr>
              </a:gs>
              <a:gs pos="25000">
                <a:srgbClr val="46B196">
                  <a:alpha val="60000"/>
                </a:srgbClr>
              </a:gs>
              <a:gs pos="49000">
                <a:srgbClr val="4D7EC3">
                  <a:alpha val="54509"/>
                </a:srgbClr>
              </a:gs>
              <a:gs pos="81000">
                <a:srgbClr val="B13B3E">
                  <a:alpha val="49411"/>
                </a:srgbClr>
              </a:gs>
              <a:gs pos="99000">
                <a:srgbClr val="C37B4D">
                  <a:alpha val="49411"/>
                </a:srgbClr>
              </a:gs>
              <a:gs pos="100000">
                <a:srgbClr val="C37B4D">
                  <a:alpha val="49411"/>
                </a:srgbClr>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rot="5400000">
            <a:off x="7173739" y="2237791"/>
            <a:ext cx="5611813" cy="226653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1"/>
          <p:cNvSpPr txBox="1">
            <a:spLocks noGrp="1"/>
          </p:cNvSpPr>
          <p:nvPr>
            <p:ph type="body" idx="1"/>
          </p:nvPr>
        </p:nvSpPr>
        <p:spPr>
          <a:xfrm rot="5400000">
            <a:off x="2326268" y="-173409"/>
            <a:ext cx="5611813" cy="7088929"/>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2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7" name="Google Shape;97;p21"/>
          <p:cNvSpPr txBox="1">
            <a:spLocks noGrp="1"/>
          </p:cNvSpPr>
          <p:nvPr>
            <p:ph type="dt" idx="10"/>
          </p:nvPr>
        </p:nvSpPr>
        <p:spPr>
          <a:xfrm>
            <a:off x="8018632" y="6292850"/>
            <a:ext cx="3094278"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1"/>
          <p:cNvSpPr txBox="1">
            <a:spLocks noGrp="1"/>
          </p:cNvSpPr>
          <p:nvPr>
            <p:ph type="ftr" idx="11"/>
          </p:nvPr>
        </p:nvSpPr>
        <p:spPr>
          <a:xfrm>
            <a:off x="1587711" y="62928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1"/>
          <p:cNvSpPr txBox="1">
            <a:spLocks noGrp="1"/>
          </p:cNvSpPr>
          <p:nvPr>
            <p:ph type="sldNum" idx="12"/>
          </p:nvPr>
        </p:nvSpPr>
        <p:spPr>
          <a:xfrm>
            <a:off x="11149574" y="6292850"/>
            <a:ext cx="81381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0" name="Google Shape;100;p21"/>
          <p:cNvSpPr/>
          <p:nvPr/>
        </p:nvSpPr>
        <p:spPr>
          <a:xfrm>
            <a:off x="0" y="565153"/>
            <a:ext cx="1133856" cy="6292847"/>
          </a:xfrm>
          <a:prstGeom prst="rect">
            <a:avLst/>
          </a:prstGeom>
          <a:gradFill>
            <a:gsLst>
              <a:gs pos="0">
                <a:srgbClr val="3B9EB1">
                  <a:alpha val="49411"/>
                </a:srgbClr>
              </a:gs>
              <a:gs pos="25000">
                <a:srgbClr val="46B196">
                  <a:alpha val="60000"/>
                </a:srgbClr>
              </a:gs>
              <a:gs pos="50000">
                <a:srgbClr val="4D7EC3">
                  <a:alpha val="54509"/>
                </a:srgbClr>
              </a:gs>
              <a:gs pos="81000">
                <a:srgbClr val="B13B3E">
                  <a:alpha val="49411"/>
                </a:srgbClr>
              </a:gs>
              <a:gs pos="99000">
                <a:srgbClr val="C37B4D">
                  <a:alpha val="49411"/>
                </a:srgbClr>
              </a:gs>
              <a:gs pos="100000">
                <a:srgbClr val="C37B4D">
                  <a:alpha val="49411"/>
                </a:srgbClr>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1" name="Google Shape;101;p21"/>
          <p:cNvSpPr/>
          <p:nvPr/>
        </p:nvSpPr>
        <p:spPr>
          <a:xfrm>
            <a:off x="0" y="-3"/>
            <a:ext cx="565150" cy="6857999"/>
          </a:xfrm>
          <a:prstGeom prst="rect">
            <a:avLst/>
          </a:prstGeom>
          <a:gradFill>
            <a:gsLst>
              <a:gs pos="0">
                <a:srgbClr val="3B9EB1">
                  <a:alpha val="49411"/>
                </a:srgbClr>
              </a:gs>
              <a:gs pos="25000">
                <a:srgbClr val="46B196">
                  <a:alpha val="60000"/>
                </a:srgbClr>
              </a:gs>
              <a:gs pos="49000">
                <a:srgbClr val="4D7EC3">
                  <a:alpha val="54509"/>
                </a:srgbClr>
              </a:gs>
              <a:gs pos="81000">
                <a:srgbClr val="B13B3E">
                  <a:alpha val="49411"/>
                </a:srgbClr>
              </a:gs>
              <a:gs pos="99000">
                <a:srgbClr val="C37B4D">
                  <a:alpha val="49411"/>
                </a:srgbClr>
              </a:gs>
              <a:gs pos="100000">
                <a:srgbClr val="C37B4D">
                  <a:alpha val="49411"/>
                </a:srgbClr>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1587710" y="455362"/>
            <a:ext cx="9486690" cy="1550419"/>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1587710" y="2160016"/>
            <a:ext cx="9486690" cy="3926152"/>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10000"/>
              </a:lnSpc>
              <a:spcBef>
                <a:spcPts val="1200"/>
              </a:spcBef>
              <a:spcAft>
                <a:spcPts val="0"/>
              </a:spcAft>
              <a:buClr>
                <a:schemeClr val="accent1"/>
              </a:buClr>
              <a:buSzPts val="2200"/>
              <a:buFont typeface="Arial"/>
              <a:buChar char="•"/>
              <a:defRPr sz="2200" b="0" i="0" u="none" strike="noStrike" cap="none">
                <a:solidFill>
                  <a:schemeClr val="lt1"/>
                </a:solidFill>
                <a:latin typeface="Arial"/>
                <a:ea typeface="Arial"/>
                <a:cs typeface="Arial"/>
                <a:sym typeface="Arial"/>
              </a:defRPr>
            </a:lvl1pPr>
            <a:lvl2pPr marL="914400" marR="0" lvl="1" indent="-349250" algn="l" rtl="0">
              <a:lnSpc>
                <a:spcPct val="110000"/>
              </a:lnSpc>
              <a:spcBef>
                <a:spcPts val="600"/>
              </a:spcBef>
              <a:spcAft>
                <a:spcPts val="0"/>
              </a:spcAft>
              <a:buClr>
                <a:schemeClr val="accent1"/>
              </a:buClr>
              <a:buSzPts val="1900"/>
              <a:buFont typeface="Arial"/>
              <a:buChar char="•"/>
              <a:defRPr sz="1900" b="0" i="0" u="none" strike="noStrike" cap="none">
                <a:solidFill>
                  <a:schemeClr val="lt1"/>
                </a:solidFill>
                <a:latin typeface="Arial"/>
                <a:ea typeface="Arial"/>
                <a:cs typeface="Arial"/>
                <a:sym typeface="Arial"/>
              </a:defRPr>
            </a:lvl2pPr>
            <a:lvl3pPr marL="1371600" marR="0" lvl="2" indent="-336550" algn="l" rtl="0">
              <a:lnSpc>
                <a:spcPct val="110000"/>
              </a:lnSpc>
              <a:spcBef>
                <a:spcPts val="600"/>
              </a:spcBef>
              <a:spcAft>
                <a:spcPts val="0"/>
              </a:spcAft>
              <a:buClr>
                <a:schemeClr val="accent1"/>
              </a:buClr>
              <a:buSzPts val="1700"/>
              <a:buFont typeface="Arial"/>
              <a:buChar char="•"/>
              <a:defRPr sz="1700" b="0" i="0" u="none" strike="noStrike" cap="none">
                <a:solidFill>
                  <a:schemeClr val="lt1"/>
                </a:solidFill>
                <a:latin typeface="Arial"/>
                <a:ea typeface="Arial"/>
                <a:cs typeface="Arial"/>
                <a:sym typeface="Arial"/>
              </a:defRPr>
            </a:lvl3pPr>
            <a:lvl4pPr marL="1828800" marR="0" lvl="3" indent="-323850" algn="l" rtl="0">
              <a:lnSpc>
                <a:spcPct val="110000"/>
              </a:lnSpc>
              <a:spcBef>
                <a:spcPts val="600"/>
              </a:spcBef>
              <a:spcAft>
                <a:spcPts val="0"/>
              </a:spcAft>
              <a:buClr>
                <a:schemeClr val="accent1"/>
              </a:buClr>
              <a:buSzPts val="1500"/>
              <a:buFont typeface="Arial"/>
              <a:buChar char="•"/>
              <a:defRPr sz="1500" b="0" i="0" u="none" strike="noStrike" cap="none">
                <a:solidFill>
                  <a:schemeClr val="lt1"/>
                </a:solidFill>
                <a:latin typeface="Arial"/>
                <a:ea typeface="Arial"/>
                <a:cs typeface="Arial"/>
                <a:sym typeface="Arial"/>
              </a:defRPr>
            </a:lvl4pPr>
            <a:lvl5pPr marL="2286000" marR="0" lvl="4" indent="-323850" algn="l" rtl="0">
              <a:lnSpc>
                <a:spcPct val="110000"/>
              </a:lnSpc>
              <a:spcBef>
                <a:spcPts val="600"/>
              </a:spcBef>
              <a:spcAft>
                <a:spcPts val="0"/>
              </a:spcAft>
              <a:buClr>
                <a:schemeClr val="accent1"/>
              </a:buClr>
              <a:buSzPts val="1500"/>
              <a:buFont typeface="Arial"/>
              <a:buChar char="•"/>
              <a:defRPr sz="15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8" name="Google Shape;8;p10"/>
          <p:cNvSpPr txBox="1">
            <a:spLocks noGrp="1"/>
          </p:cNvSpPr>
          <p:nvPr>
            <p:ph type="dt" idx="10"/>
          </p:nvPr>
        </p:nvSpPr>
        <p:spPr>
          <a:xfrm>
            <a:off x="8018632" y="6292850"/>
            <a:ext cx="3094278"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9" name="Google Shape;9;p10"/>
          <p:cNvSpPr txBox="1">
            <a:spLocks noGrp="1"/>
          </p:cNvSpPr>
          <p:nvPr>
            <p:ph type="ftr" idx="11"/>
          </p:nvPr>
        </p:nvSpPr>
        <p:spPr>
          <a:xfrm>
            <a:off x="1587711" y="62928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0" name="Google Shape;10;p10"/>
          <p:cNvSpPr txBox="1">
            <a:spLocks noGrp="1"/>
          </p:cNvSpPr>
          <p:nvPr>
            <p:ph type="sldNum" idx="12"/>
          </p:nvPr>
        </p:nvSpPr>
        <p:spPr>
          <a:xfrm>
            <a:off x="11149574" y="6292850"/>
            <a:ext cx="813816"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igital-strategy.ec.europa.eu/en/activities/digital-programme" TargetMode="External"/><Relationship Id="rId2" Type="http://schemas.openxmlformats.org/officeDocument/2006/relationships/hyperlink" Target="https://research-and-innovation.ec.europa.eu/funding/funding-opportunities/funding-programmes-and-open-calls/horizon-europe_en"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ec.europa.eu/info/business-economy-euro/recovery-coronavirus/recovery-and-resilience-facility_en"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digital-strategy.ec.europa.eu/en/policies/digital-services-act-package" TargetMode="External"/><Relationship Id="rId2" Type="http://schemas.openxmlformats.org/officeDocument/2006/relationships/hyperlink" Target="https://digital-strategy.ec.europa.eu/en/policies/cybersecurity-strategy" TargetMode="External"/><Relationship Id="rId1" Type="http://schemas.openxmlformats.org/officeDocument/2006/relationships/slideLayout" Target="../slideLayouts/slideLayout1.xml"/><Relationship Id="rId4" Type="http://schemas.openxmlformats.org/officeDocument/2006/relationships/hyperlink" Target="https://digital-strategy.ec.europa.eu/en/policies/data-governanc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ec.europa.eu/info/law/better-regulation/have-your-say/initiatives/12979-Civil-liability-adapting-liability-rules-to-the-digital-age-and-artificial-intelligence_en" TargetMode="External"/><Relationship Id="rId2" Type="http://schemas.openxmlformats.org/officeDocument/2006/relationships/hyperlink" Target="https://digital-strategy.ec.europa.eu/en/policies/regulatory-framework-ai" TargetMode="External"/><Relationship Id="rId1" Type="http://schemas.openxmlformats.org/officeDocument/2006/relationships/slideLayout" Target="../slideLayouts/slideLayout1.xml"/><Relationship Id="rId5" Type="http://schemas.openxmlformats.org/officeDocument/2006/relationships/hyperlink" Target="https://eur-lex.europa.eu/legal-content/EN/TXT/?uri=CELEX:52021PC0346" TargetMode="External"/><Relationship Id="rId4" Type="http://schemas.openxmlformats.org/officeDocument/2006/relationships/hyperlink" Target="https://ec.europa.eu/docsroom/documents/45508"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Judiciary" TargetMode="External"/><Relationship Id="rId3" Type="http://schemas.openxmlformats.org/officeDocument/2006/relationships/hyperlink" Target="https://en.wikipedia.org/wiki/Government" TargetMode="External"/><Relationship Id="rId7" Type="http://schemas.openxmlformats.org/officeDocument/2006/relationships/hyperlink" Target="https://en.wikipedia.org/wiki/Blockchain"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en.wikipedia.org/wiki/Artificial_intelligence" TargetMode="External"/><Relationship Id="rId5" Type="http://schemas.openxmlformats.org/officeDocument/2006/relationships/hyperlink" Target="https://en.wikipedia.org/wiki/Algorithms" TargetMode="External"/><Relationship Id="rId4" Type="http://schemas.openxmlformats.org/officeDocument/2006/relationships/hyperlink" Target="https://en.wikipedia.org/wiki/Social_order" TargetMode="External"/><Relationship Id="rId9"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digital-strategy.ec.europa.eu/en/library/communication-building-trust-human-centric-artificial-intelligence" TargetMode="External"/><Relationship Id="rId2" Type="http://schemas.openxmlformats.org/officeDocument/2006/relationships/hyperlink" Target="https://digital-strategy.ec.europa.eu/en/library/ethics-guidelines-trustworthy-ai"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digital-strategy.ec.europa.eu/en/library/policy-and-investment-recommendations-trustworthy-artificial-intelligence"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ec.europa.eu/futurium/en/ethics-guidelines-trustworthy-ai/register-piloting-process-0" TargetMode="External"/><Relationship Id="rId2" Type="http://schemas.openxmlformats.org/officeDocument/2006/relationships/hyperlink" Target="https://digital-strategy.ec.europa.eu/en/library/assessment-list-trustworthy-artificial-intelligence-altai-self-assessment" TargetMode="External"/><Relationship Id="rId1" Type="http://schemas.openxmlformats.org/officeDocument/2006/relationships/slideLayout" Target="../slideLayouts/slideLayout1.xml"/><Relationship Id="rId4" Type="http://schemas.openxmlformats.org/officeDocument/2006/relationships/hyperlink" Target="https://ec.europa.eu/newsroom/dae/document.cfm?doc_id=68342"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futurium.ec.europa.eu/en/european-ai-alliance/document/ai-hleg-sectoral-considerations-policy-and-investment-recommendations-trustworthy-ai"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digital-strategy.ec.europa.eu/en/library/communication-artificial-intelligence-europ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vVitCrDu8ms?feature=oembed" TargetMode="Externa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digital-strategy.ec.europa.eu/en/policies/green-digital" TargetMode="External"/><Relationship Id="rId2" Type="http://schemas.openxmlformats.org/officeDocument/2006/relationships/hyperlink" Target="https://digital-strategy.ec.europa.eu/news-redirect/709091" TargetMode="External"/><Relationship Id="rId1" Type="http://schemas.openxmlformats.org/officeDocument/2006/relationships/slideLayout" Target="../slideLayouts/slideLayout1.xml"/><Relationship Id="rId4" Type="http://schemas.openxmlformats.org/officeDocument/2006/relationships/hyperlink" Target="https://ec.europa.eu/info/live-work-travel-eu/coronavirus-response_en"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digital-strategy.ec.europa.eu/en/library/coordinated-plan-artificial-intelligence"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digital-strategy.ec.europa.eu/en/policies/ai-lab-market" TargetMode="External"/><Relationship Id="rId2" Type="http://schemas.openxmlformats.org/officeDocument/2006/relationships/hyperlink" Target="https://digital-strategy.ec.europa.eu/en/policies/enabling-ai"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digital-strategy.ec.europa.eu/en/policies/build-leadership-ai" TargetMode="External"/><Relationship Id="rId4" Type="http://schemas.openxmlformats.org/officeDocument/2006/relationships/hyperlink" Target="https://digital-strategy.ec.europa.eu/en/policies/ai-people"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s://ec.europa.eu/info/funding-tenders/opportunities/portal/screen/home"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KF5XSSTn_o?start=4&amp;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digital-strategy.ec.europa.eu/en/policies/europes-digital-decade#:~:text=The%20EU%20will%20pursue%20a,to%20empower%20citizens%20and%20businesses.&amp;text=Press%20release%2014%2F07%2F22,learn%20more%20about%20getting%20involved."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digital-strategy.ec.europa.eu/en/policies/europes-digital-decade#:~:text=The%20EU%20will%20pursue%20a,to%20empower%20citizens%20and%20businesses.&amp;text=Press%20release%2014%2F07%2F22,learn%20more%20about%20getting%20involved."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ideo" Target="https://www.youtube.com/embed/CqP6FgaDtn8?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igital-strategy.ec.europa.eu/en/policies/plan-ai#:~:text=The%20key%20aims%20of%20the,AI%20policy%20to%20avoid%20fragmentation.&amp;text=The%20Coordinated%20Plan%20on%20Artificial%20Intelligence%202021%20Review%20is%20the,global%20leadership%20in%20trustworthy%20AI." TargetMode="External"/><Relationship Id="rId2" Type="http://schemas.openxmlformats.org/officeDocument/2006/relationships/hyperlink" Target="https://digital-strategy.ec.europa.eu/news-redirect/709089" TargetMode="External"/><Relationship Id="rId1" Type="http://schemas.openxmlformats.org/officeDocument/2006/relationships/slideLayout" Target="../slideLayouts/slideLayout1.xml"/><Relationship Id="rId5" Type="http://schemas.openxmlformats.org/officeDocument/2006/relationships/hyperlink" Target="https://digital-strategy.ec.europa.eu/news-redirect/708840" TargetMode="External"/><Relationship Id="rId4" Type="http://schemas.openxmlformats.org/officeDocument/2006/relationships/hyperlink" Target="https://digital-strategy.ec.europa.eu/news-redirect/709090"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digital-strategy.ec.europa.eu/news-redirect/70909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7"/>
        <p:cNvGrpSpPr/>
        <p:nvPr/>
      </p:nvGrpSpPr>
      <p:grpSpPr>
        <a:xfrm>
          <a:off x="0" y="0"/>
          <a:ext cx="0" cy="0"/>
          <a:chOff x="0" y="0"/>
          <a:chExt cx="0" cy="0"/>
        </a:xfrm>
      </p:grpSpPr>
      <p:sp>
        <p:nvSpPr>
          <p:cNvPr id="148" name="Google Shape;148;p22"/>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endParaRPr lang="en-US" sz="1800" dirty="0">
              <a:solidFill>
                <a:srgbClr val="FFFFFF"/>
              </a:solidFill>
              <a:latin typeface="Arial" panose="020B0604020202020204" pitchFamily="34" charset="0"/>
              <a:cs typeface="Arial" panose="020B0604020202020204" pitchFamily="34" charset="0"/>
            </a:endParaRPr>
          </a:p>
        </p:txBody>
      </p:sp>
      <p:sp>
        <p:nvSpPr>
          <p:cNvPr id="150" name="Google Shape;150;p22"/>
          <p:cNvSpPr/>
          <p:nvPr/>
        </p:nvSpPr>
        <p:spPr>
          <a:xfrm>
            <a:off x="3039512" y="565153"/>
            <a:ext cx="1133856" cy="6292847"/>
          </a:xfrm>
          <a:prstGeom prst="rect">
            <a:avLst/>
          </a:prstGeom>
          <a:gradFill>
            <a:gsLst>
              <a:gs pos="0">
                <a:srgbClr val="3B9EB1">
                  <a:alpha val="49411"/>
                </a:srgbClr>
              </a:gs>
              <a:gs pos="25000">
                <a:srgbClr val="46B196">
                  <a:alpha val="60000"/>
                </a:srgbClr>
              </a:gs>
              <a:gs pos="50000">
                <a:srgbClr val="4D7EC3">
                  <a:alpha val="54509"/>
                </a:srgbClr>
              </a:gs>
              <a:gs pos="81000">
                <a:srgbClr val="B13B3E">
                  <a:alpha val="49411"/>
                </a:srgbClr>
              </a:gs>
              <a:gs pos="99000">
                <a:srgbClr val="C37B4D">
                  <a:alpha val="49411"/>
                </a:srgbClr>
              </a:gs>
              <a:gs pos="100000">
                <a:srgbClr val="C37B4D">
                  <a:alpha val="49411"/>
                </a:srgbClr>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1" name="Google Shape;151;p22"/>
          <p:cNvSpPr/>
          <p:nvPr/>
        </p:nvSpPr>
        <p:spPr>
          <a:xfrm>
            <a:off x="3039512" y="-3"/>
            <a:ext cx="565150" cy="6857999"/>
          </a:xfrm>
          <a:prstGeom prst="rect">
            <a:avLst/>
          </a:prstGeom>
          <a:gradFill>
            <a:gsLst>
              <a:gs pos="0">
                <a:srgbClr val="3B9EB1">
                  <a:alpha val="49411"/>
                </a:srgbClr>
              </a:gs>
              <a:gs pos="25000">
                <a:srgbClr val="46B196">
                  <a:alpha val="60000"/>
                </a:srgbClr>
              </a:gs>
              <a:gs pos="49000">
                <a:srgbClr val="4D7EC3">
                  <a:alpha val="54509"/>
                </a:srgbClr>
              </a:gs>
              <a:gs pos="81000">
                <a:srgbClr val="B13B3E">
                  <a:alpha val="49411"/>
                </a:srgbClr>
              </a:gs>
              <a:gs pos="99000">
                <a:srgbClr val="C37B4D">
                  <a:alpha val="49411"/>
                </a:srgbClr>
              </a:gs>
              <a:gs pos="100000">
                <a:srgbClr val="C37B4D">
                  <a:alpha val="49411"/>
                </a:srgbClr>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2" name="Google Shape;152;p22"/>
          <p:cNvSpPr txBox="1">
            <a:spLocks noGrp="1"/>
          </p:cNvSpPr>
          <p:nvPr>
            <p:ph type="title"/>
          </p:nvPr>
        </p:nvSpPr>
        <p:spPr>
          <a:xfrm>
            <a:off x="4199495" y="510247"/>
            <a:ext cx="7638277" cy="5837497"/>
          </a:xfrm>
          <a:prstGeom prst="rect">
            <a:avLst/>
          </a:prstGeom>
          <a:noFill/>
          <a:ln>
            <a:noFill/>
          </a:ln>
        </p:spPr>
        <p:txBody>
          <a:bodyPr spcFirstLastPara="1" wrap="square" lIns="91425" tIns="45700" rIns="91425" bIns="45700" anchor="t" anchorCtr="0">
            <a:normAutofit fontScale="90000"/>
          </a:bodyPr>
          <a:lstStyle/>
          <a:p>
            <a:r>
              <a:rPr lang="en-US" sz="4900" b="1" dirty="0">
                <a:solidFill>
                  <a:srgbClr val="FFC000"/>
                </a:solidFill>
              </a:rPr>
              <a:t>Algorithmic Governance &amp; </a:t>
            </a:r>
            <a:br>
              <a:rPr lang="en-US" sz="4900" b="1" dirty="0">
                <a:solidFill>
                  <a:srgbClr val="FFC000"/>
                </a:solidFill>
              </a:rPr>
            </a:br>
            <a:r>
              <a:rPr lang="en-US" sz="4900" b="1" dirty="0">
                <a:solidFill>
                  <a:srgbClr val="FFC000"/>
                </a:solidFill>
                <a:latin typeface="Arial" panose="020B0604020202020204" pitchFamily="34" charset="0"/>
                <a:cs typeface="Arial" panose="020B0604020202020204" pitchFamily="34" charset="0"/>
              </a:rPr>
              <a:t>A European approach to Artificial Intelligence</a:t>
            </a:r>
            <a:br>
              <a:rPr lang="en-US" sz="8800" b="1" dirty="0">
                <a:solidFill>
                  <a:srgbClr val="FFFFFF"/>
                </a:solidFill>
                <a:latin typeface="Arial" panose="020B0604020202020204" pitchFamily="34" charset="0"/>
                <a:cs typeface="Arial" panose="020B0604020202020204" pitchFamily="34" charset="0"/>
              </a:rPr>
            </a:br>
            <a:br>
              <a:rPr lang="en-US" sz="8800" b="1" dirty="0">
                <a:solidFill>
                  <a:srgbClr val="FFFFFF"/>
                </a:solidFill>
                <a:latin typeface="Arial" panose="020B0604020202020204" pitchFamily="34" charset="0"/>
                <a:cs typeface="Arial" panose="020B0604020202020204" pitchFamily="34" charset="0"/>
              </a:rPr>
            </a:br>
            <a:br>
              <a:rPr lang="en-US" sz="2800" dirty="0">
                <a:solidFill>
                  <a:srgbClr val="FFFFFF"/>
                </a:solidFill>
                <a:latin typeface="Arial" panose="020B0604020202020204" pitchFamily="34" charset="0"/>
                <a:cs typeface="Arial" panose="020B0604020202020204" pitchFamily="34" charset="0"/>
              </a:rPr>
            </a:br>
            <a:r>
              <a:rPr lang="en-US" sz="2800" dirty="0">
                <a:solidFill>
                  <a:srgbClr val="FFFFFF"/>
                </a:solidFill>
                <a:latin typeface="Arial" panose="020B0604020202020204" pitchFamily="34" charset="0"/>
                <a:cs typeface="Arial" panose="020B0604020202020204" pitchFamily="34" charset="0"/>
              </a:rPr>
              <a:t>Catalin-Lucian LUNGU, </a:t>
            </a:r>
            <a:br>
              <a:rPr lang="en-US" sz="2800" dirty="0">
                <a:solidFill>
                  <a:srgbClr val="FFFFFF"/>
                </a:solidFill>
                <a:latin typeface="Arial" panose="020B0604020202020204" pitchFamily="34" charset="0"/>
                <a:cs typeface="Arial" panose="020B0604020202020204" pitchFamily="34" charset="0"/>
              </a:rPr>
            </a:br>
            <a:r>
              <a:rPr lang="en-US" sz="2800" dirty="0">
                <a:solidFill>
                  <a:srgbClr val="FFFFFF"/>
                </a:solidFill>
                <a:latin typeface="Arial" panose="020B0604020202020204" pitchFamily="34" charset="0"/>
                <a:cs typeface="Arial" panose="020B0604020202020204" pitchFamily="34" charset="0"/>
              </a:rPr>
              <a:t>LACONSEIL Brussels - Belgium </a:t>
            </a:r>
            <a:br>
              <a:rPr lang="en-US" sz="2800" dirty="0">
                <a:solidFill>
                  <a:srgbClr val="FFFFFF"/>
                </a:solidFill>
                <a:latin typeface="Arial" panose="020B0604020202020204" pitchFamily="34" charset="0"/>
                <a:cs typeface="Arial" panose="020B0604020202020204" pitchFamily="34" charset="0"/>
              </a:rPr>
            </a:br>
            <a:br>
              <a:rPr lang="en-US" sz="4400" dirty="0">
                <a:solidFill>
                  <a:srgbClr val="FFFFFF"/>
                </a:solidFill>
                <a:latin typeface="Arial" panose="020B0604020202020204" pitchFamily="34" charset="0"/>
                <a:cs typeface="Arial" panose="020B0604020202020204" pitchFamily="34" charset="0"/>
              </a:rPr>
            </a:br>
            <a:endParaRPr dirty="0"/>
          </a:p>
        </p:txBody>
      </p:sp>
    </p:spTree>
    <p:extLst>
      <p:ext uri="{BB962C8B-B14F-4D97-AF65-F5344CB8AC3E}">
        <p14:creationId xmlns:p14="http://schemas.microsoft.com/office/powerpoint/2010/main" val="144597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587709" y="455362"/>
            <a:ext cx="10604289" cy="1550419"/>
          </a:xfrm>
        </p:spPr>
        <p:txBody>
          <a:bodyPr wrap="square" anchor="t">
            <a:normAutofit fontScale="90000"/>
          </a:bodyPr>
          <a:lstStyle/>
          <a:p>
            <a:r>
              <a:rPr lang="en-GB" b="1" i="0" u="none" strike="noStrike" dirty="0">
                <a:solidFill>
                  <a:srgbClr val="FFC000"/>
                </a:solidFill>
                <a:effectLst/>
                <a:latin typeface="arial" panose="020B0604020202020204" pitchFamily="34" charset="0"/>
              </a:rPr>
              <a:t>A European approach to excellence </a:t>
            </a:r>
            <a:br>
              <a:rPr lang="en-GB" b="1" i="0" u="none" strike="noStrike" dirty="0">
                <a:solidFill>
                  <a:srgbClr val="FFC000"/>
                </a:solidFill>
                <a:effectLst/>
                <a:latin typeface="arial" panose="020B0604020202020204" pitchFamily="34" charset="0"/>
              </a:rPr>
            </a:br>
            <a:r>
              <a:rPr lang="en-GB" b="1" i="0" u="none" strike="noStrike" dirty="0">
                <a:solidFill>
                  <a:srgbClr val="FFC000"/>
                </a:solidFill>
                <a:effectLst/>
                <a:latin typeface="arial" panose="020B0604020202020204" pitchFamily="34" charset="0"/>
              </a:rPr>
              <a:t>in AI</a:t>
            </a: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379554" y="1886834"/>
            <a:ext cx="10604290" cy="4231468"/>
          </a:xfrm>
        </p:spPr>
        <p:txBody>
          <a:bodyPr wrap="square" anchor="t">
            <a:normAutofit lnSpcReduction="10000"/>
          </a:bodyPr>
          <a:lstStyle/>
          <a:p>
            <a:pPr marL="114300" indent="0">
              <a:buNone/>
            </a:pPr>
            <a:r>
              <a:rPr lang="en-GB" sz="3200" b="0" i="0" u="none" strike="noStrike" dirty="0">
                <a:solidFill>
                  <a:schemeClr val="bg1"/>
                </a:solidFill>
                <a:effectLst/>
                <a:latin typeface="arial" panose="020B0604020202020204" pitchFamily="34" charset="0"/>
              </a:rPr>
              <a:t>Through the </a:t>
            </a:r>
            <a:r>
              <a:rPr lang="en-GB" sz="3200" b="1" i="0" u="sng" dirty="0">
                <a:solidFill>
                  <a:srgbClr val="92D050"/>
                </a:solidFill>
                <a:effectLst/>
                <a:latin typeface="arial" panose="020B0604020202020204" pitchFamily="34" charset="0"/>
                <a:hlinkClick r:id="rId2">
                  <a:extLst>
                    <a:ext uri="{A12FA001-AC4F-418D-AE19-62706E023703}">
                      <ahyp:hlinkClr xmlns:ahyp="http://schemas.microsoft.com/office/drawing/2018/hyperlinkcolor" val="tx"/>
                    </a:ext>
                  </a:extLst>
                </a:hlinkClick>
              </a:rPr>
              <a:t>Horizon Europe</a:t>
            </a:r>
            <a:r>
              <a:rPr lang="en-GB" sz="3200" b="1" i="0" u="none" strike="noStrike" dirty="0">
                <a:solidFill>
                  <a:srgbClr val="92D050"/>
                </a:solidFill>
                <a:effectLst/>
                <a:latin typeface="arial" panose="020B0604020202020204" pitchFamily="34" charset="0"/>
              </a:rPr>
              <a:t> </a:t>
            </a:r>
            <a:r>
              <a:rPr lang="en-GB" sz="3200" b="0" i="0" u="none" strike="noStrike" dirty="0">
                <a:solidFill>
                  <a:schemeClr val="bg1"/>
                </a:solidFill>
                <a:effectLst/>
                <a:latin typeface="arial" panose="020B0604020202020204" pitchFamily="34" charset="0"/>
              </a:rPr>
              <a:t>and </a:t>
            </a:r>
            <a:r>
              <a:rPr lang="en-GB" sz="3200" b="1" i="0" u="sng" dirty="0">
                <a:solidFill>
                  <a:srgbClr val="92D050"/>
                </a:solidFill>
                <a:effectLst/>
                <a:latin typeface="arial" panose="020B0604020202020204" pitchFamily="34" charset="0"/>
                <a:hlinkClick r:id="rId3">
                  <a:extLst>
                    <a:ext uri="{A12FA001-AC4F-418D-AE19-62706E023703}">
                      <ahyp:hlinkClr xmlns:ahyp="http://schemas.microsoft.com/office/drawing/2018/hyperlinkcolor" val="tx"/>
                    </a:ext>
                  </a:extLst>
                </a:hlinkClick>
              </a:rPr>
              <a:t>Digital Europe</a:t>
            </a:r>
            <a:r>
              <a:rPr lang="en-GB" sz="3200" b="1" i="0" u="none" strike="noStrike" dirty="0">
                <a:solidFill>
                  <a:srgbClr val="92D050"/>
                </a:solidFill>
                <a:effectLst/>
                <a:latin typeface="arial" panose="020B0604020202020204" pitchFamily="34" charset="0"/>
              </a:rPr>
              <a:t> programmes</a:t>
            </a:r>
            <a:r>
              <a:rPr lang="en-GB" sz="3200" b="0" i="0" u="none" strike="noStrike" dirty="0">
                <a:solidFill>
                  <a:schemeClr val="bg1"/>
                </a:solidFill>
                <a:effectLst/>
                <a:latin typeface="arial" panose="020B0604020202020204" pitchFamily="34" charset="0"/>
              </a:rPr>
              <a:t>, the Commission plans to invest </a:t>
            </a:r>
          </a:p>
          <a:p>
            <a:pPr marL="114300" indent="0">
              <a:buNone/>
            </a:pPr>
            <a:r>
              <a:rPr lang="en-GB" sz="3200" b="1" i="0" u="none" strike="noStrike" dirty="0">
                <a:solidFill>
                  <a:srgbClr val="92D050"/>
                </a:solidFill>
                <a:effectLst/>
                <a:latin typeface="arial" panose="020B0604020202020204" pitchFamily="34" charset="0"/>
              </a:rPr>
              <a:t>€1 billion per year in AI. </a:t>
            </a:r>
          </a:p>
          <a:p>
            <a:pPr marL="114300" indent="0">
              <a:buNone/>
            </a:pPr>
            <a:r>
              <a:rPr lang="en-GB" sz="3200" b="0" i="0" u="none" strike="noStrike" dirty="0">
                <a:solidFill>
                  <a:schemeClr val="bg1"/>
                </a:solidFill>
                <a:effectLst/>
                <a:latin typeface="arial" panose="020B0604020202020204" pitchFamily="34" charset="0"/>
              </a:rPr>
              <a:t>It will mobilise additional investments from the private sector and the Member States in order to reach an </a:t>
            </a:r>
            <a:r>
              <a:rPr lang="en-GB" sz="3200" b="1" i="0" u="none" strike="noStrike" dirty="0">
                <a:solidFill>
                  <a:srgbClr val="92D050"/>
                </a:solidFill>
                <a:effectLst/>
                <a:latin typeface="arial" panose="020B0604020202020204" pitchFamily="34" charset="0"/>
              </a:rPr>
              <a:t>annual investment volume of €20 billion </a:t>
            </a:r>
            <a:r>
              <a:rPr lang="en-GB" sz="3200" b="0" i="0" u="none" strike="noStrike" dirty="0">
                <a:solidFill>
                  <a:schemeClr val="bg1"/>
                </a:solidFill>
                <a:effectLst/>
                <a:latin typeface="arial" panose="020B0604020202020204" pitchFamily="34" charset="0"/>
              </a:rPr>
              <a:t>over the course of the digital decade.</a:t>
            </a:r>
            <a:endParaRPr lang="en-GB" sz="3200" dirty="0">
              <a:solidFill>
                <a:schemeClr val="bg1"/>
              </a:solidFill>
            </a:endParaRPr>
          </a:p>
        </p:txBody>
      </p:sp>
    </p:spTree>
    <p:extLst>
      <p:ext uri="{BB962C8B-B14F-4D97-AF65-F5344CB8AC3E}">
        <p14:creationId xmlns:p14="http://schemas.microsoft.com/office/powerpoint/2010/main" val="13657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587709" y="455362"/>
            <a:ext cx="10604289" cy="1550419"/>
          </a:xfrm>
        </p:spPr>
        <p:txBody>
          <a:bodyPr wrap="square" anchor="t">
            <a:normAutofit fontScale="90000"/>
          </a:bodyPr>
          <a:lstStyle/>
          <a:p>
            <a:r>
              <a:rPr lang="en-GB" b="1" i="0" u="none" strike="noStrike" dirty="0">
                <a:solidFill>
                  <a:srgbClr val="FFC000"/>
                </a:solidFill>
                <a:effectLst/>
                <a:latin typeface="arial" panose="020B0604020202020204" pitchFamily="34" charset="0"/>
              </a:rPr>
              <a:t>A European approach to excellence </a:t>
            </a:r>
            <a:br>
              <a:rPr lang="en-GB" b="1" i="0" u="none" strike="noStrike" dirty="0">
                <a:solidFill>
                  <a:srgbClr val="FFC000"/>
                </a:solidFill>
                <a:effectLst/>
                <a:latin typeface="arial" panose="020B0604020202020204" pitchFamily="34" charset="0"/>
              </a:rPr>
            </a:br>
            <a:r>
              <a:rPr lang="en-GB" b="1" i="0" u="none" strike="noStrike" dirty="0">
                <a:solidFill>
                  <a:srgbClr val="FFC000"/>
                </a:solidFill>
                <a:effectLst/>
                <a:latin typeface="arial" panose="020B0604020202020204" pitchFamily="34" charset="0"/>
              </a:rPr>
              <a:t>in AI</a:t>
            </a: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379554" y="1886834"/>
            <a:ext cx="10604290" cy="4231468"/>
          </a:xfrm>
        </p:spPr>
        <p:txBody>
          <a:bodyPr wrap="square" anchor="t">
            <a:normAutofit/>
          </a:bodyPr>
          <a:lstStyle/>
          <a:p>
            <a:pPr marL="114300" indent="0">
              <a:buNone/>
            </a:pPr>
            <a:r>
              <a:rPr lang="en-GB" sz="3200" b="0" i="0" u="none" strike="noStrike" dirty="0">
                <a:solidFill>
                  <a:schemeClr val="bg1"/>
                </a:solidFill>
                <a:effectLst/>
                <a:latin typeface="arial" panose="020B0604020202020204" pitchFamily="34" charset="0"/>
              </a:rPr>
              <a:t>The </a:t>
            </a:r>
            <a:r>
              <a:rPr lang="en-GB" sz="3200" b="1" i="0" u="sng" dirty="0">
                <a:solidFill>
                  <a:srgbClr val="92D050"/>
                </a:solidFill>
                <a:effectLst/>
                <a:latin typeface="arial" panose="020B0604020202020204" pitchFamily="34" charset="0"/>
                <a:hlinkClick r:id="rId2">
                  <a:extLst>
                    <a:ext uri="{A12FA001-AC4F-418D-AE19-62706E023703}">
                      <ahyp:hlinkClr xmlns:ahyp="http://schemas.microsoft.com/office/drawing/2018/hyperlinkcolor" val="tx"/>
                    </a:ext>
                  </a:extLst>
                </a:hlinkClick>
              </a:rPr>
              <a:t>Recovery and Resilience Facility</a:t>
            </a:r>
            <a:r>
              <a:rPr lang="en-GB" sz="3200" b="1" i="0" u="none" strike="noStrike" dirty="0">
                <a:solidFill>
                  <a:srgbClr val="92D050"/>
                </a:solidFill>
                <a:effectLst/>
                <a:latin typeface="arial" panose="020B0604020202020204" pitchFamily="34" charset="0"/>
              </a:rPr>
              <a:t> </a:t>
            </a:r>
            <a:r>
              <a:rPr lang="en-GB" sz="3200" b="0" i="0" u="none" strike="noStrike" dirty="0">
                <a:solidFill>
                  <a:schemeClr val="bg1"/>
                </a:solidFill>
                <a:effectLst/>
                <a:latin typeface="arial" panose="020B0604020202020204" pitchFamily="34" charset="0"/>
              </a:rPr>
              <a:t>makes </a:t>
            </a:r>
            <a:r>
              <a:rPr lang="en-GB" sz="3200" b="1" i="0" u="none" strike="noStrike" dirty="0">
                <a:solidFill>
                  <a:srgbClr val="92D050"/>
                </a:solidFill>
                <a:effectLst/>
                <a:latin typeface="arial" panose="020B0604020202020204" pitchFamily="34" charset="0"/>
              </a:rPr>
              <a:t>€134 billion available for digital. </a:t>
            </a:r>
          </a:p>
          <a:p>
            <a:pPr marL="114300" indent="0">
              <a:buNone/>
            </a:pPr>
            <a:endParaRPr lang="en-GB" sz="3200" dirty="0">
              <a:solidFill>
                <a:schemeClr val="bg1"/>
              </a:solidFill>
              <a:latin typeface="arial" panose="020B0604020202020204" pitchFamily="34" charset="0"/>
            </a:endParaRPr>
          </a:p>
          <a:p>
            <a:pPr marL="114300" indent="0">
              <a:buNone/>
            </a:pPr>
            <a:r>
              <a:rPr lang="en-GB" sz="3200" b="0" i="0" u="none" strike="noStrike" dirty="0">
                <a:solidFill>
                  <a:schemeClr val="bg1"/>
                </a:solidFill>
                <a:effectLst/>
                <a:latin typeface="arial" panose="020B0604020202020204" pitchFamily="34" charset="0"/>
              </a:rPr>
              <a:t>This will be a </a:t>
            </a:r>
            <a:r>
              <a:rPr lang="en-GB" sz="3200" b="1" i="0" u="none" strike="noStrike" dirty="0">
                <a:solidFill>
                  <a:srgbClr val="92D050"/>
                </a:solidFill>
                <a:effectLst/>
                <a:latin typeface="arial" panose="020B0604020202020204" pitchFamily="34" charset="0"/>
              </a:rPr>
              <a:t>game-changer</a:t>
            </a:r>
            <a:r>
              <a:rPr lang="en-GB" sz="3200" b="0" i="0" u="none" strike="noStrike" dirty="0">
                <a:solidFill>
                  <a:schemeClr val="bg1"/>
                </a:solidFill>
                <a:effectLst/>
                <a:latin typeface="arial" panose="020B0604020202020204" pitchFamily="34" charset="0"/>
              </a:rPr>
              <a:t>, allowing Europe to amplify its ambitions and become a global leader in developing cutting-edge, trustworthy AI.</a:t>
            </a:r>
            <a:endParaRPr lang="en-GB" sz="3200" dirty="0">
              <a:solidFill>
                <a:schemeClr val="bg1"/>
              </a:solidFill>
            </a:endParaRPr>
          </a:p>
        </p:txBody>
      </p:sp>
    </p:spTree>
    <p:extLst>
      <p:ext uri="{BB962C8B-B14F-4D97-AF65-F5344CB8AC3E}">
        <p14:creationId xmlns:p14="http://schemas.microsoft.com/office/powerpoint/2010/main" val="876628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587709" y="455362"/>
            <a:ext cx="10604289" cy="1550419"/>
          </a:xfrm>
        </p:spPr>
        <p:txBody>
          <a:bodyPr wrap="square" anchor="t">
            <a:normAutofit fontScale="90000"/>
          </a:bodyPr>
          <a:lstStyle/>
          <a:p>
            <a:r>
              <a:rPr lang="en-GB" b="1" i="0" u="none" strike="noStrike" dirty="0">
                <a:solidFill>
                  <a:srgbClr val="FFC000"/>
                </a:solidFill>
                <a:effectLst/>
                <a:latin typeface="arial" panose="020B0604020202020204" pitchFamily="34" charset="0"/>
              </a:rPr>
              <a:t>A European approach to excellence </a:t>
            </a:r>
            <a:br>
              <a:rPr lang="en-GB" b="1" i="0" u="none" strike="noStrike" dirty="0">
                <a:solidFill>
                  <a:srgbClr val="FFC000"/>
                </a:solidFill>
                <a:effectLst/>
                <a:latin typeface="arial" panose="020B0604020202020204" pitchFamily="34" charset="0"/>
              </a:rPr>
            </a:br>
            <a:r>
              <a:rPr lang="en-GB" b="1" i="0" u="none" strike="noStrike" dirty="0">
                <a:solidFill>
                  <a:srgbClr val="FFC000"/>
                </a:solidFill>
                <a:effectLst/>
                <a:latin typeface="arial" panose="020B0604020202020204" pitchFamily="34" charset="0"/>
              </a:rPr>
              <a:t>in AI</a:t>
            </a: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379554" y="1886834"/>
            <a:ext cx="10604290" cy="4231468"/>
          </a:xfrm>
        </p:spPr>
        <p:txBody>
          <a:bodyPr wrap="square" anchor="t">
            <a:normAutofit/>
          </a:bodyPr>
          <a:lstStyle/>
          <a:p>
            <a:pPr marL="114300" indent="0">
              <a:buNone/>
            </a:pPr>
            <a:r>
              <a:rPr lang="en-GB" sz="2800" b="0" i="0" dirty="0">
                <a:solidFill>
                  <a:schemeClr val="bg1"/>
                </a:solidFill>
                <a:effectLst/>
                <a:latin typeface="arial" panose="020B0604020202020204" pitchFamily="34" charset="0"/>
              </a:rPr>
              <a:t>Access to high quality data is an essential factor in building high performance, robust AI systems. </a:t>
            </a:r>
          </a:p>
          <a:p>
            <a:pPr marL="114300" indent="0">
              <a:buNone/>
            </a:pPr>
            <a:r>
              <a:rPr lang="en-GB" sz="2800" b="0" i="0" dirty="0">
                <a:solidFill>
                  <a:schemeClr val="bg1"/>
                </a:solidFill>
                <a:effectLst/>
                <a:latin typeface="arial" panose="020B0604020202020204" pitchFamily="34" charset="0"/>
              </a:rPr>
              <a:t>Initiatives such as the </a:t>
            </a:r>
            <a:r>
              <a:rPr lang="en-GB" sz="2800" b="0" i="0" u="sng" dirty="0">
                <a:solidFill>
                  <a:schemeClr val="bg1"/>
                </a:solidFill>
                <a:effectLst/>
                <a:latin typeface="arial" panose="020B0604020202020204" pitchFamily="34" charset="0"/>
                <a:hlinkClick r:id="rId2">
                  <a:extLst>
                    <a:ext uri="{A12FA001-AC4F-418D-AE19-62706E023703}">
                      <ahyp:hlinkClr xmlns:ahyp="http://schemas.microsoft.com/office/drawing/2018/hyperlinkcolor" val="tx"/>
                    </a:ext>
                  </a:extLst>
                </a:hlinkClick>
              </a:rPr>
              <a:t>EU Cybersecurity Strategy</a:t>
            </a:r>
            <a:r>
              <a:rPr lang="en-GB" sz="2800" b="0" i="0" dirty="0">
                <a:solidFill>
                  <a:schemeClr val="bg1"/>
                </a:solidFill>
                <a:effectLst/>
                <a:latin typeface="arial" panose="020B0604020202020204" pitchFamily="34" charset="0"/>
              </a:rPr>
              <a:t>, the </a:t>
            </a:r>
            <a:r>
              <a:rPr lang="en-GB" sz="2800" b="0" i="0" u="sng" dirty="0">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Digital Services Act and the Digital Markets Act</a:t>
            </a:r>
            <a:r>
              <a:rPr lang="en-GB" sz="2800" b="0" i="0" dirty="0">
                <a:solidFill>
                  <a:schemeClr val="bg1"/>
                </a:solidFill>
                <a:effectLst/>
                <a:latin typeface="arial" panose="020B0604020202020204" pitchFamily="34" charset="0"/>
              </a:rPr>
              <a:t>, and the </a:t>
            </a:r>
            <a:r>
              <a:rPr lang="en-GB" sz="2800" b="0" i="0" u="sng"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Data Governance Act</a:t>
            </a:r>
            <a:r>
              <a:rPr lang="en-GB" sz="2800" b="0" i="0" dirty="0">
                <a:solidFill>
                  <a:schemeClr val="bg1"/>
                </a:solidFill>
                <a:effectLst/>
                <a:latin typeface="arial" panose="020B0604020202020204" pitchFamily="34" charset="0"/>
              </a:rPr>
              <a:t> provide the right infrastructure for building such systems.</a:t>
            </a:r>
            <a:endParaRPr lang="en-GB" sz="2800" dirty="0">
              <a:solidFill>
                <a:schemeClr val="bg1"/>
              </a:solidFill>
            </a:endParaRPr>
          </a:p>
        </p:txBody>
      </p:sp>
    </p:spTree>
    <p:extLst>
      <p:ext uri="{BB962C8B-B14F-4D97-AF65-F5344CB8AC3E}">
        <p14:creationId xmlns:p14="http://schemas.microsoft.com/office/powerpoint/2010/main" val="1057259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587709" y="455362"/>
            <a:ext cx="10604289" cy="1550419"/>
          </a:xfrm>
        </p:spPr>
        <p:txBody>
          <a:bodyPr wrap="square" anchor="t">
            <a:normAutofit fontScale="90000"/>
          </a:bodyPr>
          <a:lstStyle/>
          <a:p>
            <a:r>
              <a:rPr lang="en-GB" b="1" i="0" u="none" strike="noStrike" dirty="0">
                <a:solidFill>
                  <a:srgbClr val="FFC000"/>
                </a:solidFill>
                <a:effectLst/>
                <a:latin typeface="arial" panose="020B0604020202020204" pitchFamily="34" charset="0"/>
              </a:rPr>
              <a:t>A European approach to trust in AI</a:t>
            </a: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379554" y="1886834"/>
            <a:ext cx="10604290" cy="4231468"/>
          </a:xfrm>
        </p:spPr>
        <p:txBody>
          <a:bodyPr wrap="square" anchor="t">
            <a:normAutofit/>
          </a:bodyPr>
          <a:lstStyle/>
          <a:p>
            <a:pPr marL="114300" indent="0" algn="l">
              <a:buNone/>
            </a:pPr>
            <a:r>
              <a:rPr lang="en-GB" sz="3200" b="0" i="0" u="none" strike="noStrike" dirty="0">
                <a:solidFill>
                  <a:schemeClr val="bg1"/>
                </a:solidFill>
                <a:effectLst/>
                <a:latin typeface="arial" panose="020B0604020202020204" pitchFamily="34" charset="0"/>
              </a:rPr>
              <a:t>Building </a:t>
            </a:r>
            <a:r>
              <a:rPr lang="en-GB" sz="3200" b="1" i="0" u="none" strike="noStrike" dirty="0">
                <a:solidFill>
                  <a:srgbClr val="92D050"/>
                </a:solidFill>
                <a:effectLst/>
                <a:latin typeface="arial" panose="020B0604020202020204" pitchFamily="34" charset="0"/>
              </a:rPr>
              <a:t>trustworthy AI </a:t>
            </a:r>
            <a:r>
              <a:rPr lang="en-GB" sz="3200" b="0" i="0" u="none" strike="noStrike" dirty="0">
                <a:solidFill>
                  <a:schemeClr val="bg1"/>
                </a:solidFill>
                <a:effectLst/>
                <a:latin typeface="arial" panose="020B0604020202020204" pitchFamily="34" charset="0"/>
              </a:rPr>
              <a:t>will create a </a:t>
            </a:r>
            <a:r>
              <a:rPr lang="en-GB" sz="3200" b="1" i="0" u="none" strike="noStrike" dirty="0">
                <a:solidFill>
                  <a:srgbClr val="92D050"/>
                </a:solidFill>
                <a:effectLst/>
                <a:latin typeface="arial" panose="020B0604020202020204" pitchFamily="34" charset="0"/>
              </a:rPr>
              <a:t>safe and innovation-friendly environment</a:t>
            </a:r>
            <a:r>
              <a:rPr lang="en-GB" sz="3200" b="0" i="0" u="none" strike="noStrike" dirty="0">
                <a:solidFill>
                  <a:schemeClr val="bg1"/>
                </a:solidFill>
                <a:effectLst/>
                <a:latin typeface="arial" panose="020B0604020202020204" pitchFamily="34" charset="0"/>
              </a:rPr>
              <a:t> for users, developers and deployers.</a:t>
            </a:r>
          </a:p>
        </p:txBody>
      </p:sp>
    </p:spTree>
    <p:extLst>
      <p:ext uri="{BB962C8B-B14F-4D97-AF65-F5344CB8AC3E}">
        <p14:creationId xmlns:p14="http://schemas.microsoft.com/office/powerpoint/2010/main" val="3718122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587709" y="455362"/>
            <a:ext cx="10604289" cy="1550419"/>
          </a:xfrm>
        </p:spPr>
        <p:txBody>
          <a:bodyPr wrap="square" anchor="t">
            <a:normAutofit fontScale="90000"/>
          </a:bodyPr>
          <a:lstStyle/>
          <a:p>
            <a:r>
              <a:rPr lang="en-GB" b="1" i="0" u="none" strike="noStrike" dirty="0">
                <a:solidFill>
                  <a:srgbClr val="FFC000"/>
                </a:solidFill>
                <a:effectLst/>
                <a:latin typeface="arial" panose="020B0604020202020204" pitchFamily="34" charset="0"/>
              </a:rPr>
              <a:t>A European approach to trust in AI</a:t>
            </a: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334949" y="1158287"/>
            <a:ext cx="10604290" cy="5517575"/>
          </a:xfrm>
        </p:spPr>
        <p:txBody>
          <a:bodyPr wrap="square" anchor="t">
            <a:noAutofit/>
          </a:bodyPr>
          <a:lstStyle/>
          <a:p>
            <a:pPr marL="114300" indent="0" algn="l">
              <a:buNone/>
            </a:pPr>
            <a:r>
              <a:rPr lang="en-GB" sz="3200" b="0" i="0" u="none" strike="noStrike" dirty="0">
                <a:solidFill>
                  <a:schemeClr val="bg1"/>
                </a:solidFill>
                <a:effectLst/>
                <a:latin typeface="arial" panose="020B0604020202020204" pitchFamily="34" charset="0"/>
              </a:rPr>
              <a:t>The Commission has proposed </a:t>
            </a:r>
            <a:r>
              <a:rPr lang="en-GB" sz="3200" b="1" i="0" u="none" strike="noStrike" dirty="0">
                <a:solidFill>
                  <a:srgbClr val="92D050"/>
                </a:solidFill>
                <a:effectLst/>
                <a:latin typeface="arial" panose="020B0604020202020204" pitchFamily="34" charset="0"/>
              </a:rPr>
              <a:t>3 inter-related legal initiatives</a:t>
            </a:r>
            <a:r>
              <a:rPr lang="en-GB" sz="3200" b="0" i="0" u="none" strike="noStrike" dirty="0">
                <a:solidFill>
                  <a:schemeClr val="bg1"/>
                </a:solidFill>
                <a:effectLst/>
                <a:latin typeface="arial" panose="020B0604020202020204" pitchFamily="34" charset="0"/>
              </a:rPr>
              <a:t> that will contribute to </a:t>
            </a:r>
            <a:r>
              <a:rPr lang="en-GB" sz="3200" b="1" i="0" u="none" strike="noStrike" dirty="0">
                <a:solidFill>
                  <a:srgbClr val="92D050"/>
                </a:solidFill>
                <a:effectLst/>
                <a:latin typeface="arial" panose="020B0604020202020204" pitchFamily="34" charset="0"/>
              </a:rPr>
              <a:t>building trustworthy AI:</a:t>
            </a:r>
          </a:p>
          <a:p>
            <a:pPr marL="114300" indent="0">
              <a:buNone/>
            </a:pPr>
            <a:r>
              <a:rPr lang="en-GB" sz="3200" i="0" strike="noStrike" dirty="0">
                <a:solidFill>
                  <a:srgbClr val="92D050"/>
                </a:solidFill>
                <a:effectLst/>
                <a:latin typeface="arial" panose="020B0604020202020204" pitchFamily="34" charset="0"/>
              </a:rPr>
              <a:t>1.a </a:t>
            </a:r>
            <a:r>
              <a:rPr lang="en-GB" sz="3200" i="0" strike="noStrike" dirty="0">
                <a:solidFill>
                  <a:srgbClr val="92D050"/>
                </a:solidFill>
                <a:effectLst/>
                <a:latin typeface="arial" panose="020B0604020202020204" pitchFamily="34" charset="0"/>
                <a:hlinkClick r:id="rId2">
                  <a:extLst>
                    <a:ext uri="{A12FA001-AC4F-418D-AE19-62706E023703}">
                      <ahyp:hlinkClr xmlns:ahyp="http://schemas.microsoft.com/office/drawing/2018/hyperlinkcolor" val="tx"/>
                    </a:ext>
                  </a:extLst>
                </a:hlinkClick>
              </a:rPr>
              <a:t>European legal framework for AI to address fundamental rights and safety risks</a:t>
            </a:r>
            <a:r>
              <a:rPr lang="en-GB" sz="3200" i="0" strike="noStrike" dirty="0">
                <a:solidFill>
                  <a:srgbClr val="92D050"/>
                </a:solidFill>
                <a:effectLst/>
                <a:latin typeface="arial" panose="020B0604020202020204" pitchFamily="34" charset="0"/>
              </a:rPr>
              <a:t> </a:t>
            </a:r>
          </a:p>
          <a:p>
            <a:pPr marL="114300" indent="0">
              <a:buNone/>
            </a:pPr>
            <a:r>
              <a:rPr lang="en-GB" sz="3200" i="0" u="none" strike="noStrike" dirty="0">
                <a:solidFill>
                  <a:srgbClr val="92D050"/>
                </a:solidFill>
                <a:effectLst/>
                <a:latin typeface="arial" panose="020B0604020202020204" pitchFamily="34" charset="0"/>
              </a:rPr>
              <a:t>2. a </a:t>
            </a:r>
            <a:r>
              <a:rPr lang="en-GB" sz="3200" i="0" u="sng" strike="noStrike" dirty="0">
                <a:solidFill>
                  <a:srgbClr val="92D050"/>
                </a:solidFill>
                <a:effectLst/>
                <a:latin typeface="arial" panose="020B0604020202020204" pitchFamily="34" charset="0"/>
                <a:hlinkClick r:id="rId3">
                  <a:extLst>
                    <a:ext uri="{A12FA001-AC4F-418D-AE19-62706E023703}">
                      <ahyp:hlinkClr xmlns:ahyp="http://schemas.microsoft.com/office/drawing/2018/hyperlinkcolor" val="tx"/>
                    </a:ext>
                  </a:extLst>
                </a:hlinkClick>
              </a:rPr>
              <a:t>civil liability framework </a:t>
            </a:r>
            <a:endParaRPr lang="en-GB" sz="3200" i="0" u="sng" strike="noStrike" dirty="0">
              <a:solidFill>
                <a:srgbClr val="92D050"/>
              </a:solidFill>
              <a:effectLst/>
              <a:latin typeface="arial" panose="020B0604020202020204" pitchFamily="34" charset="0"/>
            </a:endParaRPr>
          </a:p>
          <a:p>
            <a:pPr marL="114300" indent="0">
              <a:buNone/>
            </a:pPr>
            <a:r>
              <a:rPr lang="en-GB" sz="3200" i="0" u="none" strike="noStrike" dirty="0">
                <a:solidFill>
                  <a:srgbClr val="92D050"/>
                </a:solidFill>
                <a:effectLst/>
                <a:latin typeface="arial" panose="020B0604020202020204" pitchFamily="34" charset="0"/>
              </a:rPr>
              <a:t>3. a revision of sectoral safety legislation (e.g. </a:t>
            </a:r>
            <a:r>
              <a:rPr lang="en-GB" sz="3200" i="0" u="sng" strike="noStrike" dirty="0">
                <a:solidFill>
                  <a:srgbClr val="92D050"/>
                </a:solidFill>
                <a:effectLst/>
                <a:latin typeface="arial" panose="020B0604020202020204" pitchFamily="34" charset="0"/>
                <a:hlinkClick r:id="rId4">
                  <a:extLst>
                    <a:ext uri="{A12FA001-AC4F-418D-AE19-62706E023703}">
                      <ahyp:hlinkClr xmlns:ahyp="http://schemas.microsoft.com/office/drawing/2018/hyperlinkcolor" val="tx"/>
                    </a:ext>
                  </a:extLst>
                </a:hlinkClick>
              </a:rPr>
              <a:t>Machinery Regulation</a:t>
            </a:r>
            <a:r>
              <a:rPr lang="en-GB" sz="3200" i="0" u="none" strike="noStrike" dirty="0">
                <a:solidFill>
                  <a:srgbClr val="92D050"/>
                </a:solidFill>
                <a:effectLst/>
                <a:latin typeface="arial" panose="020B0604020202020204" pitchFamily="34" charset="0"/>
              </a:rPr>
              <a:t>, </a:t>
            </a:r>
            <a:r>
              <a:rPr lang="en-GB" sz="3200" i="0" u="sng" strike="noStrike" dirty="0">
                <a:solidFill>
                  <a:srgbClr val="92D050"/>
                </a:solidFill>
                <a:effectLst/>
                <a:latin typeface="arial" panose="020B0604020202020204" pitchFamily="34" charset="0"/>
                <a:hlinkClick r:id="rId5">
                  <a:extLst>
                    <a:ext uri="{A12FA001-AC4F-418D-AE19-62706E023703}">
                      <ahyp:hlinkClr xmlns:ahyp="http://schemas.microsoft.com/office/drawing/2018/hyperlinkcolor" val="tx"/>
                    </a:ext>
                  </a:extLst>
                </a:hlinkClick>
              </a:rPr>
              <a:t>General Product Safety Directive</a:t>
            </a:r>
            <a:r>
              <a:rPr lang="en-GB" sz="3200" i="0" u="none" strike="noStrike" dirty="0">
                <a:solidFill>
                  <a:srgbClr val="92D050"/>
                </a:solidFill>
                <a:effectLst/>
                <a:latin typeface="arial" panose="020B0604020202020204" pitchFamily="34" charset="0"/>
              </a:rPr>
              <a:t>).</a:t>
            </a:r>
          </a:p>
        </p:txBody>
      </p:sp>
    </p:spTree>
    <p:extLst>
      <p:ext uri="{BB962C8B-B14F-4D97-AF65-F5344CB8AC3E}">
        <p14:creationId xmlns:p14="http://schemas.microsoft.com/office/powerpoint/2010/main" val="1454065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248452" y="425625"/>
            <a:ext cx="10604289" cy="1550419"/>
          </a:xfrm>
        </p:spPr>
        <p:txBody>
          <a:bodyPr wrap="square" anchor="t">
            <a:normAutofit fontScale="90000"/>
          </a:bodyPr>
          <a:lstStyle/>
          <a:p>
            <a:r>
              <a:rPr lang="en-GB" b="1" i="0" u="none" strike="noStrike" dirty="0">
                <a:solidFill>
                  <a:srgbClr val="FFC000"/>
                </a:solidFill>
                <a:effectLst/>
                <a:latin typeface="arial" panose="020B0604020202020204" pitchFamily="34" charset="0"/>
              </a:rPr>
              <a:t>European proposal for a legal framework on AI</a:t>
            </a: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72666" y="1751411"/>
            <a:ext cx="10680075" cy="5106589"/>
          </a:xfrm>
        </p:spPr>
        <p:txBody>
          <a:bodyPr wrap="square" anchor="t">
            <a:noAutofit/>
          </a:bodyPr>
          <a:lstStyle/>
          <a:p>
            <a:pPr marL="114300" indent="0" algn="l">
              <a:buNone/>
            </a:pPr>
            <a:r>
              <a:rPr lang="en-GB" sz="2400" b="0" i="0" dirty="0">
                <a:solidFill>
                  <a:schemeClr val="bg1"/>
                </a:solidFill>
                <a:effectLst/>
                <a:latin typeface="+mn-lt"/>
              </a:rPr>
              <a:t>The Commission is proposing the first-ever legal framework on AI, which addresses the risks of AI and positions Europe to play a leading role globally.</a:t>
            </a:r>
          </a:p>
          <a:p>
            <a:pPr marL="114300" indent="0" algn="l">
              <a:buNone/>
            </a:pPr>
            <a:r>
              <a:rPr lang="en-GB" sz="2400" dirty="0">
                <a:solidFill>
                  <a:schemeClr val="bg1"/>
                </a:solidFill>
                <a:effectLst/>
                <a:latin typeface="+mn-lt"/>
              </a:rPr>
              <a:t>The regulatory proposal aims to provide AI developers, deployers and users with clear requirements and obligations regarding specific uses of AI. At the same time, the proposal seeks to reduce administrative and financial burdens for business, in particular small and medium-sized enterprises (SMEs).</a:t>
            </a:r>
          </a:p>
        </p:txBody>
      </p:sp>
    </p:spTree>
    <p:extLst>
      <p:ext uri="{BB962C8B-B14F-4D97-AF65-F5344CB8AC3E}">
        <p14:creationId xmlns:p14="http://schemas.microsoft.com/office/powerpoint/2010/main" val="176925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248452" y="425625"/>
            <a:ext cx="10604289" cy="1550419"/>
          </a:xfrm>
        </p:spPr>
        <p:txBody>
          <a:bodyPr wrap="square" anchor="t">
            <a:normAutofit fontScale="90000"/>
          </a:bodyPr>
          <a:lstStyle/>
          <a:p>
            <a:r>
              <a:rPr lang="en-GB" b="1" i="0" u="none" strike="noStrike" dirty="0">
                <a:solidFill>
                  <a:srgbClr val="FFC000"/>
                </a:solidFill>
                <a:effectLst/>
                <a:latin typeface="arial" panose="020B0604020202020204" pitchFamily="34" charset="0"/>
              </a:rPr>
              <a:t>European proposal for a legal framework on AI</a:t>
            </a: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72666" y="1751411"/>
            <a:ext cx="10680075" cy="5106589"/>
          </a:xfrm>
        </p:spPr>
        <p:txBody>
          <a:bodyPr wrap="square" anchor="t">
            <a:noAutofit/>
          </a:bodyPr>
          <a:lstStyle/>
          <a:p>
            <a:pPr marL="114300" indent="0">
              <a:buNone/>
            </a:pPr>
            <a:r>
              <a:rPr lang="en-GB" sz="2400" b="1" i="0" dirty="0">
                <a:solidFill>
                  <a:schemeClr val="bg1"/>
                </a:solidFill>
                <a:effectLst/>
                <a:latin typeface="+mn-lt"/>
              </a:rPr>
              <a:t>Why do we need rules on AI?</a:t>
            </a:r>
          </a:p>
          <a:p>
            <a:pPr marL="114300" indent="0">
              <a:buNone/>
            </a:pPr>
            <a:r>
              <a:rPr lang="en-GB" sz="2400" dirty="0">
                <a:solidFill>
                  <a:schemeClr val="bg1"/>
                </a:solidFill>
                <a:effectLst/>
                <a:latin typeface="+mn-lt"/>
              </a:rPr>
              <a:t>The proposed AI regulation ensures that Europeans can trust what AI has to offer. While most AI systems pose limited to no risk and can contribute to solving many societal challenges, certain AI systems create risks that we must address to avoid undesirable outcomes.</a:t>
            </a:r>
          </a:p>
          <a:p>
            <a:pPr marL="114300" indent="0">
              <a:buNone/>
            </a:pPr>
            <a:r>
              <a:rPr lang="en-GB" sz="2400" dirty="0">
                <a:solidFill>
                  <a:schemeClr val="bg1"/>
                </a:solidFill>
                <a:effectLst/>
                <a:latin typeface="+mn-lt"/>
              </a:rPr>
              <a:t>For example, it is often not possible to find out why an AI system has made a decision or prediction and taken a particular action. So, it may become difficult to assess whether someone has been unfairly disadvantaged, such as in a hiring decision or in an application for a public benefit scheme.</a:t>
            </a:r>
          </a:p>
          <a:p>
            <a:pPr marL="114300" indent="0" algn="l">
              <a:buNone/>
            </a:pPr>
            <a:endParaRPr lang="en-GB" sz="3200" b="0" i="0" u="none" strike="noStrike"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827650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248452" y="425625"/>
            <a:ext cx="10604289" cy="1550419"/>
          </a:xfrm>
        </p:spPr>
        <p:txBody>
          <a:bodyPr wrap="square" anchor="t">
            <a:normAutofit fontScale="90000"/>
          </a:bodyPr>
          <a:lstStyle/>
          <a:p>
            <a:r>
              <a:rPr lang="en-GB" b="1" i="0" u="none" strike="noStrike" dirty="0">
                <a:solidFill>
                  <a:srgbClr val="FFC000"/>
                </a:solidFill>
                <a:effectLst/>
                <a:latin typeface="arial" panose="020B0604020202020204" pitchFamily="34" charset="0"/>
              </a:rPr>
              <a:t>European proposal for a legal framework on AI</a:t>
            </a: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72666" y="1751411"/>
            <a:ext cx="10680075" cy="5106589"/>
          </a:xfrm>
        </p:spPr>
        <p:txBody>
          <a:bodyPr wrap="square" anchor="t">
            <a:noAutofit/>
          </a:bodyPr>
          <a:lstStyle/>
          <a:p>
            <a:pPr marL="114300" indent="0" algn="l">
              <a:buNone/>
            </a:pPr>
            <a:r>
              <a:rPr lang="en-GB" sz="2000" dirty="0">
                <a:solidFill>
                  <a:schemeClr val="bg1"/>
                </a:solidFill>
                <a:effectLst/>
              </a:rPr>
              <a:t>The proposed rules will:</a:t>
            </a:r>
          </a:p>
          <a:p>
            <a:pPr marL="114300" indent="0" algn="l">
              <a:buNone/>
            </a:pPr>
            <a:r>
              <a:rPr lang="en-GB" sz="2000" dirty="0">
                <a:solidFill>
                  <a:schemeClr val="bg1"/>
                </a:solidFill>
                <a:effectLst/>
              </a:rPr>
              <a:t>-address risks specifically created by AI applications;</a:t>
            </a:r>
          </a:p>
          <a:p>
            <a:pPr marL="114300" indent="0" algn="l">
              <a:buNone/>
            </a:pPr>
            <a:r>
              <a:rPr lang="en-GB" sz="2000" dirty="0">
                <a:solidFill>
                  <a:schemeClr val="bg1"/>
                </a:solidFill>
                <a:effectLst/>
              </a:rPr>
              <a:t>-propose a list of high-risk applications;</a:t>
            </a:r>
          </a:p>
          <a:p>
            <a:pPr marL="114300" indent="0" algn="l">
              <a:buNone/>
            </a:pPr>
            <a:r>
              <a:rPr lang="en-GB" sz="2000" dirty="0">
                <a:solidFill>
                  <a:schemeClr val="bg1"/>
                </a:solidFill>
                <a:effectLst/>
              </a:rPr>
              <a:t>-set clear requirements for AI systems for high risk applications;</a:t>
            </a:r>
          </a:p>
          <a:p>
            <a:pPr marL="114300" indent="0" algn="l">
              <a:buNone/>
            </a:pPr>
            <a:r>
              <a:rPr lang="en-GB" sz="2000" dirty="0">
                <a:solidFill>
                  <a:schemeClr val="bg1"/>
                </a:solidFill>
                <a:effectLst/>
              </a:rPr>
              <a:t>-define specific obligations for AI users and providers of high risk applications;</a:t>
            </a:r>
          </a:p>
          <a:p>
            <a:pPr marL="114300" indent="0" algn="l">
              <a:buNone/>
            </a:pPr>
            <a:r>
              <a:rPr lang="en-GB" sz="2000" dirty="0">
                <a:solidFill>
                  <a:schemeClr val="bg1"/>
                </a:solidFill>
                <a:effectLst/>
              </a:rPr>
              <a:t>-propose a conformity assessment before the AI system is put into service or placed on the market;</a:t>
            </a:r>
          </a:p>
          <a:p>
            <a:pPr marL="114300" indent="0" algn="l">
              <a:buNone/>
            </a:pPr>
            <a:r>
              <a:rPr lang="en-GB" sz="2000" dirty="0">
                <a:solidFill>
                  <a:schemeClr val="bg1"/>
                </a:solidFill>
                <a:effectLst/>
              </a:rPr>
              <a:t>-propose enforcement after such an AI system is placed in the market;</a:t>
            </a:r>
          </a:p>
          <a:p>
            <a:pPr marL="114300" indent="0" algn="l">
              <a:buNone/>
            </a:pPr>
            <a:r>
              <a:rPr lang="en-GB" sz="2000" dirty="0">
                <a:solidFill>
                  <a:schemeClr val="bg1"/>
                </a:solidFill>
                <a:effectLst/>
              </a:rPr>
              <a:t>-propose a governance structure at European and national level.</a:t>
            </a:r>
          </a:p>
          <a:p>
            <a:pPr marL="114300" indent="0" algn="l">
              <a:buNone/>
            </a:pPr>
            <a:endParaRPr lang="en-GB" sz="3200" b="0" i="0" u="none" strike="noStrike"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520618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248452" y="425625"/>
            <a:ext cx="10604289" cy="1550419"/>
          </a:xfrm>
        </p:spPr>
        <p:txBody>
          <a:bodyPr wrap="square" anchor="t">
            <a:normAutofit fontScale="90000"/>
          </a:bodyPr>
          <a:lstStyle/>
          <a:p>
            <a:r>
              <a:rPr lang="en-US" dirty="0">
                <a:solidFill>
                  <a:srgbClr val="FFC000"/>
                </a:solidFill>
                <a:latin typeface="Arial" panose="020B0604020202020204" pitchFamily="34" charset="0"/>
                <a:cs typeface="Arial" panose="020B0604020202020204" pitchFamily="34" charset="0"/>
              </a:rPr>
              <a:t>Risks generated by uses of AI</a:t>
            </a: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44373" y="1325787"/>
            <a:ext cx="6239897" cy="4379502"/>
          </a:xfrm>
        </p:spPr>
        <p:txBody>
          <a:bodyPr wrap="square" anchor="t">
            <a:noAutofit/>
          </a:bodyPr>
          <a:lstStyle/>
          <a:p>
            <a:pPr marL="114300" indent="0" algn="l">
              <a:buNone/>
            </a:pPr>
            <a:endParaRPr lang="en-GB" sz="3200" b="0" i="0" u="none" strike="noStrike" dirty="0">
              <a:solidFill>
                <a:schemeClr val="bg1"/>
              </a:solidFill>
              <a:effectLst/>
              <a:latin typeface="arial" panose="020B0604020202020204" pitchFamily="34" charset="0"/>
            </a:endParaRPr>
          </a:p>
        </p:txBody>
      </p:sp>
      <p:pic>
        <p:nvPicPr>
          <p:cNvPr id="4" name="Picture 3" descr="Pyramid of AI risks">
            <a:extLst>
              <a:ext uri="{FF2B5EF4-FFF2-40B4-BE49-F238E27FC236}">
                <a16:creationId xmlns:a16="http://schemas.microsoft.com/office/drawing/2014/main" id="{9C7583A2-2A70-E3F6-E0E5-37C1DA441FF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4373" y="1325786"/>
            <a:ext cx="7882276" cy="5532214"/>
          </a:xfrm>
          <a:prstGeom prst="rect">
            <a:avLst/>
          </a:prstGeom>
          <a:noFill/>
          <a:ln>
            <a:noFill/>
          </a:ln>
        </p:spPr>
      </p:pic>
      <p:sp>
        <p:nvSpPr>
          <p:cNvPr id="6" name="CasetăText 5">
            <a:extLst>
              <a:ext uri="{FF2B5EF4-FFF2-40B4-BE49-F238E27FC236}">
                <a16:creationId xmlns:a16="http://schemas.microsoft.com/office/drawing/2014/main" id="{29B66593-5DD7-5BB3-B1F5-27C607C11826}"/>
              </a:ext>
            </a:extLst>
          </p:cNvPr>
          <p:cNvSpPr txBox="1"/>
          <p:nvPr/>
        </p:nvSpPr>
        <p:spPr>
          <a:xfrm>
            <a:off x="9026650" y="1976044"/>
            <a:ext cx="3165350" cy="2246769"/>
          </a:xfrm>
          <a:prstGeom prst="rect">
            <a:avLst/>
          </a:prstGeom>
          <a:noFill/>
        </p:spPr>
        <p:txBody>
          <a:bodyPr wrap="square">
            <a:spAutoFit/>
          </a:bodyPr>
          <a:lstStyle/>
          <a:p>
            <a:pPr algn="l"/>
            <a:r>
              <a:rPr lang="en-GB" sz="2000" dirty="0">
                <a:solidFill>
                  <a:schemeClr val="bg1"/>
                </a:solidFill>
                <a:effectLst/>
              </a:rPr>
              <a:t>The Regulatory Framework defines 4 levels of risk in AI:</a:t>
            </a:r>
          </a:p>
          <a:p>
            <a:pPr algn="l">
              <a:buFont typeface="Arial" panose="020B0604020202020204" pitchFamily="34" charset="0"/>
              <a:buChar char="•"/>
            </a:pPr>
            <a:r>
              <a:rPr lang="en-GB" sz="2000" dirty="0">
                <a:solidFill>
                  <a:schemeClr val="bg1"/>
                </a:solidFill>
                <a:effectLst/>
              </a:rPr>
              <a:t>-Unacceptable risk</a:t>
            </a:r>
          </a:p>
          <a:p>
            <a:pPr algn="l">
              <a:buFont typeface="Arial" panose="020B0604020202020204" pitchFamily="34" charset="0"/>
              <a:buChar char="•"/>
            </a:pPr>
            <a:r>
              <a:rPr lang="en-GB" sz="2000" dirty="0">
                <a:solidFill>
                  <a:schemeClr val="bg1"/>
                </a:solidFill>
                <a:effectLst/>
              </a:rPr>
              <a:t>-High risk</a:t>
            </a:r>
          </a:p>
          <a:p>
            <a:pPr algn="l">
              <a:buFont typeface="Arial" panose="020B0604020202020204" pitchFamily="34" charset="0"/>
              <a:buChar char="•"/>
            </a:pPr>
            <a:r>
              <a:rPr lang="en-GB" sz="2000" dirty="0">
                <a:solidFill>
                  <a:schemeClr val="bg1"/>
                </a:solidFill>
                <a:effectLst/>
              </a:rPr>
              <a:t>-Limited risk</a:t>
            </a:r>
          </a:p>
          <a:p>
            <a:pPr algn="l">
              <a:buFont typeface="Arial" panose="020B0604020202020204" pitchFamily="34" charset="0"/>
              <a:buChar char="•"/>
            </a:pPr>
            <a:r>
              <a:rPr lang="en-GB" sz="2000" dirty="0">
                <a:solidFill>
                  <a:schemeClr val="bg1"/>
                </a:solidFill>
                <a:effectLst/>
              </a:rPr>
              <a:t>-Minimal or no risk</a:t>
            </a:r>
          </a:p>
        </p:txBody>
      </p:sp>
    </p:spTree>
    <p:extLst>
      <p:ext uri="{BB962C8B-B14F-4D97-AF65-F5344CB8AC3E}">
        <p14:creationId xmlns:p14="http://schemas.microsoft.com/office/powerpoint/2010/main" val="4128307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248452" y="425625"/>
            <a:ext cx="10604289" cy="1550419"/>
          </a:xfrm>
        </p:spPr>
        <p:txBody>
          <a:bodyPr wrap="square" anchor="t">
            <a:normAutofit fontScale="90000"/>
          </a:bodyPr>
          <a:lstStyle/>
          <a:p>
            <a:r>
              <a:rPr lang="en-US" dirty="0">
                <a:solidFill>
                  <a:srgbClr val="FFC000"/>
                </a:solidFill>
                <a:latin typeface="Arial" panose="020B0604020202020204" pitchFamily="34" charset="0"/>
                <a:cs typeface="Arial" panose="020B0604020202020204" pitchFamily="34" charset="0"/>
              </a:rPr>
              <a:t>Risks generated by uses of AI</a:t>
            </a: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50729" y="1702550"/>
            <a:ext cx="10604290" cy="5106589"/>
          </a:xfrm>
        </p:spPr>
        <p:txBody>
          <a:bodyPr wrap="square" anchor="t">
            <a:noAutofit/>
          </a:bodyPr>
          <a:lstStyle/>
          <a:p>
            <a:pPr marL="0" indent="0">
              <a:lnSpc>
                <a:spcPct val="114000"/>
              </a:lnSpc>
              <a:buNone/>
            </a:pPr>
            <a:r>
              <a:rPr lang="ro-RO" sz="3200" b="1" u="sng" dirty="0" err="1">
                <a:solidFill>
                  <a:srgbClr val="92D050"/>
                </a:solidFill>
                <a:effectLst/>
                <a:latin typeface="Arial" panose="020B0604020202020204" pitchFamily="34" charset="0"/>
                <a:ea typeface="Times New Roman" panose="02020603050405020304" pitchFamily="18" charset="0"/>
              </a:rPr>
              <a:t>Unacceptable</a:t>
            </a:r>
            <a:r>
              <a:rPr lang="ro-RO" sz="3200" b="1" u="sng" dirty="0">
                <a:solidFill>
                  <a:srgbClr val="92D050"/>
                </a:solidFill>
                <a:effectLst/>
                <a:latin typeface="Arial" panose="020B0604020202020204" pitchFamily="34" charset="0"/>
                <a:ea typeface="Times New Roman" panose="02020603050405020304" pitchFamily="18" charset="0"/>
              </a:rPr>
              <a:t> </a:t>
            </a:r>
            <a:r>
              <a:rPr lang="ro-RO" sz="3200" b="1" u="sng" dirty="0" err="1">
                <a:solidFill>
                  <a:srgbClr val="92D050"/>
                </a:solidFill>
                <a:effectLst/>
                <a:latin typeface="Arial" panose="020B0604020202020204" pitchFamily="34" charset="0"/>
                <a:ea typeface="Times New Roman" panose="02020603050405020304" pitchFamily="18" charset="0"/>
              </a:rPr>
              <a:t>risk</a:t>
            </a:r>
            <a:r>
              <a:rPr lang="ro-RO" sz="3200" b="1" u="sng" dirty="0">
                <a:solidFill>
                  <a:srgbClr val="92D050"/>
                </a:solidFill>
                <a:effectLst/>
                <a:latin typeface="Arial" panose="020B0604020202020204" pitchFamily="34" charset="0"/>
                <a:ea typeface="Times New Roman" panose="02020603050405020304" pitchFamily="18" charset="0"/>
              </a:rPr>
              <a:t> </a:t>
            </a:r>
            <a:endParaRPr lang="en-US" sz="3200" i="1" dirty="0">
              <a:solidFill>
                <a:srgbClr val="92D050"/>
              </a:solidFill>
              <a:effectLst/>
              <a:latin typeface="Arial" panose="020B0604020202020204" pitchFamily="34" charset="0"/>
              <a:ea typeface="Times New Roman" panose="02020603050405020304" pitchFamily="18" charset="0"/>
            </a:endParaRPr>
          </a:p>
          <a:p>
            <a:pPr marL="0" indent="0">
              <a:lnSpc>
                <a:spcPct val="114000"/>
              </a:lnSpc>
              <a:buNone/>
            </a:pPr>
            <a:r>
              <a:rPr lang="ro-RO" sz="3200" dirty="0" err="1">
                <a:solidFill>
                  <a:schemeClr val="bg1"/>
                </a:solidFill>
                <a:effectLst/>
                <a:latin typeface="Arial" panose="020B0604020202020204" pitchFamily="34" charset="0"/>
                <a:ea typeface="Times New Roman" panose="02020603050405020304" pitchFamily="18" charset="0"/>
              </a:rPr>
              <a:t>Anything</a:t>
            </a:r>
            <a:r>
              <a:rPr lang="ro-RO" sz="3200" dirty="0">
                <a:solidFill>
                  <a:schemeClr val="bg1"/>
                </a:solidFill>
                <a:effectLst/>
                <a:latin typeface="Arial" panose="020B0604020202020204" pitchFamily="34" charset="0"/>
                <a:ea typeface="Times New Roman" panose="02020603050405020304" pitchFamily="18" charset="0"/>
              </a:rPr>
              <a:t> </a:t>
            </a:r>
            <a:r>
              <a:rPr lang="ro-RO" sz="3200" dirty="0" err="1">
                <a:solidFill>
                  <a:schemeClr val="bg1"/>
                </a:solidFill>
                <a:effectLst/>
                <a:latin typeface="Arial" panose="020B0604020202020204" pitchFamily="34" charset="0"/>
                <a:ea typeface="Times New Roman" panose="02020603050405020304" pitchFamily="18" charset="0"/>
              </a:rPr>
              <a:t>considered</a:t>
            </a:r>
            <a:r>
              <a:rPr lang="ro-RO" sz="3200" dirty="0">
                <a:solidFill>
                  <a:schemeClr val="bg1"/>
                </a:solidFill>
                <a:effectLst/>
                <a:latin typeface="Arial" panose="020B0604020202020204" pitchFamily="34" charset="0"/>
                <a:ea typeface="Times New Roman" panose="02020603050405020304" pitchFamily="18" charset="0"/>
              </a:rPr>
              <a:t> a </a:t>
            </a:r>
            <a:r>
              <a:rPr lang="ro-RO" sz="3200" dirty="0" err="1">
                <a:solidFill>
                  <a:schemeClr val="bg1"/>
                </a:solidFill>
                <a:effectLst/>
                <a:latin typeface="Arial" panose="020B0604020202020204" pitchFamily="34" charset="0"/>
                <a:ea typeface="Times New Roman" panose="02020603050405020304" pitchFamily="18" charset="0"/>
              </a:rPr>
              <a:t>clear</a:t>
            </a:r>
            <a:r>
              <a:rPr lang="ro-RO" sz="3200" dirty="0">
                <a:solidFill>
                  <a:schemeClr val="bg1"/>
                </a:solidFill>
                <a:effectLst/>
                <a:latin typeface="Arial" panose="020B0604020202020204" pitchFamily="34" charset="0"/>
                <a:ea typeface="Times New Roman" panose="02020603050405020304" pitchFamily="18" charset="0"/>
              </a:rPr>
              <a:t> </a:t>
            </a:r>
            <a:r>
              <a:rPr lang="ro-RO" sz="3200" dirty="0" err="1">
                <a:solidFill>
                  <a:schemeClr val="bg1"/>
                </a:solidFill>
                <a:effectLst/>
                <a:latin typeface="Arial" panose="020B0604020202020204" pitchFamily="34" charset="0"/>
                <a:ea typeface="Times New Roman" panose="02020603050405020304" pitchFamily="18" charset="0"/>
              </a:rPr>
              <a:t>threat</a:t>
            </a:r>
            <a:r>
              <a:rPr lang="ro-RO" sz="3200" dirty="0">
                <a:solidFill>
                  <a:schemeClr val="bg1"/>
                </a:solidFill>
                <a:effectLst/>
                <a:latin typeface="Arial" panose="020B0604020202020204" pitchFamily="34" charset="0"/>
                <a:ea typeface="Times New Roman" panose="02020603050405020304" pitchFamily="18" charset="0"/>
              </a:rPr>
              <a:t> </a:t>
            </a:r>
            <a:r>
              <a:rPr lang="ro-RO" sz="3200" dirty="0" err="1">
                <a:solidFill>
                  <a:schemeClr val="bg1"/>
                </a:solidFill>
                <a:effectLst/>
                <a:latin typeface="Arial" panose="020B0604020202020204" pitchFamily="34" charset="0"/>
                <a:ea typeface="Times New Roman" panose="02020603050405020304" pitchFamily="18" charset="0"/>
              </a:rPr>
              <a:t>to</a:t>
            </a:r>
            <a:r>
              <a:rPr lang="ro-RO" sz="3200" dirty="0">
                <a:solidFill>
                  <a:schemeClr val="bg1"/>
                </a:solidFill>
                <a:effectLst/>
                <a:latin typeface="Arial" panose="020B0604020202020204" pitchFamily="34" charset="0"/>
                <a:ea typeface="Times New Roman" panose="02020603050405020304" pitchFamily="18" charset="0"/>
              </a:rPr>
              <a:t> EU </a:t>
            </a:r>
            <a:r>
              <a:rPr lang="ro-RO" sz="3200" dirty="0" err="1">
                <a:solidFill>
                  <a:schemeClr val="bg1"/>
                </a:solidFill>
                <a:effectLst/>
                <a:latin typeface="Arial" panose="020B0604020202020204" pitchFamily="34" charset="0"/>
                <a:ea typeface="Times New Roman" panose="02020603050405020304" pitchFamily="18" charset="0"/>
              </a:rPr>
              <a:t>citizens</a:t>
            </a:r>
            <a:r>
              <a:rPr lang="ro-RO" sz="3200" dirty="0">
                <a:solidFill>
                  <a:schemeClr val="bg1"/>
                </a:solidFill>
                <a:effectLst/>
                <a:latin typeface="Arial" panose="020B0604020202020204" pitchFamily="34" charset="0"/>
                <a:ea typeface="Times New Roman" panose="02020603050405020304" pitchFamily="18" charset="0"/>
              </a:rPr>
              <a:t> </a:t>
            </a:r>
            <a:r>
              <a:rPr lang="ro-RO" sz="3200" dirty="0" err="1">
                <a:solidFill>
                  <a:schemeClr val="bg1"/>
                </a:solidFill>
                <a:effectLst/>
                <a:latin typeface="Arial" panose="020B0604020202020204" pitchFamily="34" charset="0"/>
                <a:ea typeface="Times New Roman" panose="02020603050405020304" pitchFamily="18" charset="0"/>
              </a:rPr>
              <a:t>will</a:t>
            </a:r>
            <a:r>
              <a:rPr lang="ro-RO" sz="3200" dirty="0">
                <a:solidFill>
                  <a:schemeClr val="bg1"/>
                </a:solidFill>
                <a:effectLst/>
                <a:latin typeface="Arial" panose="020B0604020202020204" pitchFamily="34" charset="0"/>
                <a:ea typeface="Times New Roman" panose="02020603050405020304" pitchFamily="18" charset="0"/>
              </a:rPr>
              <a:t> </a:t>
            </a:r>
            <a:r>
              <a:rPr lang="ro-RO" sz="3200" dirty="0" err="1">
                <a:solidFill>
                  <a:schemeClr val="bg1"/>
                </a:solidFill>
                <a:effectLst/>
                <a:latin typeface="Arial" panose="020B0604020202020204" pitchFamily="34" charset="0"/>
                <a:ea typeface="Times New Roman" panose="02020603050405020304" pitchFamily="18" charset="0"/>
              </a:rPr>
              <a:t>be</a:t>
            </a:r>
            <a:r>
              <a:rPr lang="ro-RO" sz="3200" dirty="0">
                <a:solidFill>
                  <a:schemeClr val="bg1"/>
                </a:solidFill>
                <a:effectLst/>
                <a:latin typeface="Arial" panose="020B0604020202020204" pitchFamily="34" charset="0"/>
                <a:ea typeface="Times New Roman" panose="02020603050405020304" pitchFamily="18" charset="0"/>
              </a:rPr>
              <a:t> </a:t>
            </a:r>
            <a:r>
              <a:rPr lang="ro-RO" sz="3200" dirty="0" err="1">
                <a:solidFill>
                  <a:schemeClr val="bg1"/>
                </a:solidFill>
                <a:effectLst/>
                <a:latin typeface="Arial" panose="020B0604020202020204" pitchFamily="34" charset="0"/>
                <a:ea typeface="Times New Roman" panose="02020603050405020304" pitchFamily="18" charset="0"/>
              </a:rPr>
              <a:t>banned</a:t>
            </a:r>
            <a:r>
              <a:rPr lang="ro-RO" sz="3200" dirty="0">
                <a:solidFill>
                  <a:schemeClr val="bg1"/>
                </a:solidFill>
                <a:effectLst/>
                <a:latin typeface="Arial" panose="020B0604020202020204" pitchFamily="34" charset="0"/>
                <a:ea typeface="Times New Roman" panose="02020603050405020304" pitchFamily="18" charset="0"/>
              </a:rPr>
              <a:t>: </a:t>
            </a:r>
            <a:r>
              <a:rPr lang="ro-RO" sz="3200" dirty="0" err="1">
                <a:solidFill>
                  <a:schemeClr val="bg1"/>
                </a:solidFill>
                <a:effectLst/>
                <a:latin typeface="Arial" panose="020B0604020202020204" pitchFamily="34" charset="0"/>
                <a:ea typeface="Times New Roman" panose="02020603050405020304" pitchFamily="18" charset="0"/>
              </a:rPr>
              <a:t>from</a:t>
            </a:r>
            <a:r>
              <a:rPr lang="ro-RO" sz="3200" dirty="0">
                <a:solidFill>
                  <a:schemeClr val="bg1"/>
                </a:solidFill>
                <a:effectLst/>
                <a:latin typeface="Arial" panose="020B0604020202020204" pitchFamily="34" charset="0"/>
                <a:ea typeface="Times New Roman" panose="02020603050405020304" pitchFamily="18" charset="0"/>
              </a:rPr>
              <a:t> </a:t>
            </a:r>
            <a:r>
              <a:rPr lang="ro-RO" sz="3200" b="1" dirty="0">
                <a:solidFill>
                  <a:srgbClr val="92D050"/>
                </a:solidFill>
                <a:effectLst/>
                <a:latin typeface="Arial" panose="020B0604020202020204" pitchFamily="34" charset="0"/>
                <a:ea typeface="Times New Roman" panose="02020603050405020304" pitchFamily="18" charset="0"/>
              </a:rPr>
              <a:t>social </a:t>
            </a:r>
            <a:r>
              <a:rPr lang="ro-RO" sz="3200" b="1" dirty="0" err="1">
                <a:solidFill>
                  <a:srgbClr val="92D050"/>
                </a:solidFill>
                <a:effectLst/>
                <a:latin typeface="Arial" panose="020B0604020202020204" pitchFamily="34" charset="0"/>
                <a:ea typeface="Times New Roman" panose="02020603050405020304" pitchFamily="18" charset="0"/>
              </a:rPr>
              <a:t>scoring</a:t>
            </a:r>
            <a:r>
              <a:rPr lang="ro-RO" sz="3200" b="1" dirty="0">
                <a:solidFill>
                  <a:srgbClr val="92D050"/>
                </a:solidFill>
                <a:effectLst/>
                <a:latin typeface="Arial" panose="020B0604020202020204" pitchFamily="34" charset="0"/>
                <a:ea typeface="Times New Roman" panose="02020603050405020304" pitchFamily="18" charset="0"/>
              </a:rPr>
              <a:t> </a:t>
            </a:r>
            <a:r>
              <a:rPr lang="ro-RO" sz="3200" b="1" dirty="0" err="1">
                <a:solidFill>
                  <a:srgbClr val="92D050"/>
                </a:solidFill>
                <a:effectLst/>
                <a:latin typeface="Arial" panose="020B0604020202020204" pitchFamily="34" charset="0"/>
                <a:ea typeface="Times New Roman" panose="02020603050405020304" pitchFamily="18" charset="0"/>
              </a:rPr>
              <a:t>by</a:t>
            </a:r>
            <a:r>
              <a:rPr lang="ro-RO" sz="3200" b="1" dirty="0">
                <a:solidFill>
                  <a:srgbClr val="92D050"/>
                </a:solidFill>
                <a:effectLst/>
                <a:latin typeface="Arial" panose="020B0604020202020204" pitchFamily="34" charset="0"/>
                <a:ea typeface="Times New Roman" panose="02020603050405020304" pitchFamily="18" charset="0"/>
              </a:rPr>
              <a:t> </a:t>
            </a:r>
            <a:r>
              <a:rPr lang="ro-RO" sz="3200" b="1" dirty="0" err="1">
                <a:solidFill>
                  <a:srgbClr val="92D050"/>
                </a:solidFill>
                <a:effectLst/>
                <a:latin typeface="Arial" panose="020B0604020202020204" pitchFamily="34" charset="0"/>
                <a:ea typeface="Times New Roman" panose="02020603050405020304" pitchFamily="18" charset="0"/>
              </a:rPr>
              <a:t>governments</a:t>
            </a:r>
            <a:r>
              <a:rPr lang="ro-RO" sz="3200" b="1" dirty="0">
                <a:solidFill>
                  <a:srgbClr val="92D050"/>
                </a:solidFill>
                <a:effectLst/>
                <a:latin typeface="Arial" panose="020B0604020202020204" pitchFamily="34" charset="0"/>
                <a:ea typeface="Times New Roman" panose="02020603050405020304" pitchFamily="18" charset="0"/>
              </a:rPr>
              <a:t> </a:t>
            </a:r>
            <a:r>
              <a:rPr lang="ro-RO" sz="3200" dirty="0" err="1">
                <a:solidFill>
                  <a:schemeClr val="bg1"/>
                </a:solidFill>
                <a:effectLst/>
                <a:latin typeface="Arial" panose="020B0604020202020204" pitchFamily="34" charset="0"/>
                <a:ea typeface="Times New Roman" panose="02020603050405020304" pitchFamily="18" charset="0"/>
              </a:rPr>
              <a:t>to</a:t>
            </a:r>
            <a:r>
              <a:rPr lang="ro-RO" sz="3200" dirty="0">
                <a:solidFill>
                  <a:schemeClr val="bg1"/>
                </a:solidFill>
                <a:effectLst/>
                <a:latin typeface="Arial" panose="020B0604020202020204" pitchFamily="34" charset="0"/>
                <a:ea typeface="Times New Roman" panose="02020603050405020304" pitchFamily="18" charset="0"/>
              </a:rPr>
              <a:t> </a:t>
            </a:r>
            <a:r>
              <a:rPr lang="ro-RO" sz="3200" b="1" dirty="0" err="1">
                <a:solidFill>
                  <a:srgbClr val="92D050"/>
                </a:solidFill>
                <a:effectLst/>
                <a:latin typeface="Arial" panose="020B0604020202020204" pitchFamily="34" charset="0"/>
                <a:ea typeface="Times New Roman" panose="02020603050405020304" pitchFamily="18" charset="0"/>
              </a:rPr>
              <a:t>toys</a:t>
            </a:r>
            <a:r>
              <a:rPr lang="ro-RO" sz="3200" b="1" dirty="0">
                <a:solidFill>
                  <a:srgbClr val="92D050"/>
                </a:solidFill>
                <a:effectLst/>
                <a:latin typeface="Arial" panose="020B0604020202020204" pitchFamily="34" charset="0"/>
                <a:ea typeface="Times New Roman" panose="02020603050405020304" pitchFamily="18" charset="0"/>
              </a:rPr>
              <a:t> </a:t>
            </a:r>
            <a:r>
              <a:rPr lang="ro-RO" sz="3200" b="1" dirty="0" err="1">
                <a:solidFill>
                  <a:srgbClr val="92D050"/>
                </a:solidFill>
                <a:effectLst/>
                <a:latin typeface="Arial" panose="020B0604020202020204" pitchFamily="34" charset="0"/>
                <a:ea typeface="Times New Roman" panose="02020603050405020304" pitchFamily="18" charset="0"/>
              </a:rPr>
              <a:t>using</a:t>
            </a:r>
            <a:r>
              <a:rPr lang="ro-RO" sz="3200" b="1" dirty="0">
                <a:solidFill>
                  <a:srgbClr val="92D050"/>
                </a:solidFill>
                <a:effectLst/>
                <a:latin typeface="Arial" panose="020B0604020202020204" pitchFamily="34" charset="0"/>
                <a:ea typeface="Times New Roman" panose="02020603050405020304" pitchFamily="18" charset="0"/>
              </a:rPr>
              <a:t> </a:t>
            </a:r>
            <a:r>
              <a:rPr lang="ro-RO" sz="3200" b="1" dirty="0" err="1">
                <a:solidFill>
                  <a:srgbClr val="92D050"/>
                </a:solidFill>
                <a:effectLst/>
                <a:latin typeface="Arial" panose="020B0604020202020204" pitchFamily="34" charset="0"/>
                <a:ea typeface="Times New Roman" panose="02020603050405020304" pitchFamily="18" charset="0"/>
              </a:rPr>
              <a:t>voice</a:t>
            </a:r>
            <a:r>
              <a:rPr lang="ro-RO" sz="3200" b="1" dirty="0">
                <a:solidFill>
                  <a:srgbClr val="92D050"/>
                </a:solidFill>
                <a:effectLst/>
                <a:latin typeface="Arial" panose="020B0604020202020204" pitchFamily="34" charset="0"/>
                <a:ea typeface="Times New Roman" panose="02020603050405020304" pitchFamily="18" charset="0"/>
              </a:rPr>
              <a:t> </a:t>
            </a:r>
            <a:r>
              <a:rPr lang="ro-RO" sz="3200" b="1" dirty="0" err="1">
                <a:solidFill>
                  <a:srgbClr val="92D050"/>
                </a:solidFill>
                <a:effectLst/>
                <a:latin typeface="Arial" panose="020B0604020202020204" pitchFamily="34" charset="0"/>
                <a:ea typeface="Times New Roman" panose="02020603050405020304" pitchFamily="18" charset="0"/>
              </a:rPr>
              <a:t>assistance</a:t>
            </a:r>
            <a:r>
              <a:rPr lang="ro-RO" sz="3200" dirty="0">
                <a:solidFill>
                  <a:schemeClr val="bg1"/>
                </a:solidFill>
                <a:effectLst/>
                <a:latin typeface="Arial" panose="020B0604020202020204" pitchFamily="34" charset="0"/>
                <a:ea typeface="Times New Roman" panose="02020603050405020304" pitchFamily="18" charset="0"/>
              </a:rPr>
              <a:t> </a:t>
            </a:r>
            <a:r>
              <a:rPr lang="ro-RO" sz="3200" dirty="0" err="1">
                <a:solidFill>
                  <a:schemeClr val="bg1"/>
                </a:solidFill>
                <a:effectLst/>
                <a:latin typeface="Arial" panose="020B0604020202020204" pitchFamily="34" charset="0"/>
                <a:ea typeface="Times New Roman" panose="02020603050405020304" pitchFamily="18" charset="0"/>
              </a:rPr>
              <a:t>that</a:t>
            </a:r>
            <a:r>
              <a:rPr lang="ro-RO" sz="3200" dirty="0">
                <a:solidFill>
                  <a:schemeClr val="bg1"/>
                </a:solidFill>
                <a:effectLst/>
                <a:latin typeface="Arial" panose="020B0604020202020204" pitchFamily="34" charset="0"/>
                <a:ea typeface="Times New Roman" panose="02020603050405020304" pitchFamily="18" charset="0"/>
              </a:rPr>
              <a:t> </a:t>
            </a:r>
            <a:r>
              <a:rPr lang="ro-RO" sz="3200" dirty="0" err="1">
                <a:solidFill>
                  <a:schemeClr val="bg1"/>
                </a:solidFill>
                <a:effectLst/>
                <a:latin typeface="Arial" panose="020B0604020202020204" pitchFamily="34" charset="0"/>
                <a:ea typeface="Times New Roman" panose="02020603050405020304" pitchFamily="18" charset="0"/>
              </a:rPr>
              <a:t>encourages</a:t>
            </a:r>
            <a:r>
              <a:rPr lang="ro-RO" sz="3200" dirty="0">
                <a:solidFill>
                  <a:schemeClr val="bg1"/>
                </a:solidFill>
                <a:effectLst/>
                <a:latin typeface="Arial" panose="020B0604020202020204" pitchFamily="34" charset="0"/>
                <a:ea typeface="Times New Roman" panose="02020603050405020304" pitchFamily="18" charset="0"/>
              </a:rPr>
              <a:t> </a:t>
            </a:r>
            <a:r>
              <a:rPr lang="ro-RO" sz="3200" dirty="0" err="1">
                <a:solidFill>
                  <a:schemeClr val="bg1"/>
                </a:solidFill>
                <a:effectLst/>
                <a:latin typeface="Arial" panose="020B0604020202020204" pitchFamily="34" charset="0"/>
                <a:ea typeface="Times New Roman" panose="02020603050405020304" pitchFamily="18" charset="0"/>
              </a:rPr>
              <a:t>dangerous</a:t>
            </a:r>
            <a:r>
              <a:rPr lang="ro-RO" sz="3200" dirty="0">
                <a:solidFill>
                  <a:schemeClr val="bg1"/>
                </a:solidFill>
                <a:effectLst/>
                <a:latin typeface="Arial" panose="020B0604020202020204" pitchFamily="34" charset="0"/>
                <a:ea typeface="Times New Roman" panose="02020603050405020304" pitchFamily="18" charset="0"/>
              </a:rPr>
              <a:t> </a:t>
            </a:r>
            <a:r>
              <a:rPr lang="ro-RO" sz="3200" dirty="0" err="1">
                <a:solidFill>
                  <a:schemeClr val="bg1"/>
                </a:solidFill>
                <a:effectLst/>
                <a:latin typeface="Arial" panose="020B0604020202020204" pitchFamily="34" charset="0"/>
                <a:ea typeface="Times New Roman" panose="02020603050405020304" pitchFamily="18" charset="0"/>
              </a:rPr>
              <a:t>behaviour</a:t>
            </a:r>
            <a:r>
              <a:rPr lang="ro-RO" sz="3200" dirty="0">
                <a:solidFill>
                  <a:schemeClr val="bg1"/>
                </a:solidFill>
                <a:effectLst/>
                <a:latin typeface="Arial" panose="020B0604020202020204" pitchFamily="34" charset="0"/>
                <a:ea typeface="Times New Roman" panose="02020603050405020304" pitchFamily="18" charset="0"/>
              </a:rPr>
              <a:t> of </a:t>
            </a:r>
            <a:r>
              <a:rPr lang="ro-RO" sz="3200" dirty="0" err="1">
                <a:solidFill>
                  <a:schemeClr val="bg1"/>
                </a:solidFill>
                <a:effectLst/>
                <a:latin typeface="Arial" panose="020B0604020202020204" pitchFamily="34" charset="0"/>
                <a:ea typeface="Times New Roman" panose="02020603050405020304" pitchFamily="18" charset="0"/>
              </a:rPr>
              <a:t>children</a:t>
            </a:r>
            <a:endParaRPr lang="en-US" sz="3200" dirty="0">
              <a:solidFill>
                <a:schemeClr val="bg1"/>
              </a:solidFill>
              <a:effectLst/>
              <a:latin typeface="Arial" panose="020B0604020202020204" pitchFamily="34" charset="0"/>
              <a:ea typeface="Times New Roman" panose="02020603050405020304" pitchFamily="18" charset="0"/>
            </a:endParaRPr>
          </a:p>
          <a:p>
            <a:pPr marL="114300" indent="0" algn="l">
              <a:buNone/>
            </a:pPr>
            <a:endParaRPr lang="en-GB" sz="3200" b="0" i="0" u="none" strike="noStrike"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849332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112449" y="481995"/>
            <a:ext cx="11014447" cy="775209"/>
          </a:xfrm>
        </p:spPr>
        <p:txBody>
          <a:bodyPr wrap="square" anchor="t">
            <a:normAutofit fontScale="90000"/>
          </a:bodyPr>
          <a:lstStyle/>
          <a:p>
            <a:pPr algn="ctr" fontAlgn="base"/>
            <a:r>
              <a:rPr lang="en-US" b="1" dirty="0">
                <a:solidFill>
                  <a:srgbClr val="FFC000"/>
                </a:solidFill>
              </a:rPr>
              <a:t>What is Algorithmic Governance?  </a:t>
            </a:r>
            <a:br>
              <a:rPr lang="en-US" b="1" dirty="0">
                <a:solidFill>
                  <a:srgbClr val="FFC000"/>
                </a:solidFill>
              </a:rPr>
            </a:br>
            <a:br>
              <a:rPr lang="ro-RO" b="1" i="0" dirty="0">
                <a:effectLst/>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12449" y="1097406"/>
            <a:ext cx="10604290" cy="2373195"/>
          </a:xfrm>
        </p:spPr>
        <p:txBody>
          <a:bodyPr wrap="square" anchor="t">
            <a:normAutofit/>
          </a:bodyPr>
          <a:lstStyle/>
          <a:p>
            <a:pPr marL="114300" indent="0">
              <a:spcBef>
                <a:spcPts val="0"/>
              </a:spcBef>
              <a:buNone/>
            </a:pPr>
            <a:r>
              <a:rPr lang="en-GB" sz="1600" b="1" i="0" dirty="0">
                <a:solidFill>
                  <a:schemeClr val="bg1"/>
                </a:solidFill>
                <a:effectLst/>
                <a:latin typeface="+mn-lt"/>
              </a:rPr>
              <a:t>Government by algorithm</a:t>
            </a:r>
            <a:r>
              <a:rPr lang="en-GB" sz="1600" b="0" i="0" dirty="0">
                <a:solidFill>
                  <a:schemeClr val="bg1"/>
                </a:solidFill>
                <a:effectLst/>
                <a:latin typeface="+mn-lt"/>
              </a:rPr>
              <a:t> (also known as </a:t>
            </a:r>
            <a:r>
              <a:rPr lang="en-GB" sz="1600" b="1" i="0" dirty="0">
                <a:solidFill>
                  <a:schemeClr val="bg1"/>
                </a:solidFill>
                <a:effectLst/>
                <a:latin typeface="+mn-lt"/>
              </a:rPr>
              <a:t>algorithmic regulation</a:t>
            </a:r>
            <a:r>
              <a:rPr lang="en-GB" sz="1600" b="0" i="0" dirty="0">
                <a:solidFill>
                  <a:schemeClr val="bg1"/>
                </a:solidFill>
                <a:effectLst/>
                <a:latin typeface="+mn-lt"/>
              </a:rPr>
              <a:t> </a:t>
            </a:r>
            <a:r>
              <a:rPr lang="en-GB" sz="1600" b="1" i="0" dirty="0">
                <a:solidFill>
                  <a:schemeClr val="bg1"/>
                </a:solidFill>
                <a:effectLst/>
                <a:latin typeface="+mn-lt"/>
              </a:rPr>
              <a:t>regulation by algorithms</a:t>
            </a:r>
            <a:r>
              <a:rPr lang="en-GB" sz="1600" b="0" i="0" dirty="0">
                <a:solidFill>
                  <a:schemeClr val="bg1"/>
                </a:solidFill>
                <a:effectLst/>
                <a:latin typeface="+mn-lt"/>
              </a:rPr>
              <a:t>, </a:t>
            </a:r>
            <a:r>
              <a:rPr lang="en-GB" sz="1600" b="1" i="0" dirty="0">
                <a:solidFill>
                  <a:schemeClr val="bg1"/>
                </a:solidFill>
                <a:effectLst/>
                <a:latin typeface="+mn-lt"/>
              </a:rPr>
              <a:t>algorithmic governance,</a:t>
            </a:r>
            <a:r>
              <a:rPr lang="en-GB" sz="1600" b="0" i="0" dirty="0">
                <a:solidFill>
                  <a:schemeClr val="bg1"/>
                </a:solidFill>
                <a:effectLst/>
                <a:latin typeface="+mn-lt"/>
              </a:rPr>
              <a:t> </a:t>
            </a:r>
            <a:r>
              <a:rPr lang="en-GB" sz="1600" b="1" i="0" dirty="0" err="1">
                <a:solidFill>
                  <a:schemeClr val="bg1"/>
                </a:solidFill>
                <a:effectLst/>
                <a:latin typeface="+mn-lt"/>
              </a:rPr>
              <a:t>algocratic</a:t>
            </a:r>
            <a:r>
              <a:rPr lang="en-GB" sz="1600" b="1" i="0" dirty="0">
                <a:solidFill>
                  <a:schemeClr val="bg1"/>
                </a:solidFill>
                <a:effectLst/>
                <a:latin typeface="+mn-lt"/>
              </a:rPr>
              <a:t> governance</a:t>
            </a:r>
            <a:r>
              <a:rPr lang="en-GB" sz="1600" b="0" i="0" dirty="0">
                <a:solidFill>
                  <a:schemeClr val="bg1"/>
                </a:solidFill>
                <a:effectLst/>
                <a:latin typeface="+mn-lt"/>
              </a:rPr>
              <a:t>, </a:t>
            </a:r>
            <a:r>
              <a:rPr lang="en-GB" sz="1600" b="1" i="0" dirty="0">
                <a:solidFill>
                  <a:schemeClr val="bg1"/>
                </a:solidFill>
                <a:effectLst/>
                <a:latin typeface="+mn-lt"/>
              </a:rPr>
              <a:t>algorithmic legal order</a:t>
            </a:r>
            <a:r>
              <a:rPr lang="en-GB" sz="1600" b="0" i="0" dirty="0">
                <a:solidFill>
                  <a:schemeClr val="bg1"/>
                </a:solidFill>
                <a:effectLst/>
                <a:latin typeface="+mn-lt"/>
              </a:rPr>
              <a:t> or </a:t>
            </a:r>
            <a:r>
              <a:rPr lang="en-GB" sz="1600" b="1" i="0" dirty="0" err="1">
                <a:solidFill>
                  <a:schemeClr val="bg1"/>
                </a:solidFill>
                <a:effectLst/>
                <a:latin typeface="+mn-lt"/>
              </a:rPr>
              <a:t>algocracy</a:t>
            </a:r>
            <a:r>
              <a:rPr lang="en-GB" sz="1600" b="0" i="0" dirty="0">
                <a:solidFill>
                  <a:schemeClr val="bg1"/>
                </a:solidFill>
                <a:effectLst/>
                <a:latin typeface="+mn-lt"/>
              </a:rPr>
              <a:t>) is an alternative form of </a:t>
            </a:r>
            <a:r>
              <a:rPr lang="en-GB" sz="1600" b="0" i="0" u="none" strike="noStrike" dirty="0">
                <a:solidFill>
                  <a:schemeClr val="bg1"/>
                </a:solidFill>
                <a:effectLst/>
                <a:latin typeface="+mn-lt"/>
                <a:hlinkClick r:id="rId3" tooltip="Government">
                  <a:extLst>
                    <a:ext uri="{A12FA001-AC4F-418D-AE19-62706E023703}">
                      <ahyp:hlinkClr xmlns:ahyp="http://schemas.microsoft.com/office/drawing/2018/hyperlinkcolor" val="tx"/>
                    </a:ext>
                  </a:extLst>
                </a:hlinkClick>
              </a:rPr>
              <a:t>government</a:t>
            </a:r>
            <a:r>
              <a:rPr lang="en-GB" sz="1600" b="0" i="0" dirty="0">
                <a:solidFill>
                  <a:schemeClr val="bg1"/>
                </a:solidFill>
                <a:effectLst/>
                <a:latin typeface="+mn-lt"/>
              </a:rPr>
              <a:t> or </a:t>
            </a:r>
            <a:r>
              <a:rPr lang="en-GB" sz="1600" b="0" i="0" u="none" strike="noStrike" dirty="0">
                <a:solidFill>
                  <a:schemeClr val="bg1"/>
                </a:solidFill>
                <a:effectLst/>
                <a:latin typeface="+mn-lt"/>
                <a:hlinkClick r:id="rId4" tooltip="Social order">
                  <a:extLst>
                    <a:ext uri="{A12FA001-AC4F-418D-AE19-62706E023703}">
                      <ahyp:hlinkClr xmlns:ahyp="http://schemas.microsoft.com/office/drawing/2018/hyperlinkcolor" val="tx"/>
                    </a:ext>
                  </a:extLst>
                </a:hlinkClick>
              </a:rPr>
              <a:t>social ordering</a:t>
            </a:r>
            <a:r>
              <a:rPr lang="en-GB" sz="1600" b="0" i="0" dirty="0">
                <a:solidFill>
                  <a:schemeClr val="bg1"/>
                </a:solidFill>
                <a:effectLst/>
                <a:latin typeface="+mn-lt"/>
              </a:rPr>
              <a:t> where the usage of computer </a:t>
            </a:r>
            <a:r>
              <a:rPr lang="en-GB" sz="1600" b="0" i="0" u="none" strike="noStrike" dirty="0">
                <a:solidFill>
                  <a:schemeClr val="bg1"/>
                </a:solidFill>
                <a:effectLst/>
                <a:latin typeface="+mn-lt"/>
                <a:hlinkClick r:id="rId5" tooltip="Algorithms">
                  <a:extLst>
                    <a:ext uri="{A12FA001-AC4F-418D-AE19-62706E023703}">
                      <ahyp:hlinkClr xmlns:ahyp="http://schemas.microsoft.com/office/drawing/2018/hyperlinkcolor" val="tx"/>
                    </a:ext>
                  </a:extLst>
                </a:hlinkClick>
              </a:rPr>
              <a:t>algorithms</a:t>
            </a:r>
            <a:r>
              <a:rPr lang="en-GB" sz="1600" b="0" i="0" dirty="0">
                <a:solidFill>
                  <a:schemeClr val="bg1"/>
                </a:solidFill>
                <a:effectLst/>
                <a:latin typeface="+mn-lt"/>
              </a:rPr>
              <a:t>, especially of </a:t>
            </a:r>
            <a:r>
              <a:rPr lang="en-GB" sz="1600" b="0" i="0" u="none" strike="noStrike" dirty="0">
                <a:solidFill>
                  <a:schemeClr val="bg1"/>
                </a:solidFill>
                <a:effectLst/>
                <a:latin typeface="+mn-lt"/>
                <a:hlinkClick r:id="rId6" tooltip="Artificial intelligence">
                  <a:extLst>
                    <a:ext uri="{A12FA001-AC4F-418D-AE19-62706E023703}">
                      <ahyp:hlinkClr xmlns:ahyp="http://schemas.microsoft.com/office/drawing/2018/hyperlinkcolor" val="tx"/>
                    </a:ext>
                  </a:extLst>
                </a:hlinkClick>
              </a:rPr>
              <a:t>artificial intelligence</a:t>
            </a:r>
            <a:r>
              <a:rPr lang="en-GB" sz="1600" b="0" i="0" dirty="0">
                <a:solidFill>
                  <a:schemeClr val="bg1"/>
                </a:solidFill>
                <a:effectLst/>
                <a:latin typeface="+mn-lt"/>
              </a:rPr>
              <a:t> and </a:t>
            </a:r>
            <a:r>
              <a:rPr lang="en-GB" sz="1600" b="0" i="0" u="none" strike="noStrike" dirty="0">
                <a:solidFill>
                  <a:schemeClr val="bg1"/>
                </a:solidFill>
                <a:effectLst/>
                <a:latin typeface="+mn-lt"/>
                <a:hlinkClick r:id="rId7" tooltip="Blockchain">
                  <a:extLst>
                    <a:ext uri="{A12FA001-AC4F-418D-AE19-62706E023703}">
                      <ahyp:hlinkClr xmlns:ahyp="http://schemas.microsoft.com/office/drawing/2018/hyperlinkcolor" val="tx"/>
                    </a:ext>
                  </a:extLst>
                </a:hlinkClick>
              </a:rPr>
              <a:t>blockchain</a:t>
            </a:r>
            <a:r>
              <a:rPr lang="en-GB" sz="1600" b="0" i="0" dirty="0">
                <a:solidFill>
                  <a:schemeClr val="bg1"/>
                </a:solidFill>
                <a:effectLst/>
                <a:latin typeface="+mn-lt"/>
              </a:rPr>
              <a:t>, is applied to regulations, law enforcement, and generally any aspect of everyday life such as transportation or land registration. The term "government by algorithm" appeared in academic literature as an alternative for "algorithmic governance" in 2013.A related term, algorithmic regulation, is defined as setting the standard, monitoring and modifying behaviour by means of computational algorithms – automation of </a:t>
            </a:r>
            <a:r>
              <a:rPr lang="en-GB" sz="1600" b="0" i="0" u="none" strike="noStrike" dirty="0">
                <a:solidFill>
                  <a:schemeClr val="bg1"/>
                </a:solidFill>
                <a:effectLst/>
                <a:latin typeface="+mn-lt"/>
                <a:hlinkClick r:id="rId8" tooltip="Judiciary">
                  <a:extLst>
                    <a:ext uri="{A12FA001-AC4F-418D-AE19-62706E023703}">
                      <ahyp:hlinkClr xmlns:ahyp="http://schemas.microsoft.com/office/drawing/2018/hyperlinkcolor" val="tx"/>
                    </a:ext>
                  </a:extLst>
                </a:hlinkClick>
              </a:rPr>
              <a:t>judiciary</a:t>
            </a:r>
            <a:r>
              <a:rPr lang="en-GB" sz="1600" b="0" i="0" dirty="0">
                <a:solidFill>
                  <a:schemeClr val="bg1"/>
                </a:solidFill>
                <a:effectLst/>
                <a:latin typeface="+mn-lt"/>
              </a:rPr>
              <a:t> is in its </a:t>
            </a:r>
            <a:r>
              <a:rPr lang="en-GB" sz="1600" b="0" i="0" dirty="0" err="1">
                <a:solidFill>
                  <a:schemeClr val="bg1"/>
                </a:solidFill>
                <a:effectLst/>
                <a:latin typeface="+mn-lt"/>
              </a:rPr>
              <a:t>scope.In</a:t>
            </a:r>
            <a:r>
              <a:rPr lang="en-GB" sz="1600" b="0" i="0" dirty="0">
                <a:solidFill>
                  <a:schemeClr val="bg1"/>
                </a:solidFill>
                <a:effectLst/>
                <a:latin typeface="+mn-lt"/>
              </a:rPr>
              <a:t> the context of blockchain, it is also known as </a:t>
            </a:r>
            <a:r>
              <a:rPr lang="en-GB" sz="1600" b="1" i="0" dirty="0">
                <a:solidFill>
                  <a:schemeClr val="bg1"/>
                </a:solidFill>
                <a:effectLst/>
                <a:latin typeface="+mn-lt"/>
              </a:rPr>
              <a:t>blockchain governance</a:t>
            </a:r>
            <a:r>
              <a:rPr lang="en-GB" sz="1600" b="0" i="0" dirty="0">
                <a:solidFill>
                  <a:schemeClr val="bg1"/>
                </a:solidFill>
                <a:effectLst/>
                <a:latin typeface="+mn-lt"/>
              </a:rPr>
              <a:t>.</a:t>
            </a:r>
            <a:endParaRPr lang="en-GB" dirty="0">
              <a:solidFill>
                <a:schemeClr val="bg1"/>
              </a:solidFill>
              <a:latin typeface="+mn-lt"/>
            </a:endParaRPr>
          </a:p>
          <a:p>
            <a:endParaRPr lang="en-BE" dirty="0"/>
          </a:p>
        </p:txBody>
      </p:sp>
      <p:pic>
        <p:nvPicPr>
          <p:cNvPr id="4" name="Picture 2" descr="CFP: Algorithmic Governance and Cultures of Policing (1)">
            <a:extLst>
              <a:ext uri="{FF2B5EF4-FFF2-40B4-BE49-F238E27FC236}">
                <a16:creationId xmlns:a16="http://schemas.microsoft.com/office/drawing/2014/main" id="{50FFC397-5935-C0E5-C2D2-4A6A52171C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1389" y="3470601"/>
            <a:ext cx="5066409" cy="337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921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248452" y="425625"/>
            <a:ext cx="10604289" cy="1550419"/>
          </a:xfrm>
        </p:spPr>
        <p:txBody>
          <a:bodyPr wrap="square" anchor="t">
            <a:normAutofit fontScale="90000"/>
          </a:bodyPr>
          <a:lstStyle/>
          <a:p>
            <a:r>
              <a:rPr lang="en-US" dirty="0">
                <a:solidFill>
                  <a:srgbClr val="FFC000"/>
                </a:solidFill>
                <a:latin typeface="Arial" panose="020B0604020202020204" pitchFamily="34" charset="0"/>
                <a:cs typeface="Arial" panose="020B0604020202020204" pitchFamily="34" charset="0"/>
              </a:rPr>
              <a:t>Risks generated by uses of AI</a:t>
            </a: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07202" y="1200834"/>
            <a:ext cx="11084798" cy="5296610"/>
          </a:xfrm>
        </p:spPr>
        <p:txBody>
          <a:bodyPr wrap="square" anchor="t">
            <a:noAutofit/>
          </a:bodyPr>
          <a:lstStyle/>
          <a:p>
            <a:pPr marL="0" indent="0">
              <a:lnSpc>
                <a:spcPct val="114000"/>
              </a:lnSpc>
              <a:buNone/>
            </a:pPr>
            <a:r>
              <a:rPr lang="ro-RO" sz="3200" b="1" u="sng" dirty="0" err="1">
                <a:solidFill>
                  <a:srgbClr val="92D050"/>
                </a:solidFill>
                <a:effectLst/>
                <a:latin typeface="Arial" panose="020B0604020202020204" pitchFamily="34" charset="0"/>
                <a:ea typeface="Times New Roman" panose="02020603050405020304" pitchFamily="18" charset="0"/>
                <a:cs typeface="Arial" panose="020B0604020202020204" pitchFamily="34" charset="0"/>
              </a:rPr>
              <a:t>High</a:t>
            </a:r>
            <a:r>
              <a:rPr lang="ro-RO" sz="3200" b="1" u="sng"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 </a:t>
            </a:r>
            <a:r>
              <a:rPr lang="ro-RO" sz="3200" b="1" u="sng" dirty="0" err="1">
                <a:solidFill>
                  <a:srgbClr val="92D050"/>
                </a:solidFill>
                <a:effectLst/>
                <a:latin typeface="Arial" panose="020B0604020202020204" pitchFamily="34" charset="0"/>
                <a:ea typeface="Times New Roman" panose="02020603050405020304" pitchFamily="18" charset="0"/>
                <a:cs typeface="Arial" panose="020B0604020202020204" pitchFamily="34" charset="0"/>
              </a:rPr>
              <a:t>risk</a:t>
            </a:r>
            <a:endParaRPr lang="en-US" sz="3200" b="1" u="sng" dirty="0">
              <a:solidFill>
                <a:srgbClr val="92D05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14000"/>
              </a:lnSpc>
              <a:buNone/>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ro-RO" sz="3200" b="1" dirty="0" err="1">
                <a:solidFill>
                  <a:srgbClr val="92D050"/>
                </a:solidFill>
                <a:effectLst/>
                <a:latin typeface="Arial" panose="020B0604020202020204" pitchFamily="34" charset="0"/>
                <a:ea typeface="Times New Roman" panose="02020603050405020304" pitchFamily="18" charset="0"/>
                <a:cs typeface="Arial" panose="020B0604020202020204" pitchFamily="34" charset="0"/>
              </a:rPr>
              <a:t>Critical</a:t>
            </a:r>
            <a:r>
              <a:rPr lang="ro-RO" sz="3200" b="1"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 </a:t>
            </a:r>
            <a:r>
              <a:rPr lang="ro-RO" sz="3200" b="1" dirty="0" err="1">
                <a:solidFill>
                  <a:srgbClr val="92D050"/>
                </a:solidFill>
                <a:effectLst/>
                <a:latin typeface="Arial" panose="020B0604020202020204" pitchFamily="34" charset="0"/>
                <a:ea typeface="Times New Roman" panose="02020603050405020304" pitchFamily="18" charset="0"/>
                <a:cs typeface="Arial" panose="020B0604020202020204" pitchFamily="34" charset="0"/>
              </a:rPr>
              <a:t>infrastructures</a:t>
            </a:r>
            <a:r>
              <a:rPr lang="ro-RO" sz="3200" b="1"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 </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(e.g. transport), </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that</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could</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put </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the</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life</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and</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health</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of </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citizens</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risk</a:t>
            </a:r>
            <a:endPar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14000"/>
              </a:lnSpc>
              <a:buNone/>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Educational</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or </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vocational</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training, </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that</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may</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determine </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the</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access</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to</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education</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and</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professional</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course</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of </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someone’s</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life</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(e.g. </a:t>
            </a:r>
            <a:r>
              <a:rPr lang="ro-RO" sz="3200" b="1" dirty="0" err="1">
                <a:solidFill>
                  <a:srgbClr val="92D050"/>
                </a:solidFill>
                <a:effectLst/>
                <a:latin typeface="Arial" panose="020B0604020202020204" pitchFamily="34" charset="0"/>
                <a:ea typeface="Times New Roman" panose="02020603050405020304" pitchFamily="18" charset="0"/>
                <a:cs typeface="Arial" panose="020B0604020202020204" pitchFamily="34" charset="0"/>
              </a:rPr>
              <a:t>scoring</a:t>
            </a:r>
            <a:r>
              <a:rPr lang="ro-RO" sz="3200" b="1"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 of </a:t>
            </a:r>
            <a:r>
              <a:rPr lang="ro-RO" sz="3200" b="1" dirty="0" err="1">
                <a:solidFill>
                  <a:srgbClr val="92D050"/>
                </a:solidFill>
                <a:effectLst/>
                <a:latin typeface="Arial" panose="020B0604020202020204" pitchFamily="34" charset="0"/>
                <a:ea typeface="Times New Roman" panose="02020603050405020304" pitchFamily="18" charset="0"/>
                <a:cs typeface="Arial" panose="020B0604020202020204" pitchFamily="34" charset="0"/>
              </a:rPr>
              <a:t>exams</a:t>
            </a:r>
            <a:r>
              <a:rPr lang="en-US" sz="3200" b="1"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marL="0" indent="0">
              <a:lnSpc>
                <a:spcPct val="114000"/>
              </a:lnSpc>
              <a:buNone/>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Migration</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and</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border</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control management (e.g. </a:t>
            </a:r>
            <a:r>
              <a:rPr lang="ro-RO" sz="3200" b="1" dirty="0" err="1">
                <a:solidFill>
                  <a:srgbClr val="92D050"/>
                </a:solidFill>
                <a:effectLst/>
                <a:latin typeface="Arial" panose="020B0604020202020204" pitchFamily="34" charset="0"/>
                <a:ea typeface="Times New Roman" panose="02020603050405020304" pitchFamily="18" charset="0"/>
                <a:cs typeface="Arial" panose="020B0604020202020204" pitchFamily="34" charset="0"/>
              </a:rPr>
              <a:t>verification</a:t>
            </a:r>
            <a:r>
              <a:rPr lang="ro-RO" sz="3200" b="1"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 of </a:t>
            </a:r>
            <a:r>
              <a:rPr lang="ro-RO" sz="3200" b="1" dirty="0" err="1">
                <a:solidFill>
                  <a:srgbClr val="92D050"/>
                </a:solidFill>
                <a:effectLst/>
                <a:latin typeface="Arial" panose="020B0604020202020204" pitchFamily="34" charset="0"/>
                <a:ea typeface="Times New Roman" panose="02020603050405020304" pitchFamily="18" charset="0"/>
                <a:cs typeface="Arial" panose="020B0604020202020204" pitchFamily="34" charset="0"/>
              </a:rPr>
              <a:t>authenticity</a:t>
            </a:r>
            <a:r>
              <a:rPr lang="ro-RO" sz="3200" b="1"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 of </a:t>
            </a:r>
            <a:r>
              <a:rPr lang="ro-RO" sz="3200" b="1" dirty="0" err="1">
                <a:solidFill>
                  <a:srgbClr val="92D050"/>
                </a:solidFill>
                <a:effectLst/>
                <a:latin typeface="Arial" panose="020B0604020202020204" pitchFamily="34" charset="0"/>
                <a:ea typeface="Times New Roman" panose="02020603050405020304" pitchFamily="18" charset="0"/>
                <a:cs typeface="Arial" panose="020B0604020202020204" pitchFamily="34" charset="0"/>
              </a:rPr>
              <a:t>travel</a:t>
            </a:r>
            <a:r>
              <a:rPr lang="ro-RO" sz="3200" b="1"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 </a:t>
            </a:r>
            <a:r>
              <a:rPr lang="ro-RO" sz="3200" b="1" dirty="0" err="1">
                <a:solidFill>
                  <a:srgbClr val="92D050"/>
                </a:solidFill>
                <a:effectLst/>
                <a:latin typeface="Arial" panose="020B0604020202020204" pitchFamily="34" charset="0"/>
                <a:ea typeface="Times New Roman" panose="02020603050405020304" pitchFamily="18" charset="0"/>
                <a:cs typeface="Arial" panose="020B0604020202020204" pitchFamily="34" charset="0"/>
              </a:rPr>
              <a:t>documents</a:t>
            </a:r>
            <a:r>
              <a:rPr lang="ro-RO"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marL="114300" indent="0" algn="l">
              <a:buNone/>
            </a:pPr>
            <a:endParaRPr lang="en-GB" sz="3200" b="0" i="0" u="none" strike="noStrike"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154162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248452" y="425625"/>
            <a:ext cx="10604289" cy="1550419"/>
          </a:xfrm>
        </p:spPr>
        <p:txBody>
          <a:bodyPr wrap="square" anchor="t">
            <a:normAutofit fontScale="90000"/>
          </a:bodyPr>
          <a:lstStyle/>
          <a:p>
            <a:r>
              <a:rPr lang="en-US" dirty="0">
                <a:solidFill>
                  <a:srgbClr val="FFC000"/>
                </a:solidFill>
                <a:latin typeface="Arial" panose="020B0604020202020204" pitchFamily="34" charset="0"/>
                <a:cs typeface="Arial" panose="020B0604020202020204" pitchFamily="34" charset="0"/>
              </a:rPr>
              <a:t>Risks generated by uses of AI</a:t>
            </a: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07202" y="1200834"/>
            <a:ext cx="11084798" cy="5296610"/>
          </a:xfrm>
        </p:spPr>
        <p:txBody>
          <a:bodyPr wrap="square" anchor="t">
            <a:noAutofit/>
          </a:bodyPr>
          <a:lstStyle/>
          <a:p>
            <a:pPr marL="114300" indent="0">
              <a:buNone/>
            </a:pPr>
            <a:r>
              <a:rPr lang="en-US" sz="3200" b="1" u="sng" dirty="0">
                <a:solidFill>
                  <a:srgbClr val="92D050"/>
                </a:solidFill>
                <a:latin typeface="Arial" panose="020B0604020202020204" pitchFamily="34" charset="0"/>
                <a:cs typeface="Arial" panose="020B0604020202020204" pitchFamily="34" charset="0"/>
              </a:rPr>
              <a:t>Limited risk </a:t>
            </a:r>
            <a:r>
              <a:rPr lang="en-US" sz="3200" dirty="0">
                <a:solidFill>
                  <a:srgbClr val="FFFFFF"/>
                </a:solidFill>
                <a:latin typeface="Arial" panose="020B0604020202020204" pitchFamily="34" charset="0"/>
                <a:cs typeface="Arial" panose="020B0604020202020204" pitchFamily="34" charset="0"/>
              </a:rPr>
              <a:t>- AI systems such as </a:t>
            </a:r>
            <a:r>
              <a:rPr lang="en-US" sz="3200" b="1" dirty="0">
                <a:solidFill>
                  <a:srgbClr val="92D050"/>
                </a:solidFill>
                <a:latin typeface="Arial" panose="020B0604020202020204" pitchFamily="34" charset="0"/>
                <a:cs typeface="Arial" panose="020B0604020202020204" pitchFamily="34" charset="0"/>
              </a:rPr>
              <a:t>chatbots</a:t>
            </a:r>
            <a:r>
              <a:rPr lang="en-US" sz="3200" dirty="0">
                <a:solidFill>
                  <a:srgbClr val="FFFFFF"/>
                </a:solidFill>
                <a:latin typeface="Arial" panose="020B0604020202020204" pitchFamily="34" charset="0"/>
                <a:cs typeface="Arial" panose="020B0604020202020204" pitchFamily="34" charset="0"/>
              </a:rPr>
              <a:t> are subject to minimal transparency obligations, intended to allow those interacting with the content to make informed decisions. </a:t>
            </a:r>
          </a:p>
          <a:p>
            <a:pPr marL="114300" indent="0">
              <a:buNone/>
            </a:pPr>
            <a:r>
              <a:rPr lang="en-US" sz="3200" dirty="0">
                <a:solidFill>
                  <a:srgbClr val="FFFFFF"/>
                </a:solidFill>
                <a:latin typeface="Arial" panose="020B0604020202020204" pitchFamily="34" charset="0"/>
                <a:cs typeface="Arial" panose="020B0604020202020204" pitchFamily="34" charset="0"/>
              </a:rPr>
              <a:t>The user can then decide to continue or step back from using the application.</a:t>
            </a:r>
          </a:p>
          <a:p>
            <a:pPr marL="114300" indent="0" algn="l">
              <a:buNone/>
            </a:pPr>
            <a:endParaRPr lang="en-GB" sz="3200" b="0" i="0" u="none" strike="noStrike"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300499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248452" y="425625"/>
            <a:ext cx="10604289" cy="1550419"/>
          </a:xfrm>
        </p:spPr>
        <p:txBody>
          <a:bodyPr wrap="square" anchor="t">
            <a:normAutofit fontScale="90000"/>
          </a:bodyPr>
          <a:lstStyle/>
          <a:p>
            <a:r>
              <a:rPr lang="en-US" dirty="0">
                <a:solidFill>
                  <a:srgbClr val="FFC000"/>
                </a:solidFill>
                <a:latin typeface="Arial" panose="020B0604020202020204" pitchFamily="34" charset="0"/>
                <a:cs typeface="Arial" panose="020B0604020202020204" pitchFamily="34" charset="0"/>
              </a:rPr>
              <a:t>Risks generated by uses of AI</a:t>
            </a: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07202" y="1200834"/>
            <a:ext cx="11084798" cy="5296610"/>
          </a:xfrm>
        </p:spPr>
        <p:txBody>
          <a:bodyPr wrap="square" anchor="t">
            <a:noAutofit/>
          </a:bodyPr>
          <a:lstStyle/>
          <a:p>
            <a:pPr marL="0" indent="0">
              <a:lnSpc>
                <a:spcPct val="114000"/>
              </a:lnSpc>
              <a:buNone/>
            </a:pPr>
            <a:r>
              <a:rPr lang="en-US" sz="3200" b="1" u="sng" dirty="0">
                <a:solidFill>
                  <a:srgbClr val="92D050"/>
                </a:solidFill>
                <a:latin typeface="Arial" panose="020B0604020202020204" pitchFamily="34" charset="0"/>
                <a:cs typeface="Arial" panose="020B0604020202020204" pitchFamily="34" charset="0"/>
              </a:rPr>
              <a:t>Minimal risk </a:t>
            </a:r>
          </a:p>
          <a:p>
            <a:pPr marL="0" indent="0">
              <a:lnSpc>
                <a:spcPct val="114000"/>
              </a:lnSpc>
              <a:buNone/>
            </a:pPr>
            <a:r>
              <a:rPr lang="en-US" sz="3200" dirty="0">
                <a:solidFill>
                  <a:srgbClr val="FFFFFF"/>
                </a:solidFill>
                <a:latin typeface="Arial" panose="020B0604020202020204" pitchFamily="34" charset="0"/>
                <a:cs typeface="Arial" panose="020B0604020202020204" pitchFamily="34" charset="0"/>
              </a:rPr>
              <a:t>Free use of applications such as AI-enabled </a:t>
            </a:r>
            <a:r>
              <a:rPr lang="en-US" sz="3200" b="1" dirty="0">
                <a:solidFill>
                  <a:srgbClr val="92D050"/>
                </a:solidFill>
                <a:latin typeface="Arial" panose="020B0604020202020204" pitchFamily="34" charset="0"/>
                <a:cs typeface="Arial" panose="020B0604020202020204" pitchFamily="34" charset="0"/>
              </a:rPr>
              <a:t>video games or spam filters</a:t>
            </a:r>
            <a:r>
              <a:rPr lang="en-US" sz="3200" dirty="0">
                <a:solidFill>
                  <a:srgbClr val="92D050"/>
                </a:solidFill>
                <a:latin typeface="Arial" panose="020B0604020202020204" pitchFamily="34" charset="0"/>
                <a:cs typeface="Arial" panose="020B0604020202020204" pitchFamily="34" charset="0"/>
              </a:rPr>
              <a:t>. </a:t>
            </a:r>
          </a:p>
          <a:p>
            <a:pPr marL="0" indent="0">
              <a:lnSpc>
                <a:spcPct val="114000"/>
              </a:lnSpc>
              <a:buNone/>
            </a:pPr>
            <a:endParaRPr lang="en-US" sz="3200" dirty="0">
              <a:solidFill>
                <a:srgbClr val="92D050"/>
              </a:solidFill>
              <a:latin typeface="Arial" panose="020B0604020202020204" pitchFamily="34" charset="0"/>
              <a:cs typeface="Arial" panose="020B0604020202020204" pitchFamily="34" charset="0"/>
            </a:endParaRPr>
          </a:p>
          <a:p>
            <a:pPr marL="0" indent="0">
              <a:lnSpc>
                <a:spcPct val="114000"/>
              </a:lnSpc>
              <a:buNone/>
            </a:pPr>
            <a:r>
              <a:rPr lang="en-US" sz="3200" dirty="0">
                <a:solidFill>
                  <a:srgbClr val="FFFFFF"/>
                </a:solidFill>
                <a:latin typeface="Arial" panose="020B0604020202020204" pitchFamily="34" charset="0"/>
                <a:cs typeface="Arial" panose="020B0604020202020204" pitchFamily="34" charset="0"/>
              </a:rPr>
              <a:t>The vast majority of AI systems falls into this category where the new rules do not intervene as these systems represent only minimal or no risk for citizen’s rights or safety.</a:t>
            </a:r>
            <a:endParaRPr lang="ro-RO" sz="3200" b="1" dirty="0">
              <a:solidFill>
                <a:srgbClr val="FFFFFF"/>
              </a:solidFill>
              <a:latin typeface="Arial" panose="020B0604020202020204" pitchFamily="34" charset="0"/>
              <a:cs typeface="Arial" panose="020B0604020202020204" pitchFamily="34" charset="0"/>
            </a:endParaRPr>
          </a:p>
          <a:p>
            <a:pPr marL="114300" indent="0" algn="l">
              <a:buNone/>
            </a:pPr>
            <a:endParaRPr lang="en-GB" sz="3200" b="0" i="0" u="none" strike="noStrike"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465265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248452" y="425625"/>
            <a:ext cx="10604289" cy="1550419"/>
          </a:xfrm>
        </p:spPr>
        <p:txBody>
          <a:bodyPr wrap="square" anchor="t">
            <a:normAutofit fontScale="90000"/>
          </a:bodyPr>
          <a:lstStyle/>
          <a:p>
            <a:r>
              <a:rPr lang="en-GB" b="1" dirty="0">
                <a:solidFill>
                  <a:srgbClr val="FFC000"/>
                </a:solidFill>
                <a:effectLst/>
              </a:rPr>
              <a:t>High-level expert group on artificial intelligence</a:t>
            </a:r>
            <a:br>
              <a:rPr lang="en-GB" b="1" dirty="0">
                <a:solidFill>
                  <a:srgbClr val="404040"/>
                </a:solidFill>
                <a:effectLst/>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07202" y="1908698"/>
            <a:ext cx="11084798" cy="4588745"/>
          </a:xfrm>
        </p:spPr>
        <p:txBody>
          <a:bodyPr wrap="square" anchor="t">
            <a:noAutofit/>
          </a:bodyPr>
          <a:lstStyle/>
          <a:p>
            <a:pPr marL="114300" indent="0" algn="l">
              <a:buNone/>
            </a:pPr>
            <a:r>
              <a:rPr lang="en-GB" sz="2400" b="0" i="0" dirty="0">
                <a:solidFill>
                  <a:schemeClr val="bg1"/>
                </a:solidFill>
                <a:effectLst/>
                <a:latin typeface="+mn-lt"/>
              </a:rPr>
              <a:t>The European Commission appointed a group of experts to provide advice on its artificial intelligence strategy.</a:t>
            </a:r>
          </a:p>
          <a:p>
            <a:pPr marL="114300" indent="0" algn="l">
              <a:buNone/>
            </a:pPr>
            <a:r>
              <a:rPr lang="en-GB" sz="2400" b="1" i="0" dirty="0">
                <a:solidFill>
                  <a:schemeClr val="bg1"/>
                </a:solidFill>
                <a:effectLst/>
                <a:latin typeface="+mn-lt"/>
              </a:rPr>
              <a:t>Deliverables</a:t>
            </a:r>
          </a:p>
          <a:p>
            <a:pPr marL="114300" indent="0" algn="l">
              <a:buNone/>
            </a:pPr>
            <a:r>
              <a:rPr lang="en-GB" sz="2400" dirty="0">
                <a:solidFill>
                  <a:schemeClr val="bg1"/>
                </a:solidFill>
                <a:effectLst/>
                <a:latin typeface="+mn-lt"/>
              </a:rPr>
              <a:t>During the first year of its mandate, the high-level expert group on artificial intelligence (AI HLEG) worked on two main deliverables:</a:t>
            </a:r>
          </a:p>
          <a:p>
            <a:pPr marL="114300" indent="0" algn="l">
              <a:buNone/>
            </a:pPr>
            <a:endParaRPr lang="en-GB" sz="3200" b="0" i="0" u="none" strike="noStrike"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804522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248452" y="425625"/>
            <a:ext cx="10604289" cy="1550419"/>
          </a:xfrm>
        </p:spPr>
        <p:txBody>
          <a:bodyPr wrap="square" anchor="t">
            <a:normAutofit fontScale="90000"/>
          </a:bodyPr>
          <a:lstStyle/>
          <a:p>
            <a:r>
              <a:rPr lang="en-GB" b="1" dirty="0">
                <a:solidFill>
                  <a:srgbClr val="FFC000"/>
                </a:solidFill>
                <a:effectLst/>
              </a:rPr>
              <a:t>High-level expert group on artificial intelligence</a:t>
            </a:r>
            <a:br>
              <a:rPr lang="en-GB" b="1" dirty="0">
                <a:solidFill>
                  <a:srgbClr val="404040"/>
                </a:solidFill>
                <a:effectLst/>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07202" y="1908698"/>
            <a:ext cx="11084798" cy="4588745"/>
          </a:xfrm>
        </p:spPr>
        <p:txBody>
          <a:bodyPr wrap="square" anchor="t">
            <a:noAutofit/>
          </a:bodyPr>
          <a:lstStyle/>
          <a:p>
            <a:pPr marL="114300" indent="0" algn="l">
              <a:buNone/>
            </a:pPr>
            <a:r>
              <a:rPr lang="en-GB" sz="2400" b="1" i="0" dirty="0">
                <a:solidFill>
                  <a:schemeClr val="bg1"/>
                </a:solidFill>
                <a:effectLst/>
                <a:latin typeface="+mn-lt"/>
              </a:rPr>
              <a:t>Deliverable 1: </a:t>
            </a:r>
            <a:r>
              <a:rPr lang="en-GB" sz="2400" b="1" i="0" u="sng" dirty="0">
                <a:solidFill>
                  <a:schemeClr val="bg1"/>
                </a:solidFill>
                <a:effectLst/>
                <a:latin typeface="+mn-lt"/>
                <a:hlinkClick r:id="rId2">
                  <a:extLst>
                    <a:ext uri="{A12FA001-AC4F-418D-AE19-62706E023703}">
                      <ahyp:hlinkClr xmlns:ahyp="http://schemas.microsoft.com/office/drawing/2018/hyperlinkcolor" val="tx"/>
                    </a:ext>
                  </a:extLst>
                </a:hlinkClick>
              </a:rPr>
              <a:t>Ethics Guidelines for Trustworthy AI</a:t>
            </a:r>
            <a:endParaRPr lang="en-GB" sz="2400" b="1" i="0" dirty="0">
              <a:solidFill>
                <a:schemeClr val="bg1"/>
              </a:solidFill>
              <a:effectLst/>
              <a:latin typeface="+mn-lt"/>
            </a:endParaRPr>
          </a:p>
          <a:p>
            <a:pPr marL="114300" indent="0" algn="l">
              <a:buNone/>
            </a:pPr>
            <a:r>
              <a:rPr lang="en-GB" sz="2400" dirty="0">
                <a:solidFill>
                  <a:schemeClr val="bg1"/>
                </a:solidFill>
                <a:effectLst/>
                <a:latin typeface="+mn-lt"/>
              </a:rPr>
              <a:t>The document puts forward a </a:t>
            </a:r>
            <a:r>
              <a:rPr lang="en-GB" sz="2400" u="sng" dirty="0">
                <a:solidFill>
                  <a:schemeClr val="bg1"/>
                </a:solidFill>
                <a:effectLst/>
                <a:latin typeface="+mn-lt"/>
                <a:hlinkClick r:id="rId3">
                  <a:extLst>
                    <a:ext uri="{A12FA001-AC4F-418D-AE19-62706E023703}">
                      <ahyp:hlinkClr xmlns:ahyp="http://schemas.microsoft.com/office/drawing/2018/hyperlinkcolor" val="tx"/>
                    </a:ext>
                  </a:extLst>
                </a:hlinkClick>
              </a:rPr>
              <a:t>human-centric approach on AI </a:t>
            </a:r>
            <a:r>
              <a:rPr lang="en-GB" sz="2400" dirty="0">
                <a:solidFill>
                  <a:schemeClr val="bg1"/>
                </a:solidFill>
                <a:effectLst/>
                <a:latin typeface="+mn-lt"/>
              </a:rPr>
              <a:t>and list 7 key requirements that AI systems should meet in order to be trustworthy.</a:t>
            </a:r>
          </a:p>
          <a:p>
            <a:pPr marL="114300" indent="0" algn="l">
              <a:buNone/>
            </a:pPr>
            <a:endParaRPr lang="en-GB" sz="3200" b="0" i="0" u="none" strike="noStrike"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343360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248452" y="425625"/>
            <a:ext cx="10604289" cy="1550419"/>
          </a:xfrm>
        </p:spPr>
        <p:txBody>
          <a:bodyPr wrap="square" anchor="t">
            <a:normAutofit fontScale="90000"/>
          </a:bodyPr>
          <a:lstStyle/>
          <a:p>
            <a:r>
              <a:rPr lang="en-GB" b="1" dirty="0">
                <a:solidFill>
                  <a:srgbClr val="FFC000"/>
                </a:solidFill>
                <a:effectLst/>
              </a:rPr>
              <a:t>High-level expert group on artificial intelligence</a:t>
            </a:r>
            <a:br>
              <a:rPr lang="en-GB" b="1" dirty="0">
                <a:solidFill>
                  <a:srgbClr val="404040"/>
                </a:solidFill>
                <a:effectLst/>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07202" y="1908698"/>
            <a:ext cx="11084798" cy="4588745"/>
          </a:xfrm>
        </p:spPr>
        <p:txBody>
          <a:bodyPr wrap="square" anchor="t">
            <a:noAutofit/>
          </a:bodyPr>
          <a:lstStyle/>
          <a:p>
            <a:pPr marL="114300" indent="0" algn="l">
              <a:buNone/>
            </a:pPr>
            <a:r>
              <a:rPr lang="en-GB" sz="2400" b="1" i="0" dirty="0">
                <a:solidFill>
                  <a:schemeClr val="bg1"/>
                </a:solidFill>
                <a:effectLst/>
                <a:latin typeface="+mn-lt"/>
              </a:rPr>
              <a:t>Deliverable 2: </a:t>
            </a:r>
            <a:r>
              <a:rPr lang="en-GB" sz="2400" b="1" i="0" u="sng" dirty="0">
                <a:solidFill>
                  <a:schemeClr val="bg1"/>
                </a:solidFill>
                <a:effectLst/>
                <a:latin typeface="+mn-lt"/>
                <a:hlinkClick r:id="rId2">
                  <a:extLst>
                    <a:ext uri="{A12FA001-AC4F-418D-AE19-62706E023703}">
                      <ahyp:hlinkClr xmlns:ahyp="http://schemas.microsoft.com/office/drawing/2018/hyperlinkcolor" val="tx"/>
                    </a:ext>
                  </a:extLst>
                </a:hlinkClick>
              </a:rPr>
              <a:t>Policy and Investment Recommendations for Trustworthy AI</a:t>
            </a:r>
            <a:endParaRPr lang="en-GB" sz="2400" b="1" i="0" dirty="0">
              <a:solidFill>
                <a:schemeClr val="bg1"/>
              </a:solidFill>
              <a:effectLst/>
              <a:latin typeface="+mn-lt"/>
            </a:endParaRPr>
          </a:p>
          <a:p>
            <a:pPr marL="114300" indent="0" algn="l">
              <a:buNone/>
            </a:pPr>
            <a:r>
              <a:rPr lang="en-GB" sz="2400" dirty="0">
                <a:solidFill>
                  <a:schemeClr val="bg1"/>
                </a:solidFill>
                <a:effectLst/>
                <a:latin typeface="+mn-lt"/>
              </a:rPr>
              <a:t>Building on its first deliverable, the group put forward 33 recommendations to guide trustworthy AI towards sustainability, growth, competitiveness, and inclusion. </a:t>
            </a:r>
          </a:p>
          <a:p>
            <a:pPr marL="114300" indent="0" algn="l">
              <a:buNone/>
            </a:pPr>
            <a:r>
              <a:rPr lang="en-GB" sz="2400" dirty="0">
                <a:solidFill>
                  <a:schemeClr val="bg1"/>
                </a:solidFill>
                <a:effectLst/>
                <a:latin typeface="+mn-lt"/>
              </a:rPr>
              <a:t>At the same time, the recommendations will empower, benefit and protect European citizens. </a:t>
            </a:r>
          </a:p>
          <a:p>
            <a:pPr marL="114300" indent="0" algn="l">
              <a:buNone/>
            </a:pPr>
            <a:endParaRPr lang="en-GB" sz="3200" b="0" i="0" u="none" strike="noStrike"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4122148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248452" y="425625"/>
            <a:ext cx="10604289" cy="1550419"/>
          </a:xfrm>
        </p:spPr>
        <p:txBody>
          <a:bodyPr wrap="square" anchor="t">
            <a:normAutofit fontScale="90000"/>
          </a:bodyPr>
          <a:lstStyle/>
          <a:p>
            <a:r>
              <a:rPr lang="en-GB" b="1" dirty="0">
                <a:solidFill>
                  <a:srgbClr val="FFC000"/>
                </a:solidFill>
                <a:effectLst/>
              </a:rPr>
              <a:t>High-level expert group on artificial intelligence</a:t>
            </a:r>
            <a:br>
              <a:rPr lang="en-GB" b="1" dirty="0">
                <a:solidFill>
                  <a:srgbClr val="404040"/>
                </a:solidFill>
                <a:effectLst/>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07202" y="1908698"/>
            <a:ext cx="11084798" cy="4588745"/>
          </a:xfrm>
        </p:spPr>
        <p:txBody>
          <a:bodyPr wrap="square" anchor="t">
            <a:noAutofit/>
          </a:bodyPr>
          <a:lstStyle/>
          <a:p>
            <a:pPr marL="114300" indent="0" algn="l">
              <a:buNone/>
            </a:pPr>
            <a:r>
              <a:rPr lang="en-GB" sz="2000" b="1" i="0" dirty="0">
                <a:solidFill>
                  <a:schemeClr val="bg1"/>
                </a:solidFill>
                <a:effectLst/>
                <a:latin typeface="+mn-lt"/>
              </a:rPr>
              <a:t>Deliverable 3: The final </a:t>
            </a:r>
            <a:r>
              <a:rPr lang="en-GB" sz="2000" b="1" i="0" u="sng" dirty="0">
                <a:solidFill>
                  <a:schemeClr val="bg1"/>
                </a:solidFill>
                <a:effectLst/>
                <a:latin typeface="+mn-lt"/>
                <a:hlinkClick r:id="rId2">
                  <a:extLst>
                    <a:ext uri="{A12FA001-AC4F-418D-AE19-62706E023703}">
                      <ahyp:hlinkClr xmlns:ahyp="http://schemas.microsoft.com/office/drawing/2018/hyperlinkcolor" val="tx"/>
                    </a:ext>
                  </a:extLst>
                </a:hlinkClick>
              </a:rPr>
              <a:t>Assessment List for Trustworthy AI </a:t>
            </a:r>
            <a:r>
              <a:rPr lang="en-GB" sz="2000" b="1" i="0" dirty="0">
                <a:solidFill>
                  <a:schemeClr val="bg1"/>
                </a:solidFill>
                <a:effectLst/>
                <a:latin typeface="+mn-lt"/>
              </a:rPr>
              <a:t>(ALTAI) </a:t>
            </a:r>
          </a:p>
          <a:p>
            <a:pPr marL="114300" indent="0" algn="l">
              <a:buNone/>
            </a:pPr>
            <a:r>
              <a:rPr lang="en-GB" sz="2000" dirty="0">
                <a:solidFill>
                  <a:schemeClr val="bg1"/>
                </a:solidFill>
                <a:effectLst/>
                <a:latin typeface="+mn-lt"/>
              </a:rPr>
              <a:t>A practical tool that translates the Ethics Guidelines into an accessible and dynamic self-assessment checklist. The checklist can be used by developers and deployers of AI who want to implement the key requirements. This new list is available as a prototype </a:t>
            </a:r>
            <a:r>
              <a:rPr lang="en-GB" sz="2000" u="sng" dirty="0">
                <a:solidFill>
                  <a:schemeClr val="bg1"/>
                </a:solidFill>
                <a:effectLst/>
                <a:latin typeface="+mn-lt"/>
                <a:hlinkClick r:id="rId3">
                  <a:extLst>
                    <a:ext uri="{A12FA001-AC4F-418D-AE19-62706E023703}">
                      <ahyp:hlinkClr xmlns:ahyp="http://schemas.microsoft.com/office/drawing/2018/hyperlinkcolor" val="tx"/>
                    </a:ext>
                  </a:extLst>
                </a:hlinkClick>
              </a:rPr>
              <a:t>web based tool</a:t>
            </a:r>
            <a:r>
              <a:rPr lang="en-GB" sz="2000" dirty="0">
                <a:solidFill>
                  <a:schemeClr val="bg1"/>
                </a:solidFill>
                <a:effectLst/>
                <a:latin typeface="+mn-lt"/>
              </a:rPr>
              <a:t> and in </a:t>
            </a:r>
            <a:r>
              <a:rPr lang="en-GB" sz="2000" u="sng" dirty="0">
                <a:solidFill>
                  <a:schemeClr val="bg1"/>
                </a:solidFill>
                <a:effectLst/>
                <a:latin typeface="+mn-lt"/>
                <a:hlinkClick r:id="rId4">
                  <a:extLst>
                    <a:ext uri="{A12FA001-AC4F-418D-AE19-62706E023703}">
                      <ahyp:hlinkClr xmlns:ahyp="http://schemas.microsoft.com/office/drawing/2018/hyperlinkcolor" val="tx"/>
                    </a:ext>
                  </a:extLst>
                </a:hlinkClick>
              </a:rPr>
              <a:t>PDF format</a:t>
            </a:r>
            <a:r>
              <a:rPr lang="en-GB" sz="2000" dirty="0">
                <a:solidFill>
                  <a:schemeClr val="bg1"/>
                </a:solidFill>
                <a:effectLst/>
                <a:latin typeface="+mn-lt"/>
              </a:rPr>
              <a:t>.</a:t>
            </a:r>
          </a:p>
          <a:p>
            <a:pPr marL="114300" indent="0" algn="l">
              <a:buNone/>
            </a:pPr>
            <a:endParaRPr lang="en-GB" sz="3200" b="0" i="0" u="none" strike="noStrike"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802127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248452" y="425625"/>
            <a:ext cx="10604289" cy="1550419"/>
          </a:xfrm>
        </p:spPr>
        <p:txBody>
          <a:bodyPr wrap="square" anchor="t">
            <a:normAutofit fontScale="90000"/>
          </a:bodyPr>
          <a:lstStyle/>
          <a:p>
            <a:r>
              <a:rPr lang="en-GB" b="1" dirty="0">
                <a:solidFill>
                  <a:srgbClr val="FFC000"/>
                </a:solidFill>
                <a:effectLst/>
              </a:rPr>
              <a:t>High-level expert group on artificial intelligence</a:t>
            </a:r>
            <a:br>
              <a:rPr lang="en-GB" b="1" dirty="0">
                <a:solidFill>
                  <a:srgbClr val="404040"/>
                </a:solidFill>
                <a:effectLst/>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07202" y="1908698"/>
            <a:ext cx="11084798" cy="4588745"/>
          </a:xfrm>
        </p:spPr>
        <p:txBody>
          <a:bodyPr wrap="square" anchor="t">
            <a:noAutofit/>
          </a:bodyPr>
          <a:lstStyle/>
          <a:p>
            <a:pPr marL="114300" indent="0" algn="l">
              <a:buNone/>
            </a:pPr>
            <a:r>
              <a:rPr lang="en-GB" sz="2400" b="1" i="0" dirty="0">
                <a:solidFill>
                  <a:schemeClr val="bg1"/>
                </a:solidFill>
                <a:effectLst/>
                <a:latin typeface="+mn-lt"/>
              </a:rPr>
              <a:t>Deliverable 4: </a:t>
            </a:r>
            <a:r>
              <a:rPr lang="en-GB" sz="2400" b="1" i="0" u="sng" dirty="0">
                <a:solidFill>
                  <a:schemeClr val="bg1"/>
                </a:solidFill>
                <a:effectLst/>
                <a:latin typeface="+mn-lt"/>
                <a:hlinkClick r:id="rId2">
                  <a:extLst>
                    <a:ext uri="{A12FA001-AC4F-418D-AE19-62706E023703}">
                      <ahyp:hlinkClr xmlns:ahyp="http://schemas.microsoft.com/office/drawing/2018/hyperlinkcolor" val="tx"/>
                    </a:ext>
                  </a:extLst>
                </a:hlinkClick>
              </a:rPr>
              <a:t>Sectoral Considerations on the Policy and Investment Recommendations</a:t>
            </a:r>
            <a:endParaRPr lang="en-GB" sz="2400" b="1" i="0" dirty="0">
              <a:solidFill>
                <a:schemeClr val="bg1"/>
              </a:solidFill>
              <a:effectLst/>
              <a:latin typeface="+mn-lt"/>
            </a:endParaRPr>
          </a:p>
          <a:p>
            <a:pPr marL="114300" indent="0" algn="l">
              <a:buNone/>
            </a:pPr>
            <a:r>
              <a:rPr lang="en-GB" sz="2400" dirty="0">
                <a:solidFill>
                  <a:schemeClr val="bg1"/>
                </a:solidFill>
                <a:effectLst/>
                <a:latin typeface="+mn-lt"/>
              </a:rPr>
              <a:t>The document explores the possible implementation of the recommendations, previously published by the group, in three specific areas of application: Public Sector, Healthcare and Manufacturing &amp; the Internet of Things.</a:t>
            </a:r>
          </a:p>
          <a:p>
            <a:pPr marL="114300" indent="0" algn="l">
              <a:buNone/>
            </a:pPr>
            <a:endParaRPr lang="en-GB" sz="3200" b="0" i="0" u="none" strike="noStrike"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565628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248452" y="425625"/>
            <a:ext cx="10604289" cy="1550419"/>
          </a:xfrm>
        </p:spPr>
        <p:txBody>
          <a:bodyPr wrap="square" anchor="t">
            <a:normAutofit fontScale="90000"/>
          </a:bodyPr>
          <a:lstStyle/>
          <a:p>
            <a:r>
              <a:rPr lang="ro-RO" b="1" dirty="0">
                <a:solidFill>
                  <a:srgbClr val="FFC000"/>
                </a:solidFill>
                <a:effectLst/>
              </a:rPr>
              <a:t>The European AI </a:t>
            </a:r>
            <a:r>
              <a:rPr lang="ro-RO" b="1" dirty="0" err="1">
                <a:solidFill>
                  <a:srgbClr val="FFC000"/>
                </a:solidFill>
                <a:effectLst/>
              </a:rPr>
              <a:t>Alliance</a:t>
            </a:r>
            <a:br>
              <a:rPr lang="ro-RO" b="1" dirty="0">
                <a:solidFill>
                  <a:srgbClr val="404040"/>
                </a:solidFill>
                <a:effectLst/>
              </a:rPr>
            </a:br>
            <a:br>
              <a:rPr lang="en-GB" b="1" dirty="0">
                <a:solidFill>
                  <a:srgbClr val="404040"/>
                </a:solidFill>
                <a:effectLst/>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07202" y="1269506"/>
            <a:ext cx="11084798" cy="5588494"/>
          </a:xfrm>
        </p:spPr>
        <p:txBody>
          <a:bodyPr wrap="square" anchor="t">
            <a:noAutofit/>
          </a:bodyPr>
          <a:lstStyle/>
          <a:p>
            <a:pPr marL="114300" indent="0" algn="l">
              <a:buNone/>
            </a:pPr>
            <a:r>
              <a:rPr lang="en-GB" sz="2400" b="0" i="0" dirty="0">
                <a:solidFill>
                  <a:schemeClr val="bg1"/>
                </a:solidFill>
                <a:effectLst/>
                <a:latin typeface="arial" panose="020B0604020202020204" pitchFamily="34" charset="0"/>
              </a:rPr>
              <a:t>The European AI Alliance is an initiative of the European Commission to establish an open policy dialogue on Artificial Intelligence. Since its launch in 2018, the AI Alliance has engaged around 6000 stakeholders through regular events, public consultations and online forum exchanges.</a:t>
            </a:r>
            <a:endParaRPr lang="en-GB" sz="3200" b="0" i="0" u="none" strike="noStrike"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498726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248452" y="425625"/>
            <a:ext cx="10604289" cy="1550419"/>
          </a:xfrm>
        </p:spPr>
        <p:txBody>
          <a:bodyPr wrap="square" anchor="t">
            <a:normAutofit fontScale="90000"/>
          </a:bodyPr>
          <a:lstStyle/>
          <a:p>
            <a:r>
              <a:rPr lang="en-GB" sz="4400" b="1" i="0" dirty="0">
                <a:solidFill>
                  <a:srgbClr val="FFC000"/>
                </a:solidFill>
                <a:effectLst/>
                <a:latin typeface="arial" panose="020B0604020202020204" pitchFamily="34" charset="0"/>
              </a:rPr>
              <a:t>What is the AI Alliance</a:t>
            </a:r>
            <a:br>
              <a:rPr lang="en-GB" sz="4400" b="1" i="0" dirty="0">
                <a:solidFill>
                  <a:srgbClr val="404040"/>
                </a:solidFill>
                <a:effectLst/>
                <a:latin typeface="arial" panose="020B0604020202020204" pitchFamily="34" charset="0"/>
              </a:rPr>
            </a:br>
            <a:br>
              <a:rPr lang="ro-RO" b="1" dirty="0">
                <a:solidFill>
                  <a:srgbClr val="404040"/>
                </a:solidFill>
                <a:effectLst/>
              </a:rPr>
            </a:br>
            <a:br>
              <a:rPr lang="en-GB" b="1" dirty="0">
                <a:solidFill>
                  <a:srgbClr val="404040"/>
                </a:solidFill>
                <a:effectLst/>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07202" y="1269506"/>
            <a:ext cx="11084798" cy="5588494"/>
          </a:xfrm>
        </p:spPr>
        <p:txBody>
          <a:bodyPr wrap="square" anchor="t">
            <a:noAutofit/>
          </a:bodyPr>
          <a:lstStyle/>
          <a:p>
            <a:pPr marL="114300" indent="0" algn="l">
              <a:buNone/>
            </a:pPr>
            <a:r>
              <a:rPr lang="en-GB" sz="2000" dirty="0">
                <a:solidFill>
                  <a:schemeClr val="bg1"/>
                </a:solidFill>
                <a:effectLst/>
                <a:latin typeface="+mn-lt"/>
              </a:rPr>
              <a:t>Since June 2018, the European Commission is engaged in an open dialogue with citizens, civil society, business and consumer organisations, trade unions, academia, public authorities and experts, within the framework of its </a:t>
            </a:r>
            <a:r>
              <a:rPr lang="en-GB" sz="2000" u="sng" dirty="0">
                <a:solidFill>
                  <a:schemeClr val="bg1"/>
                </a:solidFill>
                <a:effectLst/>
                <a:latin typeface="+mn-lt"/>
                <a:hlinkClick r:id="rId2">
                  <a:extLst>
                    <a:ext uri="{A12FA001-AC4F-418D-AE19-62706E023703}">
                      <ahyp:hlinkClr xmlns:ahyp="http://schemas.microsoft.com/office/drawing/2018/hyperlinkcolor" val="tx"/>
                    </a:ext>
                  </a:extLst>
                </a:hlinkClick>
              </a:rPr>
              <a:t>AI Strategy</a:t>
            </a:r>
            <a:r>
              <a:rPr lang="en-GB" sz="2000" dirty="0">
                <a:solidFill>
                  <a:schemeClr val="bg1"/>
                </a:solidFill>
                <a:effectLst/>
                <a:latin typeface="+mn-lt"/>
              </a:rPr>
              <a:t>. </a:t>
            </a:r>
          </a:p>
          <a:p>
            <a:pPr marL="114300" indent="0" algn="l">
              <a:buNone/>
            </a:pPr>
            <a:r>
              <a:rPr lang="en-GB" sz="2000" dirty="0">
                <a:solidFill>
                  <a:schemeClr val="bg1"/>
                </a:solidFill>
                <a:effectLst/>
                <a:latin typeface="+mn-lt"/>
              </a:rPr>
              <a:t>This Strategy aims at making the most of the opportunities offered by AI and at addressing the new challenges that it brings. </a:t>
            </a:r>
          </a:p>
          <a:p>
            <a:pPr marL="114300" indent="0" algn="l">
              <a:buNone/>
            </a:pPr>
            <a:r>
              <a:rPr lang="en-GB" sz="2000" dirty="0">
                <a:solidFill>
                  <a:schemeClr val="bg1"/>
                </a:solidFill>
                <a:effectLst/>
                <a:latin typeface="+mn-lt"/>
              </a:rPr>
              <a:t>Starting as an online forum for discussions, the AI Alliance has turned into a vibrant community that during the last years contributed to some of the most important policy initiatives launched in the field of AI.</a:t>
            </a:r>
          </a:p>
        </p:txBody>
      </p:sp>
    </p:spTree>
    <p:extLst>
      <p:ext uri="{BB962C8B-B14F-4D97-AF65-F5344CB8AC3E}">
        <p14:creationId xmlns:p14="http://schemas.microsoft.com/office/powerpoint/2010/main" val="29441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112449" y="481995"/>
            <a:ext cx="11014447" cy="775209"/>
          </a:xfrm>
        </p:spPr>
        <p:txBody>
          <a:bodyPr wrap="square" anchor="t">
            <a:normAutofit fontScale="90000"/>
          </a:bodyPr>
          <a:lstStyle/>
          <a:p>
            <a:pPr algn="ctr" fontAlgn="base"/>
            <a:r>
              <a:rPr lang="en-US" b="1" dirty="0">
                <a:solidFill>
                  <a:srgbClr val="FFC000"/>
                </a:solidFill>
              </a:rPr>
              <a:t>What is Algorithmic Governance?  </a:t>
            </a:r>
            <a:br>
              <a:rPr lang="en-US" b="1" dirty="0">
                <a:solidFill>
                  <a:srgbClr val="FFC000"/>
                </a:solidFill>
              </a:rPr>
            </a:br>
            <a:br>
              <a:rPr lang="ro-RO" b="1" i="0" dirty="0">
                <a:effectLst/>
              </a:rPr>
            </a:br>
            <a:endParaRPr lang="en-BE" dirty="0">
              <a:solidFill>
                <a:srgbClr val="FFC000"/>
              </a:solidFill>
            </a:endParaRPr>
          </a:p>
        </p:txBody>
      </p:sp>
      <p:pic>
        <p:nvPicPr>
          <p:cNvPr id="5" name="Media online 4" title="Algorithmic Governance">
            <a:hlinkClick r:id="" action="ppaction://media"/>
            <a:extLst>
              <a:ext uri="{FF2B5EF4-FFF2-40B4-BE49-F238E27FC236}">
                <a16:creationId xmlns:a16="http://schemas.microsoft.com/office/drawing/2014/main" id="{47F61477-7A61-B6D5-EEA3-ED02169E8752}"/>
              </a:ext>
            </a:extLst>
          </p:cNvPr>
          <p:cNvPicPr>
            <a:picLocks noRot="1" noChangeAspect="1"/>
          </p:cNvPicPr>
          <p:nvPr>
            <a:videoFile r:link="rId1"/>
          </p:nvPr>
        </p:nvPicPr>
        <p:blipFill>
          <a:blip r:embed="rId4"/>
          <a:stretch>
            <a:fillRect/>
          </a:stretch>
        </p:blipFill>
        <p:spPr>
          <a:xfrm>
            <a:off x="2024108" y="1185078"/>
            <a:ext cx="8367167" cy="4727450"/>
          </a:xfrm>
          <a:prstGeom prst="rect">
            <a:avLst/>
          </a:prstGeom>
        </p:spPr>
      </p:pic>
      <p:sp>
        <p:nvSpPr>
          <p:cNvPr id="7" name="CasetăText 6">
            <a:extLst>
              <a:ext uri="{FF2B5EF4-FFF2-40B4-BE49-F238E27FC236}">
                <a16:creationId xmlns:a16="http://schemas.microsoft.com/office/drawing/2014/main" id="{747E68DB-2EBE-E4B8-BA41-452469F7F069}"/>
              </a:ext>
            </a:extLst>
          </p:cNvPr>
          <p:cNvSpPr txBox="1"/>
          <p:nvPr/>
        </p:nvSpPr>
        <p:spPr>
          <a:xfrm>
            <a:off x="3686453" y="6222116"/>
            <a:ext cx="6094520" cy="307777"/>
          </a:xfrm>
          <a:prstGeom prst="rect">
            <a:avLst/>
          </a:prstGeom>
          <a:noFill/>
        </p:spPr>
        <p:txBody>
          <a:bodyPr wrap="square">
            <a:spAutoFit/>
          </a:bodyPr>
          <a:lstStyle/>
          <a:p>
            <a:r>
              <a:rPr lang="ro-RO" dirty="0">
                <a:solidFill>
                  <a:schemeClr val="bg1"/>
                </a:solidFill>
              </a:rPr>
              <a:t>https://www.youtube.com/watch?v=vVitCrDu8ms</a:t>
            </a:r>
          </a:p>
        </p:txBody>
      </p:sp>
    </p:spTree>
    <p:extLst>
      <p:ext uri="{BB962C8B-B14F-4D97-AF65-F5344CB8AC3E}">
        <p14:creationId xmlns:p14="http://schemas.microsoft.com/office/powerpoint/2010/main" val="316824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248452" y="425625"/>
            <a:ext cx="10604289" cy="1550419"/>
          </a:xfrm>
        </p:spPr>
        <p:txBody>
          <a:bodyPr wrap="square" anchor="t">
            <a:normAutofit fontScale="90000"/>
          </a:bodyPr>
          <a:lstStyle/>
          <a:p>
            <a:r>
              <a:rPr lang="en-GB" b="1" i="0" dirty="0">
                <a:solidFill>
                  <a:srgbClr val="FFC000"/>
                </a:solidFill>
                <a:effectLst/>
                <a:latin typeface="arial" panose="020B0604020202020204" pitchFamily="34" charset="0"/>
              </a:rPr>
              <a:t>Community Assemblies and AI Events</a:t>
            </a:r>
            <a:br>
              <a:rPr lang="en-GB" b="1" i="0" dirty="0">
                <a:solidFill>
                  <a:srgbClr val="404040"/>
                </a:solidFill>
                <a:effectLst/>
                <a:latin typeface="arial" panose="020B0604020202020204" pitchFamily="34" charset="0"/>
              </a:rPr>
            </a:br>
            <a:br>
              <a:rPr lang="en-GB" sz="4400" b="1" i="0" dirty="0">
                <a:solidFill>
                  <a:srgbClr val="404040"/>
                </a:solidFill>
                <a:effectLst/>
                <a:latin typeface="arial" panose="020B0604020202020204" pitchFamily="34" charset="0"/>
              </a:rPr>
            </a:br>
            <a:br>
              <a:rPr lang="ro-RO" b="1" dirty="0">
                <a:solidFill>
                  <a:srgbClr val="404040"/>
                </a:solidFill>
                <a:effectLst/>
              </a:rPr>
            </a:br>
            <a:br>
              <a:rPr lang="en-GB" b="1" dirty="0">
                <a:solidFill>
                  <a:srgbClr val="404040"/>
                </a:solidFill>
                <a:effectLst/>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07202" y="1269506"/>
            <a:ext cx="11084798" cy="5588494"/>
          </a:xfrm>
        </p:spPr>
        <p:txBody>
          <a:bodyPr wrap="square" anchor="t">
            <a:noAutofit/>
          </a:bodyPr>
          <a:lstStyle/>
          <a:p>
            <a:pPr marL="114300" indent="0" algn="l">
              <a:buNone/>
            </a:pPr>
            <a:r>
              <a:rPr lang="en-GB" sz="2000" b="0" i="0" dirty="0">
                <a:solidFill>
                  <a:schemeClr val="bg1"/>
                </a:solidFill>
                <a:effectLst/>
                <a:latin typeface="arial" panose="020B0604020202020204" pitchFamily="34" charset="0"/>
              </a:rPr>
              <a:t>The members of the European AI Alliance meet with experts, stakeholders and international actors in the field of Ai, in regular events. Since the launch of the forum, such events brought together in average 500 (in person) to 1000 (virtual) participants on a yearly basis.</a:t>
            </a:r>
          </a:p>
          <a:p>
            <a:pPr marL="114300" indent="0" algn="l">
              <a:buNone/>
            </a:pPr>
            <a:endParaRPr lang="en-GB" sz="2000" b="0" i="0" dirty="0">
              <a:solidFill>
                <a:schemeClr val="bg1"/>
              </a:solidFill>
              <a:effectLst/>
              <a:latin typeface="arial" panose="020B0604020202020204" pitchFamily="34" charset="0"/>
            </a:endParaRPr>
          </a:p>
          <a:p>
            <a:pPr marL="114300" indent="0" algn="l">
              <a:buNone/>
            </a:pPr>
            <a:r>
              <a:rPr lang="en-GB" sz="2000" b="1" i="0" dirty="0">
                <a:solidFill>
                  <a:srgbClr val="FFC000"/>
                </a:solidFill>
                <a:effectLst/>
                <a:latin typeface="+mn-lt"/>
              </a:rPr>
              <a:t>What is in it for me?</a:t>
            </a:r>
          </a:p>
          <a:p>
            <a:pPr marL="114300" indent="0" algn="l">
              <a:buNone/>
            </a:pPr>
            <a:r>
              <a:rPr lang="en-GB" sz="2000" dirty="0">
                <a:solidFill>
                  <a:schemeClr val="bg1"/>
                </a:solidFill>
                <a:effectLst/>
                <a:latin typeface="+mn-lt"/>
              </a:rPr>
              <a:t>Being it an open online community, the AI Alliance provides everyone with free access to documents and resources relevant to different policy aspects of AI.</a:t>
            </a:r>
          </a:p>
          <a:p>
            <a:pPr marL="114300" indent="0" algn="l">
              <a:buNone/>
            </a:pPr>
            <a:r>
              <a:rPr lang="en-GB" sz="2000" dirty="0">
                <a:solidFill>
                  <a:schemeClr val="bg1"/>
                </a:solidFill>
                <a:effectLst/>
                <a:latin typeface="+mn-lt"/>
              </a:rPr>
              <a:t>A section dedicated to news and events keeps members informed of upcoming meetings and events which the Commission is organising or participating. Members can also share their own events on the platform.</a:t>
            </a:r>
          </a:p>
          <a:p>
            <a:pPr marL="114300" indent="0" algn="l">
              <a:buNone/>
            </a:pPr>
            <a:endParaRPr lang="en-GB" sz="2000" dirty="0">
              <a:solidFill>
                <a:schemeClr val="bg1"/>
              </a:solidFill>
              <a:effectLst/>
              <a:latin typeface="+mn-lt"/>
            </a:endParaRPr>
          </a:p>
        </p:txBody>
      </p:sp>
    </p:spTree>
    <p:extLst>
      <p:ext uri="{BB962C8B-B14F-4D97-AF65-F5344CB8AC3E}">
        <p14:creationId xmlns:p14="http://schemas.microsoft.com/office/powerpoint/2010/main" val="4040609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248452" y="425625"/>
            <a:ext cx="10604289" cy="1550419"/>
          </a:xfrm>
        </p:spPr>
        <p:txBody>
          <a:bodyPr wrap="square" anchor="t">
            <a:normAutofit fontScale="90000"/>
          </a:bodyPr>
          <a:lstStyle/>
          <a:p>
            <a:r>
              <a:rPr lang="en-GB" b="1" dirty="0">
                <a:solidFill>
                  <a:srgbClr val="FFC000"/>
                </a:solidFill>
                <a:effectLst/>
              </a:rPr>
              <a:t>Coordinated Plan on Artificial Intelligence</a:t>
            </a:r>
            <a:br>
              <a:rPr lang="en-GB" b="1" dirty="0">
                <a:solidFill>
                  <a:srgbClr val="FFC000"/>
                </a:solidFill>
                <a:effectLst/>
              </a:rPr>
            </a:br>
            <a:br>
              <a:rPr lang="en-GB" b="1" i="0" dirty="0">
                <a:solidFill>
                  <a:srgbClr val="404040"/>
                </a:solidFill>
                <a:effectLst/>
                <a:latin typeface="arial" panose="020B0604020202020204" pitchFamily="34" charset="0"/>
              </a:rPr>
            </a:br>
            <a:br>
              <a:rPr lang="en-GB" sz="4400" b="1" i="0" dirty="0">
                <a:solidFill>
                  <a:srgbClr val="404040"/>
                </a:solidFill>
                <a:effectLst/>
                <a:latin typeface="arial" panose="020B0604020202020204" pitchFamily="34" charset="0"/>
              </a:rPr>
            </a:br>
            <a:br>
              <a:rPr lang="ro-RO" b="1" dirty="0">
                <a:solidFill>
                  <a:srgbClr val="404040"/>
                </a:solidFill>
                <a:effectLst/>
              </a:rPr>
            </a:br>
            <a:br>
              <a:rPr lang="en-GB" b="1" dirty="0">
                <a:solidFill>
                  <a:srgbClr val="404040"/>
                </a:solidFill>
                <a:effectLst/>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07202" y="1269506"/>
            <a:ext cx="11084798" cy="5588494"/>
          </a:xfrm>
        </p:spPr>
        <p:txBody>
          <a:bodyPr wrap="square" anchor="t">
            <a:noAutofit/>
          </a:bodyPr>
          <a:lstStyle/>
          <a:p>
            <a:pPr marL="114300" indent="0" algn="l">
              <a:buNone/>
            </a:pPr>
            <a:r>
              <a:rPr lang="en-GB" sz="2000" b="0" i="0" dirty="0">
                <a:solidFill>
                  <a:schemeClr val="bg1"/>
                </a:solidFill>
                <a:effectLst/>
                <a:latin typeface="arial" panose="020B0604020202020204" pitchFamily="34" charset="0"/>
              </a:rPr>
              <a:t>The Coordinated Plan on Artificial Intelligence aims to accelerate investment in AI, act on AI strategies and programmes and align AI policy to avoid fragmentation in Europe.</a:t>
            </a:r>
          </a:p>
          <a:p>
            <a:pPr marL="114300" indent="0" algn="l">
              <a:buNone/>
            </a:pPr>
            <a:r>
              <a:rPr lang="en-GB" sz="2000" b="0" i="0" dirty="0">
                <a:solidFill>
                  <a:schemeClr val="bg1"/>
                </a:solidFill>
                <a:effectLst/>
                <a:latin typeface="arial" panose="020B0604020202020204" pitchFamily="34" charset="0"/>
              </a:rPr>
              <a:t>The Coordinated Plan on Artificial Intelligence (AI) reflects Europe’s commitment to creating global leadership in trustworthy AI. </a:t>
            </a:r>
          </a:p>
          <a:p>
            <a:pPr marL="114300" indent="0" algn="l">
              <a:buNone/>
            </a:pPr>
            <a:r>
              <a:rPr lang="en-GB" sz="2000" b="0" i="0" dirty="0">
                <a:solidFill>
                  <a:schemeClr val="bg1"/>
                </a:solidFill>
                <a:effectLst/>
                <a:latin typeface="arial" panose="020B0604020202020204" pitchFamily="34" charset="0"/>
              </a:rPr>
              <a:t>The </a:t>
            </a:r>
            <a:r>
              <a:rPr lang="en-GB" sz="2000" b="0" i="0" u="sng" dirty="0">
                <a:solidFill>
                  <a:schemeClr val="bg1"/>
                </a:solidFill>
                <a:effectLst/>
                <a:latin typeface="arial" panose="020B0604020202020204" pitchFamily="34" charset="0"/>
                <a:hlinkClick r:id="rId2">
                  <a:extLst>
                    <a:ext uri="{A12FA001-AC4F-418D-AE19-62706E023703}">
                      <ahyp:hlinkClr xmlns:ahyp="http://schemas.microsoft.com/office/drawing/2018/hyperlinkcolor" val="tx"/>
                    </a:ext>
                  </a:extLst>
                </a:hlinkClick>
              </a:rPr>
              <a:t>plan’s latest update was published in 2021</a:t>
            </a:r>
            <a:r>
              <a:rPr lang="en-GB" sz="2000" b="0" i="0" dirty="0">
                <a:solidFill>
                  <a:schemeClr val="bg1"/>
                </a:solidFill>
                <a:effectLst/>
                <a:latin typeface="arial" panose="020B0604020202020204" pitchFamily="34" charset="0"/>
              </a:rPr>
              <a:t> and is closely aligned with the Commission’s </a:t>
            </a:r>
            <a:r>
              <a:rPr lang="en-GB" sz="2000" b="0" i="0" u="sng" dirty="0">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digital and green priorities</a:t>
            </a:r>
            <a:r>
              <a:rPr lang="en-GB" sz="2000" b="0" i="0" dirty="0">
                <a:solidFill>
                  <a:schemeClr val="bg1"/>
                </a:solidFill>
                <a:effectLst/>
                <a:latin typeface="arial" panose="020B0604020202020204" pitchFamily="34" charset="0"/>
              </a:rPr>
              <a:t> as well as </a:t>
            </a:r>
            <a:r>
              <a:rPr lang="en-GB" sz="2000" b="0" i="0" u="sng"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Europe’s response to the COVID-19 pandemic</a:t>
            </a:r>
            <a:r>
              <a:rPr lang="en-GB" sz="2000" b="0" i="0" dirty="0">
                <a:solidFill>
                  <a:schemeClr val="bg1"/>
                </a:solidFill>
                <a:effectLst/>
                <a:latin typeface="arial" panose="020B0604020202020204" pitchFamily="34" charset="0"/>
              </a:rPr>
              <a:t>.</a:t>
            </a:r>
            <a:endParaRPr lang="en-GB" sz="2000" dirty="0">
              <a:solidFill>
                <a:schemeClr val="bg1"/>
              </a:solidFill>
              <a:effectLst/>
              <a:latin typeface="+mn-lt"/>
            </a:endParaRPr>
          </a:p>
        </p:txBody>
      </p:sp>
    </p:spTree>
    <p:extLst>
      <p:ext uri="{BB962C8B-B14F-4D97-AF65-F5344CB8AC3E}">
        <p14:creationId xmlns:p14="http://schemas.microsoft.com/office/powerpoint/2010/main" val="770545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248452" y="425625"/>
            <a:ext cx="10604289" cy="1550419"/>
          </a:xfrm>
        </p:spPr>
        <p:txBody>
          <a:bodyPr wrap="square" anchor="t">
            <a:normAutofit fontScale="90000"/>
          </a:bodyPr>
          <a:lstStyle/>
          <a:p>
            <a:r>
              <a:rPr lang="en-GB" b="1" dirty="0">
                <a:solidFill>
                  <a:srgbClr val="FFC000"/>
                </a:solidFill>
                <a:effectLst/>
              </a:rPr>
              <a:t>Coordinated Plan on Artificial Intelligence</a:t>
            </a:r>
            <a:br>
              <a:rPr lang="en-GB" b="1" dirty="0">
                <a:solidFill>
                  <a:srgbClr val="FFC000"/>
                </a:solidFill>
                <a:effectLst/>
              </a:rPr>
            </a:br>
            <a:br>
              <a:rPr lang="en-GB" b="1" i="0" dirty="0">
                <a:solidFill>
                  <a:srgbClr val="404040"/>
                </a:solidFill>
                <a:effectLst/>
                <a:latin typeface="arial" panose="020B0604020202020204" pitchFamily="34" charset="0"/>
              </a:rPr>
            </a:br>
            <a:br>
              <a:rPr lang="en-GB" sz="4400" b="1" i="0" dirty="0">
                <a:solidFill>
                  <a:srgbClr val="404040"/>
                </a:solidFill>
                <a:effectLst/>
                <a:latin typeface="arial" panose="020B0604020202020204" pitchFamily="34" charset="0"/>
              </a:rPr>
            </a:br>
            <a:br>
              <a:rPr lang="ro-RO" b="1" dirty="0">
                <a:solidFill>
                  <a:srgbClr val="404040"/>
                </a:solidFill>
                <a:effectLst/>
              </a:rPr>
            </a:br>
            <a:br>
              <a:rPr lang="en-GB" b="1" dirty="0">
                <a:solidFill>
                  <a:srgbClr val="404040"/>
                </a:solidFill>
                <a:effectLst/>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07202" y="1269506"/>
            <a:ext cx="11084798" cy="5588494"/>
          </a:xfrm>
        </p:spPr>
        <p:txBody>
          <a:bodyPr wrap="square" anchor="t">
            <a:noAutofit/>
          </a:bodyPr>
          <a:lstStyle/>
          <a:p>
            <a:pPr marL="114300" indent="0" algn="l">
              <a:buNone/>
            </a:pPr>
            <a:r>
              <a:rPr lang="en-GB" sz="2000" b="0" i="0" dirty="0">
                <a:solidFill>
                  <a:schemeClr val="bg1"/>
                </a:solidFill>
                <a:effectLst/>
                <a:latin typeface="arial" panose="020B0604020202020204" pitchFamily="34" charset="0"/>
              </a:rPr>
              <a:t>The </a:t>
            </a:r>
            <a:r>
              <a:rPr lang="en-GB" sz="2000" b="0" i="0" u="sng" dirty="0">
                <a:solidFill>
                  <a:schemeClr val="bg1"/>
                </a:solidFill>
                <a:effectLst/>
                <a:latin typeface="arial" panose="020B0604020202020204" pitchFamily="34" charset="0"/>
                <a:hlinkClick r:id="rId2">
                  <a:extLst>
                    <a:ext uri="{A12FA001-AC4F-418D-AE19-62706E023703}">
                      <ahyp:hlinkClr xmlns:ahyp="http://schemas.microsoft.com/office/drawing/2018/hyperlinkcolor" val="tx"/>
                    </a:ext>
                  </a:extLst>
                </a:hlinkClick>
              </a:rPr>
              <a:t>Coordinated Plan was initially published in 2018</a:t>
            </a:r>
            <a:r>
              <a:rPr lang="en-GB" sz="2000" b="0" i="0" dirty="0">
                <a:solidFill>
                  <a:schemeClr val="bg1"/>
                </a:solidFill>
                <a:effectLst/>
                <a:latin typeface="arial" panose="020B0604020202020204" pitchFamily="34" charset="0"/>
              </a:rPr>
              <a:t>, as a joint commitment between the Commission, EU Member States, Norway and Switzerland to maximise Europe’s potential to compete globally. </a:t>
            </a:r>
          </a:p>
          <a:p>
            <a:pPr marL="114300" indent="0" algn="l">
              <a:buNone/>
            </a:pPr>
            <a:r>
              <a:rPr lang="en-GB" sz="2000" b="0" i="0" dirty="0">
                <a:solidFill>
                  <a:schemeClr val="bg1"/>
                </a:solidFill>
                <a:effectLst/>
                <a:latin typeface="arial" panose="020B0604020202020204" pitchFamily="34" charset="0"/>
              </a:rPr>
              <a:t>As a first step towards such commitment, the initial Plan defined actions and funding instruments for the uptake and development of AI across sectors. In parallel, Member States were encouraged to develop their own national strategies</a:t>
            </a:r>
            <a:endParaRPr lang="en-GB" sz="2000" dirty="0">
              <a:solidFill>
                <a:schemeClr val="bg1"/>
              </a:solidFill>
              <a:effectLst/>
              <a:latin typeface="+mn-lt"/>
            </a:endParaRPr>
          </a:p>
        </p:txBody>
      </p:sp>
    </p:spTree>
    <p:extLst>
      <p:ext uri="{BB962C8B-B14F-4D97-AF65-F5344CB8AC3E}">
        <p14:creationId xmlns:p14="http://schemas.microsoft.com/office/powerpoint/2010/main" val="2072742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248452" y="425625"/>
            <a:ext cx="10604289" cy="1550419"/>
          </a:xfrm>
        </p:spPr>
        <p:txBody>
          <a:bodyPr wrap="square" anchor="t">
            <a:normAutofit fontScale="90000"/>
          </a:bodyPr>
          <a:lstStyle/>
          <a:p>
            <a:r>
              <a:rPr lang="en-GB" b="1" dirty="0">
                <a:solidFill>
                  <a:srgbClr val="FFC000"/>
                </a:solidFill>
                <a:effectLst/>
              </a:rPr>
              <a:t>Coordinated Plan on Artificial Intelligence</a:t>
            </a:r>
            <a:br>
              <a:rPr lang="en-GB" b="1" dirty="0">
                <a:solidFill>
                  <a:srgbClr val="FFC000"/>
                </a:solidFill>
                <a:effectLst/>
              </a:rPr>
            </a:br>
            <a:br>
              <a:rPr lang="en-GB" b="1" i="0" dirty="0">
                <a:solidFill>
                  <a:srgbClr val="404040"/>
                </a:solidFill>
                <a:effectLst/>
                <a:latin typeface="arial" panose="020B0604020202020204" pitchFamily="34" charset="0"/>
              </a:rPr>
            </a:br>
            <a:br>
              <a:rPr lang="en-GB" sz="4400" b="1" i="0" dirty="0">
                <a:solidFill>
                  <a:srgbClr val="404040"/>
                </a:solidFill>
                <a:effectLst/>
                <a:latin typeface="arial" panose="020B0604020202020204" pitchFamily="34" charset="0"/>
              </a:rPr>
            </a:br>
            <a:br>
              <a:rPr lang="ro-RO" b="1" dirty="0">
                <a:solidFill>
                  <a:srgbClr val="404040"/>
                </a:solidFill>
                <a:effectLst/>
              </a:rPr>
            </a:br>
            <a:br>
              <a:rPr lang="en-GB" b="1" dirty="0">
                <a:solidFill>
                  <a:srgbClr val="404040"/>
                </a:solidFill>
                <a:effectLst/>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07202" y="1269506"/>
            <a:ext cx="11084798" cy="5588494"/>
          </a:xfrm>
        </p:spPr>
        <p:txBody>
          <a:bodyPr wrap="square" anchor="t">
            <a:noAutofit/>
          </a:bodyPr>
          <a:lstStyle/>
          <a:p>
            <a:pPr marL="114300" indent="0" algn="l">
              <a:buNone/>
            </a:pPr>
            <a:r>
              <a:rPr lang="en-GB" sz="2000" dirty="0">
                <a:solidFill>
                  <a:schemeClr val="bg1"/>
                </a:solidFill>
                <a:effectLst/>
              </a:rPr>
              <a:t>The Coordinated Plan of 2021 aims to turn strategy into action by prompting to:</a:t>
            </a:r>
          </a:p>
          <a:p>
            <a:pPr marL="114300" indent="0" algn="l">
              <a:buNone/>
            </a:pPr>
            <a:r>
              <a:rPr lang="en-GB" sz="2000" b="1" dirty="0">
                <a:solidFill>
                  <a:schemeClr val="bg1"/>
                </a:solidFill>
                <a:effectLst/>
              </a:rPr>
              <a:t>-accelerate</a:t>
            </a:r>
            <a:r>
              <a:rPr lang="en-GB" sz="2000" dirty="0">
                <a:solidFill>
                  <a:schemeClr val="bg1"/>
                </a:solidFill>
                <a:effectLst/>
              </a:rPr>
              <a:t> investments in AI technologies to drive resilient economic and social recovery aided by the uptake of new digital solutions</a:t>
            </a:r>
          </a:p>
          <a:p>
            <a:pPr marL="114300" indent="0" algn="l">
              <a:buNone/>
            </a:pPr>
            <a:r>
              <a:rPr lang="en-GB" sz="2000" b="1" dirty="0">
                <a:solidFill>
                  <a:schemeClr val="bg1"/>
                </a:solidFill>
                <a:effectLst/>
              </a:rPr>
              <a:t>-act</a:t>
            </a:r>
            <a:r>
              <a:rPr lang="en-GB" sz="2000" dirty="0">
                <a:solidFill>
                  <a:schemeClr val="bg1"/>
                </a:solidFill>
                <a:effectLst/>
              </a:rPr>
              <a:t> on AI strategies and programmes by fully and timely implementing them to ensure that the EU fully benefits from first-mover adopter advantages</a:t>
            </a:r>
          </a:p>
          <a:p>
            <a:pPr marL="114300" indent="0" algn="l">
              <a:buNone/>
            </a:pPr>
            <a:r>
              <a:rPr lang="en-GB" sz="2000" b="1" dirty="0">
                <a:solidFill>
                  <a:schemeClr val="bg1"/>
                </a:solidFill>
                <a:effectLst/>
              </a:rPr>
              <a:t>-align</a:t>
            </a:r>
            <a:r>
              <a:rPr lang="en-GB" sz="2000" dirty="0">
                <a:solidFill>
                  <a:schemeClr val="bg1"/>
                </a:solidFill>
                <a:effectLst/>
              </a:rPr>
              <a:t> AI policy to remove fragmentation and address global challenges</a:t>
            </a:r>
          </a:p>
        </p:txBody>
      </p:sp>
    </p:spTree>
    <p:extLst>
      <p:ext uri="{BB962C8B-B14F-4D97-AF65-F5344CB8AC3E}">
        <p14:creationId xmlns:p14="http://schemas.microsoft.com/office/powerpoint/2010/main" val="4132508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248452" y="425625"/>
            <a:ext cx="10604289" cy="1550419"/>
          </a:xfrm>
        </p:spPr>
        <p:txBody>
          <a:bodyPr wrap="square" anchor="t">
            <a:normAutofit fontScale="90000"/>
          </a:bodyPr>
          <a:lstStyle/>
          <a:p>
            <a:r>
              <a:rPr lang="en-GB" b="1" dirty="0">
                <a:solidFill>
                  <a:srgbClr val="FFC000"/>
                </a:solidFill>
                <a:effectLst/>
              </a:rPr>
              <a:t>Coordinated Plan on Artificial Intelligence</a:t>
            </a:r>
            <a:br>
              <a:rPr lang="en-GB" b="1" dirty="0">
                <a:solidFill>
                  <a:srgbClr val="FFC000"/>
                </a:solidFill>
                <a:effectLst/>
              </a:rPr>
            </a:br>
            <a:br>
              <a:rPr lang="en-GB" b="1" i="0" dirty="0">
                <a:solidFill>
                  <a:srgbClr val="404040"/>
                </a:solidFill>
                <a:effectLst/>
                <a:latin typeface="arial" panose="020B0604020202020204" pitchFamily="34" charset="0"/>
              </a:rPr>
            </a:br>
            <a:br>
              <a:rPr lang="en-GB" sz="4400" b="1" i="0" dirty="0">
                <a:solidFill>
                  <a:srgbClr val="404040"/>
                </a:solidFill>
                <a:effectLst/>
                <a:latin typeface="arial" panose="020B0604020202020204" pitchFamily="34" charset="0"/>
              </a:rPr>
            </a:br>
            <a:br>
              <a:rPr lang="ro-RO" b="1" dirty="0">
                <a:solidFill>
                  <a:srgbClr val="404040"/>
                </a:solidFill>
                <a:effectLst/>
              </a:rPr>
            </a:br>
            <a:br>
              <a:rPr lang="en-GB" b="1" dirty="0">
                <a:solidFill>
                  <a:srgbClr val="404040"/>
                </a:solidFill>
                <a:effectLst/>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6232124" y="1025577"/>
            <a:ext cx="5744113" cy="5588494"/>
          </a:xfrm>
        </p:spPr>
        <p:txBody>
          <a:bodyPr wrap="square" anchor="t">
            <a:noAutofit/>
          </a:bodyPr>
          <a:lstStyle/>
          <a:p>
            <a:pPr marL="114300" indent="0" algn="l">
              <a:buNone/>
            </a:pPr>
            <a:r>
              <a:rPr lang="en-GB" sz="2000" dirty="0">
                <a:solidFill>
                  <a:schemeClr val="bg1"/>
                </a:solidFill>
                <a:effectLst/>
                <a:latin typeface="+mn-lt"/>
              </a:rPr>
              <a:t>In order to achieve this, the updated plan sets four key sets of policy objectives, supported by concrete actions and indicating possible funding mechanism and the timeline to:</a:t>
            </a:r>
          </a:p>
          <a:p>
            <a:pPr marL="114300" indent="0">
              <a:buNone/>
            </a:pPr>
            <a:r>
              <a:rPr lang="en-GB" sz="2000" u="sng" dirty="0">
                <a:solidFill>
                  <a:schemeClr val="bg1"/>
                </a:solidFill>
                <a:effectLst/>
                <a:latin typeface="+mn-lt"/>
                <a:hlinkClick r:id="rId2">
                  <a:extLst>
                    <a:ext uri="{A12FA001-AC4F-418D-AE19-62706E023703}">
                      <ahyp:hlinkClr xmlns:ahyp="http://schemas.microsoft.com/office/drawing/2018/hyperlinkcolor" val="tx"/>
                    </a:ext>
                  </a:extLst>
                </a:hlinkClick>
              </a:rPr>
              <a:t>-set enabling conditions for AI development and uptake in the EU</a:t>
            </a:r>
            <a:endParaRPr lang="en-GB" sz="2000" dirty="0">
              <a:solidFill>
                <a:schemeClr val="bg1"/>
              </a:solidFill>
              <a:effectLst/>
              <a:latin typeface="+mn-lt"/>
            </a:endParaRPr>
          </a:p>
          <a:p>
            <a:pPr marL="114300" indent="0">
              <a:buNone/>
            </a:pPr>
            <a:r>
              <a:rPr lang="en-GB" sz="2000" u="sng" dirty="0">
                <a:solidFill>
                  <a:schemeClr val="bg1"/>
                </a:solidFill>
                <a:effectLst/>
                <a:latin typeface="+mn-lt"/>
                <a:hlinkClick r:id="rId3">
                  <a:extLst>
                    <a:ext uri="{A12FA001-AC4F-418D-AE19-62706E023703}">
                      <ahyp:hlinkClr xmlns:ahyp="http://schemas.microsoft.com/office/drawing/2018/hyperlinkcolor" val="tx"/>
                    </a:ext>
                  </a:extLst>
                </a:hlinkClick>
              </a:rPr>
              <a:t>-make the EU the place where excellence thrives from the lab to market</a:t>
            </a:r>
            <a:endParaRPr lang="en-GB" sz="2000" dirty="0">
              <a:solidFill>
                <a:schemeClr val="bg1"/>
              </a:solidFill>
              <a:effectLst/>
              <a:latin typeface="+mn-lt"/>
            </a:endParaRPr>
          </a:p>
          <a:p>
            <a:pPr marL="114300" indent="0">
              <a:buNone/>
            </a:pPr>
            <a:r>
              <a:rPr lang="en-GB" sz="2000" u="sng" dirty="0">
                <a:solidFill>
                  <a:schemeClr val="bg1"/>
                </a:solidFill>
                <a:effectLst/>
                <a:latin typeface="+mn-lt"/>
                <a:hlinkClick r:id="rId4">
                  <a:extLst>
                    <a:ext uri="{A12FA001-AC4F-418D-AE19-62706E023703}">
                      <ahyp:hlinkClr xmlns:ahyp="http://schemas.microsoft.com/office/drawing/2018/hyperlinkcolor" val="tx"/>
                    </a:ext>
                  </a:extLst>
                </a:hlinkClick>
              </a:rPr>
              <a:t>-ensure that AI technologies work for people</a:t>
            </a:r>
            <a:endParaRPr lang="en-GB" sz="2000" dirty="0">
              <a:solidFill>
                <a:schemeClr val="bg1"/>
              </a:solidFill>
              <a:effectLst/>
              <a:latin typeface="+mn-lt"/>
            </a:endParaRPr>
          </a:p>
          <a:p>
            <a:pPr marL="114300" indent="0">
              <a:buNone/>
            </a:pPr>
            <a:r>
              <a:rPr lang="en-GB" sz="2000" u="sng" dirty="0">
                <a:solidFill>
                  <a:schemeClr val="bg1"/>
                </a:solidFill>
                <a:effectLst/>
                <a:latin typeface="+mn-lt"/>
                <a:hlinkClick r:id="rId5">
                  <a:extLst>
                    <a:ext uri="{A12FA001-AC4F-418D-AE19-62706E023703}">
                      <ahyp:hlinkClr xmlns:ahyp="http://schemas.microsoft.com/office/drawing/2018/hyperlinkcolor" val="tx"/>
                    </a:ext>
                  </a:extLst>
                </a:hlinkClick>
              </a:rPr>
              <a:t>-build strategic leadership in high-impact sectors</a:t>
            </a:r>
            <a:endParaRPr lang="en-GB" sz="2000" dirty="0">
              <a:solidFill>
                <a:schemeClr val="bg1"/>
              </a:solidFill>
              <a:effectLst/>
              <a:latin typeface="+mn-lt"/>
            </a:endParaRPr>
          </a:p>
          <a:p>
            <a:pPr marL="114300" indent="0" algn="l">
              <a:buNone/>
            </a:pPr>
            <a:endParaRPr lang="en-GB" sz="2000" dirty="0">
              <a:solidFill>
                <a:schemeClr val="bg1"/>
              </a:solidFill>
              <a:effectLst/>
            </a:endParaRPr>
          </a:p>
        </p:txBody>
      </p:sp>
      <p:pic>
        <p:nvPicPr>
          <p:cNvPr id="5122" name="Picture 2" descr="Blue circle with text depicying the coordination plan for AI">
            <a:extLst>
              <a:ext uri="{FF2B5EF4-FFF2-40B4-BE49-F238E27FC236}">
                <a16:creationId xmlns:a16="http://schemas.microsoft.com/office/drawing/2014/main" id="{7F82893B-83F4-5B4E-A9FC-C310A0A5DA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4560" y="1274707"/>
            <a:ext cx="4744353" cy="474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01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248452" y="425625"/>
            <a:ext cx="10604289" cy="1550419"/>
          </a:xfrm>
        </p:spPr>
        <p:txBody>
          <a:bodyPr wrap="square" anchor="t">
            <a:normAutofit fontScale="90000"/>
          </a:bodyPr>
          <a:lstStyle/>
          <a:p>
            <a:r>
              <a:rPr lang="en-US" dirty="0">
                <a:solidFill>
                  <a:srgbClr val="FFC000"/>
                </a:solidFill>
                <a:latin typeface="Arial" panose="020B0604020202020204" pitchFamily="34" charset="0"/>
                <a:cs typeface="Arial" panose="020B0604020202020204" pitchFamily="34" charset="0"/>
              </a:rPr>
              <a:t>You can apply for a proposal </a:t>
            </a: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07202" y="1200834"/>
            <a:ext cx="11084798" cy="5296610"/>
          </a:xfrm>
        </p:spPr>
        <p:txBody>
          <a:bodyPr wrap="square" anchor="t">
            <a:noAutofit/>
          </a:bodyPr>
          <a:lstStyle/>
          <a:p>
            <a:pPr marL="114300" indent="0" algn="l" rtl="0">
              <a:spcBef>
                <a:spcPts val="1000"/>
              </a:spcBef>
              <a:spcAft>
                <a:spcPts val="0"/>
              </a:spcAft>
              <a:buNone/>
            </a:pPr>
            <a:r>
              <a:rPr lang="en-GB" sz="3200" b="0" i="0" u="none" strike="noStrike" dirty="0">
                <a:solidFill>
                  <a:schemeClr val="bg1">
                    <a:lumMod val="95000"/>
                  </a:schemeClr>
                </a:solidFill>
                <a:effectLst/>
                <a:latin typeface="Arial" panose="020B0604020202020204" pitchFamily="34" charset="0"/>
              </a:rPr>
              <a:t>Calls for proposals under direct management are published on the </a:t>
            </a:r>
            <a:r>
              <a:rPr lang="en-GB" sz="3200" b="0" i="0" u="sng" strike="noStrike" dirty="0">
                <a:solidFill>
                  <a:schemeClr val="bg1">
                    <a:lumMod val="95000"/>
                  </a:schemeClr>
                </a:solidFill>
                <a:effectLst/>
                <a:latin typeface="Arial" panose="020B0604020202020204" pitchFamily="34" charset="0"/>
                <a:hlinkClick r:id="rId2">
                  <a:extLst>
                    <a:ext uri="{A12FA001-AC4F-418D-AE19-62706E023703}">
                      <ahyp:hlinkClr xmlns:ahyp="http://schemas.microsoft.com/office/drawing/2018/hyperlinkcolor" val="tx"/>
                    </a:ext>
                  </a:extLst>
                </a:hlinkClick>
              </a:rPr>
              <a:t>Funding and Tenders Portal </a:t>
            </a:r>
            <a:endParaRPr lang="en-GB" sz="3200" b="0" i="0" u="none" strike="noStrike" dirty="0">
              <a:solidFill>
                <a:schemeClr val="bg1">
                  <a:lumMod val="95000"/>
                </a:schemeClr>
              </a:solidFill>
              <a:effectLst/>
            </a:endParaRPr>
          </a:p>
          <a:p>
            <a:pPr marL="114300" indent="0">
              <a:spcBef>
                <a:spcPts val="1000"/>
              </a:spcBef>
              <a:buNone/>
            </a:pPr>
            <a:br>
              <a:rPr lang="en-GB" sz="3200" b="0" i="0" u="none" strike="noStrike" dirty="0">
                <a:solidFill>
                  <a:schemeClr val="bg1">
                    <a:lumMod val="95000"/>
                  </a:schemeClr>
                </a:solidFill>
                <a:effectLst/>
              </a:rPr>
            </a:br>
            <a:br>
              <a:rPr lang="en-GB" sz="3200" b="0" i="0" u="none" strike="noStrike" dirty="0">
                <a:solidFill>
                  <a:schemeClr val="bg1">
                    <a:lumMod val="95000"/>
                  </a:schemeClr>
                </a:solidFill>
                <a:effectLst/>
              </a:rPr>
            </a:br>
            <a:r>
              <a:rPr lang="en-GB" sz="3200" b="1" i="0" u="none" strike="noStrike" dirty="0">
                <a:solidFill>
                  <a:srgbClr val="92D050"/>
                </a:solidFill>
                <a:effectLst/>
                <a:latin typeface="Arial" panose="020B0604020202020204" pitchFamily="34" charset="0"/>
              </a:rPr>
              <a:t>36 EU programmes </a:t>
            </a:r>
            <a:endParaRPr lang="en-GB" sz="3200" b="1" i="0" u="none" strike="noStrike" dirty="0">
              <a:solidFill>
                <a:srgbClr val="92D050"/>
              </a:solidFill>
              <a:effectLst/>
            </a:endParaRPr>
          </a:p>
          <a:p>
            <a:pPr marL="114300" indent="0">
              <a:buNone/>
            </a:pPr>
            <a:r>
              <a:rPr lang="en-GB" sz="3200" b="1" i="0" u="none" strike="noStrike" dirty="0">
                <a:solidFill>
                  <a:srgbClr val="92D050"/>
                </a:solidFill>
                <a:effectLst/>
                <a:latin typeface="Arial" panose="020B0604020202020204" pitchFamily="34" charset="0"/>
              </a:rPr>
              <a:t>more than 750 forthcoming and open for submission calls </a:t>
            </a:r>
            <a:br>
              <a:rPr lang="en-GB" sz="3200" b="0" i="0" u="sng" strike="noStrike" dirty="0">
                <a:solidFill>
                  <a:schemeClr val="bg1">
                    <a:lumMod val="95000"/>
                  </a:schemeClr>
                </a:solidFill>
                <a:effectLst/>
                <a:latin typeface="Arial" panose="020B0604020202020204" pitchFamily="34" charset="0"/>
              </a:rPr>
            </a:br>
            <a:endParaRPr lang="en-GB" sz="3200" b="0" i="0" u="none" strike="noStrike" dirty="0">
              <a:solidFill>
                <a:schemeClr val="bg1">
                  <a:lumMod val="95000"/>
                </a:schemeClr>
              </a:solidFill>
              <a:effectLst/>
              <a:latin typeface="arial" panose="020B0604020202020204" pitchFamily="34" charset="0"/>
            </a:endParaRPr>
          </a:p>
        </p:txBody>
      </p:sp>
    </p:spTree>
    <p:extLst>
      <p:ext uri="{BB962C8B-B14F-4D97-AF65-F5344CB8AC3E}">
        <p14:creationId xmlns:p14="http://schemas.microsoft.com/office/powerpoint/2010/main" val="3835933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A1C08D97-A316-6EC2-035D-1A267D9EB456}"/>
              </a:ext>
            </a:extLst>
          </p:cNvPr>
          <p:cNvPicPr>
            <a:picLocks noChangeAspect="1"/>
          </p:cNvPicPr>
          <p:nvPr/>
        </p:nvPicPr>
        <p:blipFill>
          <a:blip r:embed="rId2"/>
          <a:stretch>
            <a:fillRect/>
          </a:stretch>
        </p:blipFill>
        <p:spPr>
          <a:xfrm>
            <a:off x="-124287" y="0"/>
            <a:ext cx="12316287" cy="6858000"/>
          </a:xfrm>
          <a:prstGeom prst="rect">
            <a:avLst/>
          </a:prstGeom>
        </p:spPr>
      </p:pic>
    </p:spTree>
    <p:extLst>
      <p:ext uri="{BB962C8B-B14F-4D97-AF65-F5344CB8AC3E}">
        <p14:creationId xmlns:p14="http://schemas.microsoft.com/office/powerpoint/2010/main" val="3931925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0C1C1CF1-D2D1-35CA-5E93-2AF3524A25BD}"/>
              </a:ext>
            </a:extLst>
          </p:cNvPr>
          <p:cNvPicPr>
            <a:picLocks noChangeAspect="1"/>
          </p:cNvPicPr>
          <p:nvPr/>
        </p:nvPicPr>
        <p:blipFill>
          <a:blip r:embed="rId2"/>
          <a:stretch>
            <a:fillRect/>
          </a:stretch>
        </p:blipFill>
        <p:spPr>
          <a:xfrm>
            <a:off x="1" y="0"/>
            <a:ext cx="12216932" cy="6942338"/>
          </a:xfrm>
          <a:prstGeom prst="rect">
            <a:avLst/>
          </a:prstGeom>
        </p:spPr>
      </p:pic>
    </p:spTree>
    <p:extLst>
      <p:ext uri="{BB962C8B-B14F-4D97-AF65-F5344CB8AC3E}">
        <p14:creationId xmlns:p14="http://schemas.microsoft.com/office/powerpoint/2010/main" val="606886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3BCAAB-6F26-EB2A-30CD-31D66BA1336A}"/>
              </a:ext>
            </a:extLst>
          </p:cNvPr>
          <p:cNvSpPr>
            <a:spLocks noGrp="1"/>
          </p:cNvSpPr>
          <p:nvPr>
            <p:ph type="body" idx="1"/>
          </p:nvPr>
        </p:nvSpPr>
        <p:spPr/>
        <p:txBody>
          <a:bodyPr/>
          <a:lstStyle/>
          <a:p>
            <a:pPr algn="l" rtl="0">
              <a:spcBef>
                <a:spcPts val="0"/>
              </a:spcBef>
              <a:spcAft>
                <a:spcPts val="0"/>
              </a:spcAft>
            </a:pPr>
            <a:r>
              <a:rPr lang="en-BE" b="0" i="0" u="none" strike="noStrike" dirty="0">
                <a:solidFill>
                  <a:srgbClr val="000000"/>
                </a:solidFill>
                <a:effectLst/>
              </a:rPr>
              <a:t>      </a:t>
            </a:r>
            <a:r>
              <a:rPr lang="en-GB" sz="1800" b="1" i="0" u="none" strike="noStrike" dirty="0">
                <a:solidFill>
                  <a:srgbClr val="000000"/>
                </a:solidFill>
                <a:effectLst/>
                <a:latin typeface="Arial" panose="020B0604020202020204" pitchFamily="34" charset="0"/>
              </a:rPr>
              <a:t>DEGREE OF NOVELTY FOR YOUR PROJECT IDEA</a:t>
            </a:r>
            <a:endParaRPr lang="en-GB" b="0" i="0" u="none" strike="noStrike" dirty="0">
              <a:solidFill>
                <a:srgbClr val="000000"/>
              </a:solidFill>
              <a:effectLst/>
            </a:endParaRPr>
          </a:p>
          <a:p>
            <a:br>
              <a:rPr lang="en-GB" dirty="0"/>
            </a:br>
            <a:br>
              <a:rPr lang="en-GB" dirty="0"/>
            </a:br>
            <a:r>
              <a:rPr lang="en-BE" b="0" i="0" u="none" strike="noStrike" dirty="0">
                <a:solidFill>
                  <a:srgbClr val="000000"/>
                </a:solidFill>
                <a:effectLst/>
              </a:rPr>
              <a:t> </a:t>
            </a:r>
            <a:endParaRPr lang="en-BE" dirty="0"/>
          </a:p>
        </p:txBody>
      </p:sp>
      <p:pic>
        <p:nvPicPr>
          <p:cNvPr id="5" name="Picture 4">
            <a:extLst>
              <a:ext uri="{FF2B5EF4-FFF2-40B4-BE49-F238E27FC236}">
                <a16:creationId xmlns:a16="http://schemas.microsoft.com/office/drawing/2014/main" id="{03067D9E-6E90-5C04-7125-8927ED46C360}"/>
              </a:ext>
            </a:extLst>
          </p:cNvPr>
          <p:cNvPicPr>
            <a:picLocks noChangeAspect="1"/>
          </p:cNvPicPr>
          <p:nvPr/>
        </p:nvPicPr>
        <p:blipFill>
          <a:blip r:embed="rId2"/>
          <a:stretch>
            <a:fillRect/>
          </a:stretch>
        </p:blipFill>
        <p:spPr>
          <a:xfrm>
            <a:off x="0" y="0"/>
            <a:ext cx="7000179" cy="6888844"/>
          </a:xfrm>
          <a:prstGeom prst="rect">
            <a:avLst/>
          </a:prstGeom>
        </p:spPr>
      </p:pic>
      <p:sp>
        <p:nvSpPr>
          <p:cNvPr id="8" name="TextBox 7">
            <a:extLst>
              <a:ext uri="{FF2B5EF4-FFF2-40B4-BE49-F238E27FC236}">
                <a16:creationId xmlns:a16="http://schemas.microsoft.com/office/drawing/2014/main" id="{DC7285F8-C628-9B9F-44A4-5C1BD2DDBF8B}"/>
              </a:ext>
            </a:extLst>
          </p:cNvPr>
          <p:cNvSpPr txBox="1"/>
          <p:nvPr/>
        </p:nvSpPr>
        <p:spPr>
          <a:xfrm>
            <a:off x="7000179" y="252762"/>
            <a:ext cx="5191821" cy="4893647"/>
          </a:xfrm>
          <a:prstGeom prst="rect">
            <a:avLst/>
          </a:prstGeom>
          <a:noFill/>
        </p:spPr>
        <p:txBody>
          <a:bodyPr wrap="square" rtlCol="0">
            <a:spAutoFit/>
          </a:bodyPr>
          <a:lstStyle/>
          <a:p>
            <a:pPr algn="l" rtl="0">
              <a:spcBef>
                <a:spcPts val="0"/>
              </a:spcBef>
              <a:spcAft>
                <a:spcPts val="0"/>
              </a:spcAft>
            </a:pPr>
            <a:r>
              <a:rPr lang="en-GB" sz="1800" b="1" i="0" u="none" strike="noStrike" dirty="0">
                <a:solidFill>
                  <a:srgbClr val="FFC000"/>
                </a:solidFill>
                <a:effectLst/>
                <a:latin typeface="Arial" panose="020B0604020202020204" pitchFamily="34" charset="0"/>
              </a:rPr>
              <a:t>DEGREE OF NOVELTY FOR YOUR PROJECT IDEA</a:t>
            </a:r>
          </a:p>
          <a:p>
            <a:pPr algn="l" rtl="0">
              <a:spcBef>
                <a:spcPts val="0"/>
              </a:spcBef>
              <a:spcAft>
                <a:spcPts val="0"/>
              </a:spcAft>
            </a:pPr>
            <a:endParaRPr lang="en-GB" b="0" i="0" u="none" strike="noStrike" dirty="0">
              <a:solidFill>
                <a:schemeClr val="bg1">
                  <a:lumMod val="95000"/>
                </a:schemeClr>
              </a:solidFill>
              <a:effectLst/>
            </a:endParaRPr>
          </a:p>
          <a:p>
            <a:r>
              <a:rPr lang="en-GB" sz="1800" b="1" i="0" u="none" strike="noStrike" dirty="0">
                <a:solidFill>
                  <a:srgbClr val="92D050"/>
                </a:solidFill>
                <a:effectLst/>
                <a:latin typeface="Arial" panose="020B0604020202020204" pitchFamily="34" charset="0"/>
              </a:rPr>
              <a:t>Incremental innovation </a:t>
            </a:r>
            <a:r>
              <a:rPr lang="en-GB" sz="1800" b="1" i="0" u="none" strike="noStrike" dirty="0">
                <a:solidFill>
                  <a:schemeClr val="bg1">
                    <a:lumMod val="95000"/>
                  </a:schemeClr>
                </a:solidFill>
                <a:effectLst/>
                <a:latin typeface="Arial" panose="020B0604020202020204" pitchFamily="34" charset="0"/>
              </a:rPr>
              <a:t>- </a:t>
            </a:r>
            <a:r>
              <a:rPr lang="en-GB" sz="1800" b="0" i="0" u="none" strike="noStrike" dirty="0">
                <a:solidFill>
                  <a:schemeClr val="bg1">
                    <a:lumMod val="95000"/>
                  </a:schemeClr>
                </a:solidFill>
                <a:effectLst/>
                <a:latin typeface="Arial" panose="020B0604020202020204" pitchFamily="34" charset="0"/>
              </a:rPr>
              <a:t>involve modest changes to existing products and services</a:t>
            </a:r>
          </a:p>
          <a:p>
            <a:br>
              <a:rPr lang="en-GB" dirty="0">
                <a:solidFill>
                  <a:schemeClr val="bg1">
                    <a:lumMod val="95000"/>
                  </a:schemeClr>
                </a:solidFill>
              </a:rPr>
            </a:br>
            <a:br>
              <a:rPr lang="en-GB" dirty="0">
                <a:solidFill>
                  <a:schemeClr val="bg1">
                    <a:lumMod val="95000"/>
                  </a:schemeClr>
                </a:solidFill>
              </a:rPr>
            </a:br>
            <a:r>
              <a:rPr lang="en-GB" sz="1800" b="1" i="0" u="none" strike="noStrike" dirty="0">
                <a:solidFill>
                  <a:srgbClr val="92D050"/>
                </a:solidFill>
                <a:effectLst/>
                <a:latin typeface="Arial" panose="020B0604020202020204" pitchFamily="34" charset="0"/>
              </a:rPr>
              <a:t>Breakthrough innovation / research </a:t>
            </a:r>
            <a:r>
              <a:rPr lang="en-GB" sz="1800" b="1" i="0" u="none" strike="noStrike" dirty="0">
                <a:solidFill>
                  <a:schemeClr val="bg1">
                    <a:lumMod val="95000"/>
                  </a:schemeClr>
                </a:solidFill>
                <a:effectLst/>
                <a:latin typeface="Arial" panose="020B0604020202020204" pitchFamily="34" charset="0"/>
              </a:rPr>
              <a:t>- </a:t>
            </a:r>
            <a:r>
              <a:rPr lang="en-GB" sz="1800" b="0" i="0" u="none" strike="noStrike" dirty="0">
                <a:solidFill>
                  <a:schemeClr val="bg1">
                    <a:lumMod val="95000"/>
                  </a:schemeClr>
                </a:solidFill>
                <a:effectLst/>
                <a:latin typeface="Arial" panose="020B0604020202020204" pitchFamily="34" charset="0"/>
              </a:rPr>
              <a:t>refers to large technological advances that propel an existing product or service ahead of competitors.</a:t>
            </a:r>
          </a:p>
          <a:p>
            <a:endParaRPr lang="en-GB" sz="1800" b="0" i="0" u="none" strike="noStrike" dirty="0">
              <a:solidFill>
                <a:schemeClr val="bg1">
                  <a:lumMod val="95000"/>
                </a:schemeClr>
              </a:solidFill>
              <a:effectLst/>
              <a:latin typeface="Arial" panose="020B0604020202020204" pitchFamily="34" charset="0"/>
            </a:endParaRPr>
          </a:p>
          <a:p>
            <a:r>
              <a:rPr lang="en-GB" sz="1800" b="1" dirty="0">
                <a:solidFill>
                  <a:srgbClr val="92D050"/>
                </a:solidFill>
                <a:latin typeface="Arial" panose="020B0604020202020204" pitchFamily="34" charset="0"/>
              </a:rPr>
              <a:t>Disruptive innovation </a:t>
            </a:r>
            <a:r>
              <a:rPr lang="en-GB" sz="1800" dirty="0">
                <a:solidFill>
                  <a:schemeClr val="bg1">
                    <a:lumMod val="95000"/>
                  </a:schemeClr>
                </a:solidFill>
                <a:latin typeface="Arial" panose="020B0604020202020204" pitchFamily="34" charset="0"/>
              </a:rPr>
              <a:t>–bring a new value proposition </a:t>
            </a:r>
          </a:p>
          <a:p>
            <a:endParaRPr lang="en-GB" sz="1800" dirty="0">
              <a:solidFill>
                <a:schemeClr val="bg1">
                  <a:lumMod val="95000"/>
                </a:schemeClr>
              </a:solidFill>
              <a:latin typeface="Arial" panose="020B0604020202020204" pitchFamily="34" charset="0"/>
            </a:endParaRPr>
          </a:p>
          <a:p>
            <a:r>
              <a:rPr lang="en-GB" sz="1800" b="1" i="0" u="none" strike="noStrike" dirty="0">
                <a:solidFill>
                  <a:srgbClr val="92D050"/>
                </a:solidFill>
                <a:effectLst/>
                <a:latin typeface="Arial" panose="020B0604020202020204" pitchFamily="34" charset="0"/>
              </a:rPr>
              <a:t>Game-changing</a:t>
            </a:r>
            <a:r>
              <a:rPr lang="en-GB" sz="1800" b="0" i="0" u="none" strike="noStrike" dirty="0">
                <a:solidFill>
                  <a:srgbClr val="92D050"/>
                </a:solidFill>
                <a:effectLst/>
                <a:latin typeface="Arial" panose="020B0604020202020204" pitchFamily="34" charset="0"/>
              </a:rPr>
              <a:t> </a:t>
            </a:r>
            <a:r>
              <a:rPr lang="en-GB" sz="1800" b="1" i="0" u="none" strike="noStrike" dirty="0">
                <a:solidFill>
                  <a:srgbClr val="92D050"/>
                </a:solidFill>
                <a:effectLst/>
                <a:latin typeface="Arial" panose="020B0604020202020204" pitchFamily="34" charset="0"/>
              </a:rPr>
              <a:t>innovation </a:t>
            </a:r>
            <a:r>
              <a:rPr lang="en-GB" sz="1800" b="1" i="0" u="none" strike="noStrike" dirty="0">
                <a:solidFill>
                  <a:schemeClr val="bg1">
                    <a:lumMod val="95000"/>
                  </a:schemeClr>
                </a:solidFill>
                <a:effectLst/>
                <a:latin typeface="Arial" panose="020B0604020202020204" pitchFamily="34" charset="0"/>
              </a:rPr>
              <a:t>- </a:t>
            </a:r>
            <a:r>
              <a:rPr lang="en-GB" sz="1800" b="0" i="0" u="none" strike="noStrike" dirty="0">
                <a:solidFill>
                  <a:schemeClr val="bg1">
                    <a:lumMod val="95000"/>
                  </a:schemeClr>
                </a:solidFill>
                <a:effectLst/>
                <a:latin typeface="Arial" panose="020B0604020202020204" pitchFamily="34" charset="0"/>
              </a:rPr>
              <a:t>transform markets and even society. These innovations have a radical impact on how humans act, think and feel in some way.</a:t>
            </a:r>
            <a:endParaRPr lang="en-BE" dirty="0">
              <a:solidFill>
                <a:schemeClr val="bg1">
                  <a:lumMod val="95000"/>
                </a:schemeClr>
              </a:solidFill>
            </a:endParaRPr>
          </a:p>
        </p:txBody>
      </p:sp>
    </p:spTree>
    <p:extLst>
      <p:ext uri="{BB962C8B-B14F-4D97-AF65-F5344CB8AC3E}">
        <p14:creationId xmlns:p14="http://schemas.microsoft.com/office/powerpoint/2010/main" val="4069755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925DD-2CEB-CDD8-345C-8B30BB71D2B9}"/>
              </a:ext>
            </a:extLst>
          </p:cNvPr>
          <p:cNvSpPr>
            <a:spLocks noGrp="1"/>
          </p:cNvSpPr>
          <p:nvPr>
            <p:ph type="title"/>
          </p:nvPr>
        </p:nvSpPr>
        <p:spPr>
          <a:xfrm>
            <a:off x="1117600" y="483283"/>
            <a:ext cx="9486690" cy="1550419"/>
          </a:xfrm>
        </p:spPr>
        <p:txBody>
          <a:bodyPr/>
          <a:lstStyle/>
          <a:p>
            <a:r>
              <a:rPr lang="en-BE" dirty="0">
                <a:solidFill>
                  <a:srgbClr val="FFC000"/>
                </a:solidFill>
              </a:rPr>
              <a:t>An example of EU project in AI </a:t>
            </a:r>
          </a:p>
        </p:txBody>
      </p:sp>
      <p:sp>
        <p:nvSpPr>
          <p:cNvPr id="3" name="Text Placeholder 2">
            <a:extLst>
              <a:ext uri="{FF2B5EF4-FFF2-40B4-BE49-F238E27FC236}">
                <a16:creationId xmlns:a16="http://schemas.microsoft.com/office/drawing/2014/main" id="{EDFFCED6-FCEA-4CA5-EE7A-44B83493B96F}"/>
              </a:ext>
            </a:extLst>
          </p:cNvPr>
          <p:cNvSpPr>
            <a:spLocks noGrp="1"/>
          </p:cNvSpPr>
          <p:nvPr>
            <p:ph type="body" idx="1"/>
          </p:nvPr>
        </p:nvSpPr>
        <p:spPr>
          <a:xfrm>
            <a:off x="1117600" y="2162736"/>
            <a:ext cx="11074400" cy="3927093"/>
          </a:xfrm>
        </p:spPr>
        <p:txBody>
          <a:bodyPr>
            <a:normAutofit/>
          </a:bodyPr>
          <a:lstStyle/>
          <a:p>
            <a:pPr marL="114300" indent="0">
              <a:buNone/>
            </a:pPr>
            <a:br>
              <a:rPr lang="en-GB" dirty="0">
                <a:effectLst/>
                <a:latin typeface="Helvetica" pitchFamily="2" charset="0"/>
              </a:rPr>
            </a:br>
            <a:endParaRPr lang="en-GB" sz="5800" dirty="0">
              <a:effectLst/>
              <a:latin typeface="Arial" panose="020B0604020202020204" pitchFamily="34" charset="0"/>
              <a:cs typeface="Arial" panose="020B0604020202020204" pitchFamily="34" charset="0"/>
            </a:endParaRPr>
          </a:p>
          <a:p>
            <a:pPr marL="114300" indent="0">
              <a:buNone/>
            </a:pPr>
            <a:r>
              <a:rPr lang="en-GB" sz="3000" b="1" u="sng" dirty="0" err="1">
                <a:solidFill>
                  <a:srgbClr val="92D050"/>
                </a:solidFill>
                <a:effectLst/>
                <a:latin typeface="Arial" panose="020B0604020202020204" pitchFamily="34" charset="0"/>
                <a:cs typeface="Arial" panose="020B0604020202020204" pitchFamily="34" charset="0"/>
              </a:rPr>
              <a:t>SecondHands</a:t>
            </a:r>
            <a:r>
              <a:rPr lang="en-GB" sz="3000" b="1" u="sng" dirty="0">
                <a:solidFill>
                  <a:srgbClr val="92D050"/>
                </a:solidFill>
                <a:effectLst/>
                <a:latin typeface="Arial" panose="020B0604020202020204" pitchFamily="34" charset="0"/>
                <a:cs typeface="Arial" panose="020B0604020202020204" pitchFamily="34" charset="0"/>
              </a:rPr>
              <a:t> </a:t>
            </a:r>
            <a:r>
              <a:rPr lang="en-GB" sz="3000" dirty="0">
                <a:effectLst/>
                <a:latin typeface="Arial" panose="020B0604020202020204" pitchFamily="34" charset="0"/>
                <a:cs typeface="Arial" panose="020B0604020202020204" pitchFamily="34" charset="0"/>
              </a:rPr>
              <a:t>– A robot that can offer help to a maintenance technician in a pro-active manner. </a:t>
            </a:r>
          </a:p>
          <a:p>
            <a:pPr marL="114300" indent="0" algn="just">
              <a:buNone/>
            </a:pPr>
            <a:r>
              <a:rPr lang="en-GB" sz="3000" dirty="0">
                <a:effectLst/>
                <a:latin typeface="Arial" panose="020B0604020202020204" pitchFamily="34" charset="0"/>
                <a:cs typeface="Arial" panose="020B0604020202020204" pitchFamily="34" charset="0"/>
              </a:rPr>
              <a:t>EU contribution: € 6 000 000 </a:t>
            </a:r>
          </a:p>
          <a:p>
            <a:pPr algn="just"/>
            <a:endParaRPr lang="en-GB" dirty="0">
              <a:effectLst/>
              <a:latin typeface="Helvetica" pitchFamily="2" charset="0"/>
            </a:endParaRPr>
          </a:p>
          <a:p>
            <a:endParaRPr lang="en-BE" dirty="0"/>
          </a:p>
        </p:txBody>
      </p:sp>
    </p:spTree>
    <p:extLst>
      <p:ext uri="{BB962C8B-B14F-4D97-AF65-F5344CB8AC3E}">
        <p14:creationId xmlns:p14="http://schemas.microsoft.com/office/powerpoint/2010/main" val="217524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587710" y="455362"/>
            <a:ext cx="9486690" cy="1550419"/>
          </a:xfrm>
        </p:spPr>
        <p:txBody>
          <a:bodyPr wrap="square" anchor="t">
            <a:normAutofit/>
          </a:bodyPr>
          <a:lstStyle/>
          <a:p>
            <a:r>
              <a:rPr lang="en-US" b="1" dirty="0">
                <a:solidFill>
                  <a:srgbClr val="FFC000"/>
                </a:solidFill>
              </a:rPr>
              <a:t>A European approach to Artificial Intelligence</a:t>
            </a: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47960" y="2889144"/>
            <a:ext cx="10604290" cy="3926152"/>
          </a:xfrm>
        </p:spPr>
        <p:txBody>
          <a:bodyPr wrap="square" anchor="t">
            <a:normAutofit/>
          </a:bodyPr>
          <a:lstStyle/>
          <a:p>
            <a:pPr marL="114300" indent="0">
              <a:spcBef>
                <a:spcPts val="0"/>
              </a:spcBef>
              <a:buNone/>
            </a:pPr>
            <a:r>
              <a:rPr lang="en-GB" sz="3200" b="0" i="0" u="none" strike="noStrike" dirty="0">
                <a:effectLst/>
              </a:rPr>
              <a:t>The EU’s approach to artificial intelligence</a:t>
            </a:r>
          </a:p>
          <a:p>
            <a:pPr marL="114300" indent="0">
              <a:spcBef>
                <a:spcPts val="0"/>
              </a:spcBef>
              <a:buNone/>
            </a:pPr>
            <a:r>
              <a:rPr lang="en-GB" sz="3200" b="0" i="0" u="none" strike="noStrike" dirty="0" err="1">
                <a:effectLst/>
              </a:rPr>
              <a:t>centers</a:t>
            </a:r>
            <a:r>
              <a:rPr lang="en-GB" sz="3200" b="0" i="0" u="none" strike="noStrike" dirty="0">
                <a:effectLst/>
              </a:rPr>
              <a:t> on </a:t>
            </a:r>
            <a:r>
              <a:rPr lang="en-GB" sz="3200" b="1" i="0" u="none" strike="noStrike" dirty="0">
                <a:solidFill>
                  <a:srgbClr val="92D050"/>
                </a:solidFill>
                <a:effectLst/>
              </a:rPr>
              <a:t>excellence</a:t>
            </a:r>
            <a:r>
              <a:rPr lang="en-GB" sz="3200" b="0" i="0" u="none" strike="noStrike" dirty="0">
                <a:effectLst/>
              </a:rPr>
              <a:t> and </a:t>
            </a:r>
            <a:r>
              <a:rPr lang="en-GB" sz="3200" b="1" i="0" u="none" strike="noStrike" dirty="0">
                <a:solidFill>
                  <a:srgbClr val="92D050"/>
                </a:solidFill>
                <a:effectLst/>
              </a:rPr>
              <a:t>trust</a:t>
            </a:r>
            <a:r>
              <a:rPr lang="en-GB" sz="3200" b="0" i="0" u="none" strike="noStrike" dirty="0">
                <a:effectLst/>
              </a:rPr>
              <a:t>, aiming to boost </a:t>
            </a:r>
            <a:r>
              <a:rPr lang="en-GB" sz="3200" b="1" i="0" u="none" strike="noStrike" dirty="0">
                <a:effectLst/>
              </a:rPr>
              <a:t>research</a:t>
            </a:r>
            <a:r>
              <a:rPr lang="en-GB" sz="3200" b="0" i="0" u="none" strike="noStrike" dirty="0">
                <a:effectLst/>
              </a:rPr>
              <a:t> and </a:t>
            </a:r>
            <a:r>
              <a:rPr lang="en-GB" sz="3200" b="1" i="0" u="none" strike="noStrike" dirty="0">
                <a:effectLst/>
              </a:rPr>
              <a:t>industrial capacity </a:t>
            </a:r>
            <a:r>
              <a:rPr lang="en-GB" sz="3200" b="0" i="0" u="none" strike="noStrike" dirty="0">
                <a:effectLst/>
              </a:rPr>
              <a:t>while ensuring </a:t>
            </a:r>
            <a:r>
              <a:rPr lang="en-GB" sz="3200" b="1" i="0" u="none" strike="noStrike" dirty="0">
                <a:solidFill>
                  <a:srgbClr val="92D050"/>
                </a:solidFill>
                <a:effectLst/>
              </a:rPr>
              <a:t>safety</a:t>
            </a:r>
            <a:r>
              <a:rPr lang="en-GB" sz="3200" b="1" i="0" u="none" strike="noStrike" dirty="0">
                <a:effectLst/>
              </a:rPr>
              <a:t> </a:t>
            </a:r>
            <a:r>
              <a:rPr lang="en-GB" sz="3200" b="0" i="0" u="none" strike="noStrike" dirty="0">
                <a:effectLst/>
              </a:rPr>
              <a:t>and </a:t>
            </a:r>
            <a:r>
              <a:rPr lang="en-GB" sz="3200" b="1" i="0" u="none" strike="noStrike" dirty="0">
                <a:solidFill>
                  <a:srgbClr val="92D050"/>
                </a:solidFill>
                <a:effectLst/>
              </a:rPr>
              <a:t>fundamental rights</a:t>
            </a:r>
            <a:r>
              <a:rPr lang="en-GB" sz="3200" b="1" i="0" u="none" strike="noStrike" dirty="0">
                <a:effectLst/>
              </a:rPr>
              <a:t>.</a:t>
            </a:r>
          </a:p>
          <a:p>
            <a:endParaRPr lang="en-GB" dirty="0"/>
          </a:p>
          <a:p>
            <a:endParaRPr lang="en-GB" dirty="0"/>
          </a:p>
          <a:p>
            <a:endParaRPr lang="en-GB" dirty="0"/>
          </a:p>
          <a:p>
            <a:endParaRPr lang="en-BE" dirty="0"/>
          </a:p>
        </p:txBody>
      </p:sp>
    </p:spTree>
    <p:extLst>
      <p:ext uri="{BB962C8B-B14F-4D97-AF65-F5344CB8AC3E}">
        <p14:creationId xmlns:p14="http://schemas.microsoft.com/office/powerpoint/2010/main" val="2760394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925DD-2CEB-CDD8-345C-8B30BB71D2B9}"/>
              </a:ext>
            </a:extLst>
          </p:cNvPr>
          <p:cNvSpPr>
            <a:spLocks noGrp="1"/>
          </p:cNvSpPr>
          <p:nvPr>
            <p:ph type="title"/>
          </p:nvPr>
        </p:nvSpPr>
        <p:spPr>
          <a:xfrm>
            <a:off x="1117600" y="266897"/>
            <a:ext cx="9486690" cy="1550419"/>
          </a:xfrm>
        </p:spPr>
        <p:txBody>
          <a:bodyPr/>
          <a:lstStyle/>
          <a:p>
            <a:r>
              <a:rPr lang="en-BE" dirty="0">
                <a:solidFill>
                  <a:srgbClr val="FFC000"/>
                </a:solidFill>
              </a:rPr>
              <a:t>An example of EU project in AI </a:t>
            </a:r>
          </a:p>
        </p:txBody>
      </p:sp>
      <p:sp>
        <p:nvSpPr>
          <p:cNvPr id="3" name="Text Placeholder 2">
            <a:extLst>
              <a:ext uri="{FF2B5EF4-FFF2-40B4-BE49-F238E27FC236}">
                <a16:creationId xmlns:a16="http://schemas.microsoft.com/office/drawing/2014/main" id="{EDFFCED6-FCEA-4CA5-EE7A-44B83493B96F}"/>
              </a:ext>
            </a:extLst>
          </p:cNvPr>
          <p:cNvSpPr>
            <a:spLocks noGrp="1"/>
          </p:cNvSpPr>
          <p:nvPr>
            <p:ph type="body" idx="1"/>
          </p:nvPr>
        </p:nvSpPr>
        <p:spPr>
          <a:xfrm>
            <a:off x="1117600" y="1312522"/>
            <a:ext cx="11074400" cy="5545477"/>
          </a:xfrm>
        </p:spPr>
        <p:txBody>
          <a:bodyPr>
            <a:normAutofit/>
          </a:bodyPr>
          <a:lstStyle/>
          <a:p>
            <a:pPr marL="114300" indent="0">
              <a:buNone/>
            </a:pPr>
            <a:br>
              <a:rPr lang="en-GB" dirty="0">
                <a:effectLst/>
                <a:latin typeface="Helvetica" pitchFamily="2" charset="0"/>
              </a:rPr>
            </a:br>
            <a:endParaRPr lang="en-GB" sz="5800" dirty="0">
              <a:effectLst/>
              <a:latin typeface="Arial" panose="020B0604020202020204" pitchFamily="34" charset="0"/>
              <a:cs typeface="Arial" panose="020B0604020202020204" pitchFamily="34" charset="0"/>
            </a:endParaRPr>
          </a:p>
          <a:p>
            <a:pPr marL="114300" indent="0">
              <a:buNone/>
            </a:pPr>
            <a:r>
              <a:rPr lang="en-GB" sz="5800" dirty="0">
                <a:effectLst/>
                <a:latin typeface="Arial" panose="020B0604020202020204" pitchFamily="34" charset="0"/>
                <a:cs typeface="Arial" panose="020B0604020202020204" pitchFamily="34" charset="0"/>
              </a:rPr>
              <a:t> </a:t>
            </a:r>
          </a:p>
          <a:p>
            <a:pPr marL="114300" indent="0">
              <a:buNone/>
            </a:pPr>
            <a:endParaRPr lang="en-GB" sz="5800" dirty="0">
              <a:latin typeface="Arial" panose="020B0604020202020204" pitchFamily="34" charset="0"/>
              <a:cs typeface="Arial" panose="020B0604020202020204" pitchFamily="34" charset="0"/>
            </a:endParaRPr>
          </a:p>
          <a:p>
            <a:pPr marL="114300" indent="0">
              <a:buNone/>
            </a:pPr>
            <a:endParaRPr lang="en-GB" sz="2000" dirty="0">
              <a:effectLst/>
              <a:latin typeface="Arial" panose="020B0604020202020204" pitchFamily="34" charset="0"/>
              <a:cs typeface="Arial" panose="020B0604020202020204" pitchFamily="34" charset="0"/>
            </a:endParaRPr>
          </a:p>
          <a:p>
            <a:pPr marL="114300" indent="0">
              <a:buNone/>
            </a:pPr>
            <a:endParaRPr lang="en-GB" sz="2000" dirty="0">
              <a:effectLst/>
              <a:latin typeface="Arial" panose="020B0604020202020204" pitchFamily="34" charset="0"/>
              <a:cs typeface="Arial" panose="020B0604020202020204" pitchFamily="34" charset="0"/>
            </a:endParaRPr>
          </a:p>
          <a:p>
            <a:pPr marL="114300" indent="0">
              <a:buNone/>
            </a:pPr>
            <a:r>
              <a:rPr lang="en-GB" sz="2000" dirty="0">
                <a:effectLst/>
                <a:latin typeface="Arial" panose="020B0604020202020204" pitchFamily="34" charset="0"/>
                <a:cs typeface="Arial" panose="020B0604020202020204" pitchFamily="34" charset="0"/>
              </a:rPr>
              <a:t>https://</a:t>
            </a:r>
            <a:r>
              <a:rPr lang="en-GB" sz="2000" dirty="0" err="1">
                <a:effectLst/>
                <a:latin typeface="Arial" panose="020B0604020202020204" pitchFamily="34" charset="0"/>
                <a:cs typeface="Arial" panose="020B0604020202020204" pitchFamily="34" charset="0"/>
              </a:rPr>
              <a:t>www.youtube.com</a:t>
            </a:r>
            <a:r>
              <a:rPr lang="en-GB" sz="2000" dirty="0">
                <a:effectLst/>
                <a:latin typeface="Arial" panose="020B0604020202020204" pitchFamily="34" charset="0"/>
                <a:cs typeface="Arial" panose="020B0604020202020204" pitchFamily="34" charset="0"/>
              </a:rPr>
              <a:t>/</a:t>
            </a:r>
            <a:r>
              <a:rPr lang="en-GB" sz="2000" dirty="0" err="1">
                <a:effectLst/>
                <a:latin typeface="Arial" panose="020B0604020202020204" pitchFamily="34" charset="0"/>
                <a:cs typeface="Arial" panose="020B0604020202020204" pitchFamily="34" charset="0"/>
              </a:rPr>
              <a:t>watch?v</a:t>
            </a:r>
            <a:r>
              <a:rPr lang="en-GB" sz="2000" dirty="0">
                <a:effectLst/>
                <a:latin typeface="Arial" panose="020B0604020202020204" pitchFamily="34" charset="0"/>
                <a:cs typeface="Arial" panose="020B0604020202020204" pitchFamily="34" charset="0"/>
              </a:rPr>
              <a:t>=-KF5XSSTn_o&amp;t=4s</a:t>
            </a:r>
            <a:endParaRPr lang="en-BE" sz="2000" dirty="0"/>
          </a:p>
        </p:txBody>
      </p:sp>
      <p:pic>
        <p:nvPicPr>
          <p:cNvPr id="4" name="Online Media 3" descr="Horizon 2020 Secondhands Project - Pioneering Collaborative Robotics">
            <a:hlinkClick r:id="" action="ppaction://media"/>
            <a:extLst>
              <a:ext uri="{FF2B5EF4-FFF2-40B4-BE49-F238E27FC236}">
                <a16:creationId xmlns:a16="http://schemas.microsoft.com/office/drawing/2014/main" id="{F99A9D54-4088-A45C-07F3-F8E055AB8E55}"/>
              </a:ext>
            </a:extLst>
          </p:cNvPr>
          <p:cNvPicPr>
            <a:picLocks noRot="1" noChangeAspect="1"/>
          </p:cNvPicPr>
          <p:nvPr>
            <a:videoFile r:link="rId1"/>
          </p:nvPr>
        </p:nvPicPr>
        <p:blipFill>
          <a:blip r:embed="rId3"/>
          <a:stretch>
            <a:fillRect/>
          </a:stretch>
        </p:blipFill>
        <p:spPr>
          <a:xfrm>
            <a:off x="1100933" y="1241502"/>
            <a:ext cx="8637799" cy="4880356"/>
          </a:xfrm>
          <a:prstGeom prst="rect">
            <a:avLst/>
          </a:prstGeom>
        </p:spPr>
      </p:pic>
    </p:spTree>
    <p:extLst>
      <p:ext uri="{BB962C8B-B14F-4D97-AF65-F5344CB8AC3E}">
        <p14:creationId xmlns:p14="http://schemas.microsoft.com/office/powerpoint/2010/main" val="167480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587710" y="455362"/>
            <a:ext cx="9486690" cy="1550419"/>
          </a:xfrm>
        </p:spPr>
        <p:txBody>
          <a:bodyPr wrap="square" anchor="t">
            <a:normAutofit/>
          </a:bodyPr>
          <a:lstStyle/>
          <a:p>
            <a:r>
              <a:rPr lang="en-US" b="1" dirty="0">
                <a:solidFill>
                  <a:srgbClr val="FFC000"/>
                </a:solidFill>
              </a:rPr>
              <a:t>A European approach to Artificial Intelligence</a:t>
            </a: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61920" y="2889144"/>
            <a:ext cx="10604290" cy="3926152"/>
          </a:xfrm>
        </p:spPr>
        <p:txBody>
          <a:bodyPr wrap="square" anchor="t">
            <a:normAutofit/>
          </a:bodyPr>
          <a:lstStyle/>
          <a:p>
            <a:pPr marL="114300" indent="0">
              <a:spcBef>
                <a:spcPts val="0"/>
              </a:spcBef>
              <a:buNone/>
            </a:pPr>
            <a:r>
              <a:rPr lang="en-GB" sz="3200" b="0" i="0" u="none" strike="noStrike" dirty="0">
                <a:solidFill>
                  <a:schemeClr val="bg1"/>
                </a:solidFill>
                <a:effectLst/>
                <a:latin typeface="+mn-lt"/>
              </a:rPr>
              <a:t>The way we approach Artificial Intelligence (AI) will define the world we live in the future.</a:t>
            </a:r>
          </a:p>
          <a:p>
            <a:pPr marL="114300" indent="0">
              <a:spcBef>
                <a:spcPts val="0"/>
              </a:spcBef>
              <a:buNone/>
            </a:pPr>
            <a:endParaRPr lang="en-GB" sz="3200" dirty="0">
              <a:solidFill>
                <a:schemeClr val="bg1"/>
              </a:solidFill>
              <a:latin typeface="+mn-lt"/>
            </a:endParaRPr>
          </a:p>
          <a:p>
            <a:pPr marL="114300" indent="0">
              <a:spcBef>
                <a:spcPts val="0"/>
              </a:spcBef>
              <a:buNone/>
            </a:pPr>
            <a:r>
              <a:rPr lang="en-GB" sz="3200" b="0" i="0" u="none" strike="noStrike" dirty="0">
                <a:solidFill>
                  <a:schemeClr val="bg1"/>
                </a:solidFill>
                <a:effectLst/>
                <a:latin typeface="+mn-lt"/>
              </a:rPr>
              <a:t>To help building a resilient </a:t>
            </a:r>
            <a:r>
              <a:rPr lang="en-GB" sz="3200" b="1" i="0" u="sng" dirty="0">
                <a:solidFill>
                  <a:srgbClr val="92D050"/>
                </a:solidFill>
                <a:effectLst/>
                <a:latin typeface="+mn-lt"/>
                <a:hlinkClick r:id="rId2">
                  <a:extLst>
                    <a:ext uri="{A12FA001-AC4F-418D-AE19-62706E023703}">
                      <ahyp:hlinkClr xmlns:ahyp="http://schemas.microsoft.com/office/drawing/2018/hyperlinkcolor" val="tx"/>
                    </a:ext>
                  </a:extLst>
                </a:hlinkClick>
              </a:rPr>
              <a:t>Europe for the Digital Decade</a:t>
            </a:r>
            <a:r>
              <a:rPr lang="en-GB" sz="3200" b="0" i="0" u="none" strike="noStrike" dirty="0">
                <a:solidFill>
                  <a:schemeClr val="bg1"/>
                </a:solidFill>
                <a:effectLst/>
                <a:latin typeface="+mn-lt"/>
              </a:rPr>
              <a:t>, people and businesses should be able </a:t>
            </a:r>
            <a:r>
              <a:rPr lang="en-GB" sz="3200" b="1" i="0" u="none" strike="noStrike" dirty="0">
                <a:solidFill>
                  <a:srgbClr val="92D050"/>
                </a:solidFill>
                <a:effectLst/>
                <a:latin typeface="+mn-lt"/>
              </a:rPr>
              <a:t>to enjoy the benefits of AI while feeling safe and protected.</a:t>
            </a:r>
            <a:endParaRPr lang="en-GB" sz="3200" b="1" dirty="0">
              <a:solidFill>
                <a:srgbClr val="92D050"/>
              </a:solidFill>
              <a:latin typeface="+mn-lt"/>
            </a:endParaRPr>
          </a:p>
          <a:p>
            <a:endParaRPr lang="en-GB" dirty="0"/>
          </a:p>
          <a:p>
            <a:endParaRPr lang="en-GB" dirty="0"/>
          </a:p>
          <a:p>
            <a:endParaRPr lang="en-BE" dirty="0"/>
          </a:p>
        </p:txBody>
      </p:sp>
    </p:spTree>
    <p:extLst>
      <p:ext uri="{BB962C8B-B14F-4D97-AF65-F5344CB8AC3E}">
        <p14:creationId xmlns:p14="http://schemas.microsoft.com/office/powerpoint/2010/main" val="110814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587710" y="455362"/>
            <a:ext cx="9486690" cy="1550419"/>
          </a:xfrm>
        </p:spPr>
        <p:txBody>
          <a:bodyPr wrap="square" anchor="t">
            <a:normAutofit/>
          </a:bodyPr>
          <a:lstStyle/>
          <a:p>
            <a:r>
              <a:rPr lang="en-US" b="1" dirty="0">
                <a:solidFill>
                  <a:srgbClr val="FFC000"/>
                </a:solidFill>
              </a:rPr>
              <a:t>A European approach to Artificial Intelligence</a:t>
            </a: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161920" y="2889144"/>
            <a:ext cx="10604290" cy="3926152"/>
          </a:xfrm>
        </p:spPr>
        <p:txBody>
          <a:bodyPr wrap="square" anchor="t">
            <a:normAutofit/>
          </a:bodyPr>
          <a:lstStyle/>
          <a:p>
            <a:pPr marL="114300" indent="0">
              <a:spcBef>
                <a:spcPts val="0"/>
              </a:spcBef>
              <a:buNone/>
            </a:pPr>
            <a:r>
              <a:rPr lang="en-GB" sz="3200" b="0" i="0" u="none" strike="noStrike" dirty="0">
                <a:solidFill>
                  <a:schemeClr val="bg1"/>
                </a:solidFill>
                <a:effectLst/>
                <a:latin typeface="+mn-lt"/>
              </a:rPr>
              <a:t>The way we approach Artificial Intelligence (AI) will define the world we live in the future.</a:t>
            </a:r>
          </a:p>
          <a:p>
            <a:pPr marL="114300" indent="0">
              <a:spcBef>
                <a:spcPts val="0"/>
              </a:spcBef>
              <a:buNone/>
            </a:pPr>
            <a:endParaRPr lang="en-GB" sz="3200" dirty="0">
              <a:solidFill>
                <a:schemeClr val="bg1"/>
              </a:solidFill>
              <a:latin typeface="+mn-lt"/>
            </a:endParaRPr>
          </a:p>
          <a:p>
            <a:pPr marL="114300" indent="0">
              <a:spcBef>
                <a:spcPts val="0"/>
              </a:spcBef>
              <a:buNone/>
            </a:pPr>
            <a:r>
              <a:rPr lang="en-GB" sz="3200" b="0" i="0" u="none" strike="noStrike" dirty="0">
                <a:solidFill>
                  <a:schemeClr val="bg1"/>
                </a:solidFill>
                <a:effectLst/>
                <a:latin typeface="+mn-lt"/>
              </a:rPr>
              <a:t>To help building a resilient </a:t>
            </a:r>
            <a:r>
              <a:rPr lang="en-GB" sz="3200" b="1" i="0" u="sng" dirty="0">
                <a:solidFill>
                  <a:srgbClr val="92D050"/>
                </a:solidFill>
                <a:effectLst/>
                <a:latin typeface="+mn-lt"/>
                <a:hlinkClick r:id="rId2">
                  <a:extLst>
                    <a:ext uri="{A12FA001-AC4F-418D-AE19-62706E023703}">
                      <ahyp:hlinkClr xmlns:ahyp="http://schemas.microsoft.com/office/drawing/2018/hyperlinkcolor" val="tx"/>
                    </a:ext>
                  </a:extLst>
                </a:hlinkClick>
              </a:rPr>
              <a:t>Europe for the Digital Decade</a:t>
            </a:r>
            <a:r>
              <a:rPr lang="en-GB" sz="3200" b="0" i="0" u="none" strike="noStrike" dirty="0">
                <a:solidFill>
                  <a:schemeClr val="bg1"/>
                </a:solidFill>
                <a:effectLst/>
                <a:latin typeface="+mn-lt"/>
              </a:rPr>
              <a:t>, people and businesses should be able </a:t>
            </a:r>
            <a:r>
              <a:rPr lang="en-GB" sz="3200" b="1" i="0" u="none" strike="noStrike" dirty="0">
                <a:solidFill>
                  <a:srgbClr val="92D050"/>
                </a:solidFill>
                <a:effectLst/>
                <a:latin typeface="+mn-lt"/>
              </a:rPr>
              <a:t>to enjoy the benefits of AI while feeling safe and protected.</a:t>
            </a:r>
            <a:endParaRPr lang="en-GB" sz="3200" b="1" dirty="0">
              <a:solidFill>
                <a:srgbClr val="92D050"/>
              </a:solidFill>
              <a:latin typeface="+mn-lt"/>
            </a:endParaRPr>
          </a:p>
          <a:p>
            <a:endParaRPr lang="en-GB" dirty="0"/>
          </a:p>
          <a:p>
            <a:endParaRPr lang="en-GB" dirty="0"/>
          </a:p>
          <a:p>
            <a:endParaRPr lang="en-BE" dirty="0"/>
          </a:p>
        </p:txBody>
      </p:sp>
    </p:spTree>
    <p:extLst>
      <p:ext uri="{BB962C8B-B14F-4D97-AF65-F5344CB8AC3E}">
        <p14:creationId xmlns:p14="http://schemas.microsoft.com/office/powerpoint/2010/main" val="90768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587710" y="455362"/>
            <a:ext cx="9486690" cy="1550419"/>
          </a:xfrm>
        </p:spPr>
        <p:txBody>
          <a:bodyPr wrap="square" anchor="t">
            <a:normAutofit/>
          </a:bodyPr>
          <a:lstStyle/>
          <a:p>
            <a:pPr algn="ctr"/>
            <a:r>
              <a:rPr lang="en-GB" b="1" i="0" u="none" strike="noStrike" dirty="0">
                <a:solidFill>
                  <a:srgbClr val="92D050"/>
                </a:solidFill>
                <a:effectLst/>
                <a:latin typeface="arial" panose="020B0604020202020204" pitchFamily="34" charset="0"/>
              </a:rPr>
              <a:t>Europe's Digital Decade</a:t>
            </a: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379554" y="2063372"/>
            <a:ext cx="10604290" cy="3926152"/>
          </a:xfrm>
        </p:spPr>
        <p:txBody>
          <a:bodyPr wrap="square" anchor="t">
            <a:normAutofit/>
          </a:bodyPr>
          <a:lstStyle/>
          <a:p>
            <a:endParaRPr lang="en-GB" dirty="0"/>
          </a:p>
          <a:p>
            <a:endParaRPr lang="en-GB" dirty="0"/>
          </a:p>
          <a:p>
            <a:endParaRPr lang="en-BE" dirty="0"/>
          </a:p>
        </p:txBody>
      </p:sp>
      <p:sp>
        <p:nvSpPr>
          <p:cNvPr id="5" name="TextBox 4">
            <a:extLst>
              <a:ext uri="{FF2B5EF4-FFF2-40B4-BE49-F238E27FC236}">
                <a16:creationId xmlns:a16="http://schemas.microsoft.com/office/drawing/2014/main" id="{E2424752-FE9A-4319-9C02-FCF830A6F6AD}"/>
              </a:ext>
            </a:extLst>
          </p:cNvPr>
          <p:cNvSpPr txBox="1"/>
          <p:nvPr/>
        </p:nvSpPr>
        <p:spPr>
          <a:xfrm>
            <a:off x="1379554" y="6047115"/>
            <a:ext cx="6096000" cy="307777"/>
          </a:xfrm>
          <a:prstGeom prst="rect">
            <a:avLst/>
          </a:prstGeom>
          <a:noFill/>
        </p:spPr>
        <p:txBody>
          <a:bodyPr wrap="square">
            <a:spAutoFit/>
          </a:bodyPr>
          <a:lstStyle/>
          <a:p>
            <a:r>
              <a:rPr lang="en-GB" dirty="0">
                <a:solidFill>
                  <a:schemeClr val="bg1"/>
                </a:solidFill>
              </a:rPr>
              <a:t>https://</a:t>
            </a:r>
            <a:r>
              <a:rPr lang="en-GB" dirty="0" err="1">
                <a:solidFill>
                  <a:schemeClr val="bg1"/>
                </a:solidFill>
              </a:rPr>
              <a:t>www.youtube.com</a:t>
            </a:r>
            <a:r>
              <a:rPr lang="en-GB" dirty="0">
                <a:solidFill>
                  <a:schemeClr val="bg1"/>
                </a:solidFill>
              </a:rPr>
              <a:t>/</a:t>
            </a:r>
            <a:r>
              <a:rPr lang="en-GB" dirty="0" err="1">
                <a:solidFill>
                  <a:schemeClr val="bg1"/>
                </a:solidFill>
              </a:rPr>
              <a:t>watch?v</a:t>
            </a:r>
            <a:r>
              <a:rPr lang="en-GB" dirty="0">
                <a:solidFill>
                  <a:schemeClr val="bg1"/>
                </a:solidFill>
              </a:rPr>
              <a:t>=CqP6FgaDtn8</a:t>
            </a:r>
            <a:endParaRPr lang="en-BE" dirty="0">
              <a:solidFill>
                <a:schemeClr val="bg1"/>
              </a:solidFill>
            </a:endParaRPr>
          </a:p>
        </p:txBody>
      </p:sp>
      <p:pic>
        <p:nvPicPr>
          <p:cNvPr id="6" name="Online Media 5" descr="2030 digital compass: the european way for the digital decade">
            <a:hlinkClick r:id="" action="ppaction://media"/>
            <a:extLst>
              <a:ext uri="{FF2B5EF4-FFF2-40B4-BE49-F238E27FC236}">
                <a16:creationId xmlns:a16="http://schemas.microsoft.com/office/drawing/2014/main" id="{65C6ADF9-A5C0-CE82-5B38-E21A8596394F}"/>
              </a:ext>
            </a:extLst>
          </p:cNvPr>
          <p:cNvPicPr>
            <a:picLocks noRot="1" noChangeAspect="1"/>
          </p:cNvPicPr>
          <p:nvPr>
            <a:videoFile r:link="rId1"/>
          </p:nvPr>
        </p:nvPicPr>
        <p:blipFill>
          <a:blip r:embed="rId3"/>
          <a:stretch>
            <a:fillRect/>
          </a:stretch>
        </p:blipFill>
        <p:spPr>
          <a:xfrm>
            <a:off x="4048490" y="1343793"/>
            <a:ext cx="5402638" cy="4645731"/>
          </a:xfrm>
          <a:prstGeom prst="rect">
            <a:avLst/>
          </a:prstGeom>
        </p:spPr>
      </p:pic>
    </p:spTree>
    <p:extLst>
      <p:ext uri="{BB962C8B-B14F-4D97-AF65-F5344CB8AC3E}">
        <p14:creationId xmlns:p14="http://schemas.microsoft.com/office/powerpoint/2010/main" val="245888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587709" y="455362"/>
            <a:ext cx="10604289" cy="1550419"/>
          </a:xfrm>
        </p:spPr>
        <p:txBody>
          <a:bodyPr wrap="square" anchor="t">
            <a:normAutofit fontScale="90000"/>
          </a:bodyPr>
          <a:lstStyle/>
          <a:p>
            <a:r>
              <a:rPr lang="en-US" b="1" dirty="0">
                <a:solidFill>
                  <a:srgbClr val="FFC000"/>
                </a:solidFill>
              </a:rPr>
              <a:t>A European approach to Artificial Intelligence</a:t>
            </a: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379554" y="1886834"/>
            <a:ext cx="10604290" cy="4231468"/>
          </a:xfrm>
        </p:spPr>
        <p:txBody>
          <a:bodyPr wrap="square" anchor="t">
            <a:normAutofit/>
          </a:bodyPr>
          <a:lstStyle/>
          <a:p>
            <a:endParaRPr lang="en-GB" dirty="0"/>
          </a:p>
          <a:p>
            <a:pPr marL="114300" indent="0" algn="l">
              <a:buNone/>
            </a:pPr>
            <a:r>
              <a:rPr lang="en-GB" sz="2400" dirty="0">
                <a:solidFill>
                  <a:schemeClr val="bg1"/>
                </a:solidFill>
                <a:effectLst/>
                <a:latin typeface="+mn-lt"/>
              </a:rPr>
              <a:t>In April 2021, the Commission presented its AI package, including:</a:t>
            </a:r>
          </a:p>
          <a:p>
            <a:pPr marL="114300" indent="0" algn="l">
              <a:buNone/>
            </a:pPr>
            <a:r>
              <a:rPr lang="en-GB" sz="2400" dirty="0">
                <a:solidFill>
                  <a:schemeClr val="bg1"/>
                </a:solidFill>
                <a:effectLst/>
                <a:latin typeface="+mn-lt"/>
              </a:rPr>
              <a:t>-its </a:t>
            </a:r>
            <a:r>
              <a:rPr lang="en-GB" sz="2400" dirty="0">
                <a:solidFill>
                  <a:schemeClr val="bg1"/>
                </a:solidFill>
                <a:effectLst/>
                <a:latin typeface="+mn-lt"/>
                <a:hlinkClick r:id="rId2">
                  <a:extLst>
                    <a:ext uri="{A12FA001-AC4F-418D-AE19-62706E023703}">
                      <ahyp:hlinkClr xmlns:ahyp="http://schemas.microsoft.com/office/drawing/2018/hyperlinkcolor" val="tx"/>
                    </a:ext>
                  </a:extLst>
                </a:hlinkClick>
              </a:rPr>
              <a:t>Communication on fostering a European approach to AI</a:t>
            </a:r>
            <a:r>
              <a:rPr lang="en-GB" sz="2400" dirty="0">
                <a:solidFill>
                  <a:schemeClr val="bg1"/>
                </a:solidFill>
                <a:effectLst/>
                <a:latin typeface="+mn-lt"/>
              </a:rPr>
              <a:t>;</a:t>
            </a:r>
          </a:p>
          <a:p>
            <a:pPr marL="114300" indent="0" algn="l">
              <a:buNone/>
            </a:pPr>
            <a:r>
              <a:rPr lang="en-GB" sz="2400" dirty="0">
                <a:solidFill>
                  <a:schemeClr val="bg1"/>
                </a:solidFill>
                <a:effectLst/>
                <a:latin typeface="+mn-lt"/>
              </a:rPr>
              <a:t>-a </a:t>
            </a:r>
            <a:r>
              <a:rPr lang="en-GB" sz="2400" dirty="0">
                <a:solidFill>
                  <a:schemeClr val="bg1"/>
                </a:solidFill>
                <a:effectLst/>
                <a:latin typeface="+mn-lt"/>
                <a:hlinkClick r:id="rId3">
                  <a:extLst>
                    <a:ext uri="{A12FA001-AC4F-418D-AE19-62706E023703}">
                      <ahyp:hlinkClr xmlns:ahyp="http://schemas.microsoft.com/office/drawing/2018/hyperlinkcolor" val="tx"/>
                    </a:ext>
                  </a:extLst>
                </a:hlinkClick>
              </a:rPr>
              <a:t>review of the Coordinated Plan on Artificial Intelligence</a:t>
            </a:r>
            <a:r>
              <a:rPr lang="en-GB" sz="2400" dirty="0">
                <a:solidFill>
                  <a:schemeClr val="bg1"/>
                </a:solidFill>
                <a:effectLst/>
                <a:latin typeface="+mn-lt"/>
              </a:rPr>
              <a:t> (with EU Member States);</a:t>
            </a:r>
          </a:p>
          <a:p>
            <a:pPr marL="114300" indent="0" algn="l">
              <a:buNone/>
            </a:pPr>
            <a:r>
              <a:rPr lang="en-GB" sz="2400" dirty="0">
                <a:solidFill>
                  <a:schemeClr val="bg1"/>
                </a:solidFill>
                <a:effectLst/>
                <a:latin typeface="+mn-lt"/>
              </a:rPr>
              <a:t>-its </a:t>
            </a:r>
            <a:r>
              <a:rPr lang="en-GB" sz="2400" dirty="0">
                <a:solidFill>
                  <a:schemeClr val="bg1"/>
                </a:solidFill>
                <a:effectLst/>
                <a:latin typeface="+mn-lt"/>
                <a:hlinkClick r:id="rId4">
                  <a:extLst>
                    <a:ext uri="{A12FA001-AC4F-418D-AE19-62706E023703}">
                      <ahyp:hlinkClr xmlns:ahyp="http://schemas.microsoft.com/office/drawing/2018/hyperlinkcolor" val="tx"/>
                    </a:ext>
                  </a:extLst>
                </a:hlinkClick>
              </a:rPr>
              <a:t>proposal for a regulation laying down harmonised rules on AI</a:t>
            </a:r>
            <a:r>
              <a:rPr lang="en-GB" sz="2400" dirty="0">
                <a:solidFill>
                  <a:schemeClr val="bg1"/>
                </a:solidFill>
                <a:effectLst/>
                <a:latin typeface="+mn-lt"/>
              </a:rPr>
              <a:t> (AI Act) and </a:t>
            </a:r>
            <a:r>
              <a:rPr lang="en-GB" sz="2400" dirty="0">
                <a:solidFill>
                  <a:schemeClr val="bg1"/>
                </a:solidFill>
                <a:effectLst/>
                <a:latin typeface="+mn-lt"/>
                <a:hlinkClick r:id="rId5">
                  <a:extLst>
                    <a:ext uri="{A12FA001-AC4F-418D-AE19-62706E023703}">
                      <ahyp:hlinkClr xmlns:ahyp="http://schemas.microsoft.com/office/drawing/2018/hyperlinkcolor" val="tx"/>
                    </a:ext>
                  </a:extLst>
                </a:hlinkClick>
              </a:rPr>
              <a:t>relevant Impact assessment</a:t>
            </a:r>
            <a:r>
              <a:rPr lang="en-GB" sz="2400" dirty="0">
                <a:solidFill>
                  <a:schemeClr val="bg1"/>
                </a:solidFill>
                <a:effectLst/>
                <a:latin typeface="+mn-lt"/>
              </a:rPr>
              <a:t>.</a:t>
            </a:r>
          </a:p>
        </p:txBody>
      </p:sp>
    </p:spTree>
    <p:extLst>
      <p:ext uri="{BB962C8B-B14F-4D97-AF65-F5344CB8AC3E}">
        <p14:creationId xmlns:p14="http://schemas.microsoft.com/office/powerpoint/2010/main" val="2228535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E9D-FF2A-A6DA-A9BF-B4774EA9B649}"/>
              </a:ext>
            </a:extLst>
          </p:cNvPr>
          <p:cNvSpPr>
            <a:spLocks noGrp="1"/>
          </p:cNvSpPr>
          <p:nvPr>
            <p:ph type="title"/>
          </p:nvPr>
        </p:nvSpPr>
        <p:spPr>
          <a:xfrm>
            <a:off x="1587709" y="455362"/>
            <a:ext cx="10604289" cy="1550419"/>
          </a:xfrm>
        </p:spPr>
        <p:txBody>
          <a:bodyPr wrap="square" anchor="t">
            <a:normAutofit fontScale="90000"/>
          </a:bodyPr>
          <a:lstStyle/>
          <a:p>
            <a:r>
              <a:rPr lang="en-GB" b="1" i="0" u="none" strike="noStrike" dirty="0">
                <a:solidFill>
                  <a:srgbClr val="FFC000"/>
                </a:solidFill>
                <a:effectLst/>
                <a:latin typeface="arial" panose="020B0604020202020204" pitchFamily="34" charset="0"/>
              </a:rPr>
              <a:t>A European approach to excellence </a:t>
            </a:r>
            <a:br>
              <a:rPr lang="en-GB" b="1" i="0" u="none" strike="noStrike" dirty="0">
                <a:solidFill>
                  <a:srgbClr val="FFC000"/>
                </a:solidFill>
                <a:effectLst/>
                <a:latin typeface="arial" panose="020B0604020202020204" pitchFamily="34" charset="0"/>
              </a:rPr>
            </a:br>
            <a:r>
              <a:rPr lang="en-GB" b="1" i="0" u="none" strike="noStrike" dirty="0">
                <a:solidFill>
                  <a:srgbClr val="FFC000"/>
                </a:solidFill>
                <a:effectLst/>
                <a:latin typeface="arial" panose="020B0604020202020204" pitchFamily="34" charset="0"/>
              </a:rPr>
              <a:t>in AI</a:t>
            </a:r>
            <a:br>
              <a:rPr lang="en-GB" b="1" i="0" u="none" strike="noStrike" dirty="0">
                <a:solidFill>
                  <a:srgbClr val="404040"/>
                </a:solidFill>
                <a:effectLst/>
                <a:latin typeface="arial" panose="020B0604020202020204" pitchFamily="34" charset="0"/>
              </a:rPr>
            </a:br>
            <a:endParaRPr lang="en-BE" dirty="0">
              <a:solidFill>
                <a:srgbClr val="FFC000"/>
              </a:solidFill>
            </a:endParaRPr>
          </a:p>
        </p:txBody>
      </p:sp>
      <p:sp>
        <p:nvSpPr>
          <p:cNvPr id="3" name="Text Placeholder 2">
            <a:extLst>
              <a:ext uri="{FF2B5EF4-FFF2-40B4-BE49-F238E27FC236}">
                <a16:creationId xmlns:a16="http://schemas.microsoft.com/office/drawing/2014/main" id="{0A0D74D4-A92F-96A5-0A69-FC8F8321D952}"/>
              </a:ext>
            </a:extLst>
          </p:cNvPr>
          <p:cNvSpPr>
            <a:spLocks noGrp="1"/>
          </p:cNvSpPr>
          <p:nvPr>
            <p:ph type="body" idx="1"/>
          </p:nvPr>
        </p:nvSpPr>
        <p:spPr>
          <a:xfrm>
            <a:off x="1379554" y="1886834"/>
            <a:ext cx="10604290" cy="4231468"/>
          </a:xfrm>
        </p:spPr>
        <p:txBody>
          <a:bodyPr wrap="square" anchor="t">
            <a:normAutofit fontScale="92500" lnSpcReduction="10000"/>
          </a:bodyPr>
          <a:lstStyle/>
          <a:p>
            <a:endParaRPr lang="en-GB" dirty="0"/>
          </a:p>
          <a:p>
            <a:pPr marL="114300" indent="0">
              <a:buNone/>
            </a:pPr>
            <a:r>
              <a:rPr lang="en-GB" sz="3200" b="0" i="0" u="none" strike="noStrike" dirty="0">
                <a:solidFill>
                  <a:schemeClr val="bg1"/>
                </a:solidFill>
                <a:effectLst/>
                <a:latin typeface="arial" panose="020B0604020202020204" pitchFamily="34" charset="0"/>
              </a:rPr>
              <a:t>The Commission and Member States agreed to boost excellence in AI by </a:t>
            </a:r>
            <a:r>
              <a:rPr lang="en-GB" sz="3200" b="1" i="0" u="none" strike="noStrike" dirty="0">
                <a:solidFill>
                  <a:srgbClr val="92D050"/>
                </a:solidFill>
                <a:effectLst/>
                <a:latin typeface="arial" panose="020B0604020202020204" pitchFamily="34" charset="0"/>
              </a:rPr>
              <a:t>joining forces on policy and investments</a:t>
            </a:r>
            <a:r>
              <a:rPr lang="en-GB" sz="3200" b="0" i="0" u="none" strike="noStrike" dirty="0">
                <a:solidFill>
                  <a:schemeClr val="bg1"/>
                </a:solidFill>
                <a:effectLst/>
                <a:latin typeface="arial" panose="020B0604020202020204" pitchFamily="34" charset="0"/>
              </a:rPr>
              <a:t>. </a:t>
            </a:r>
          </a:p>
          <a:p>
            <a:pPr marL="114300" indent="0">
              <a:buNone/>
            </a:pPr>
            <a:r>
              <a:rPr lang="en-GB" sz="3200" b="0" i="0" u="none" strike="noStrike" dirty="0">
                <a:solidFill>
                  <a:schemeClr val="bg1"/>
                </a:solidFill>
                <a:effectLst/>
                <a:latin typeface="arial" panose="020B0604020202020204" pitchFamily="34" charset="0"/>
              </a:rPr>
              <a:t>The </a:t>
            </a:r>
            <a:r>
              <a:rPr lang="en-GB" sz="3200" b="1" i="0" u="sng" dirty="0">
                <a:solidFill>
                  <a:srgbClr val="92D050"/>
                </a:solidFill>
                <a:effectLst/>
                <a:latin typeface="arial" panose="020B0604020202020204" pitchFamily="34" charset="0"/>
                <a:hlinkClick r:id="rId2">
                  <a:extLst>
                    <a:ext uri="{A12FA001-AC4F-418D-AE19-62706E023703}">
                      <ahyp:hlinkClr xmlns:ahyp="http://schemas.microsoft.com/office/drawing/2018/hyperlinkcolor" val="tx"/>
                    </a:ext>
                  </a:extLst>
                </a:hlinkClick>
              </a:rPr>
              <a:t>2021 review of the Coordinated Plan on AI</a:t>
            </a:r>
            <a:r>
              <a:rPr lang="en-GB" sz="3200" b="1" i="0" u="none" strike="noStrike" dirty="0">
                <a:solidFill>
                  <a:srgbClr val="92D050"/>
                </a:solidFill>
                <a:effectLst/>
                <a:latin typeface="arial" panose="020B0604020202020204" pitchFamily="34" charset="0"/>
              </a:rPr>
              <a:t> </a:t>
            </a:r>
            <a:r>
              <a:rPr lang="en-GB" sz="3200" b="0" i="0" u="none" strike="noStrike" dirty="0">
                <a:solidFill>
                  <a:schemeClr val="bg1"/>
                </a:solidFill>
                <a:effectLst/>
                <a:latin typeface="arial" panose="020B0604020202020204" pitchFamily="34" charset="0"/>
              </a:rPr>
              <a:t>outlines a vision to accelerate, act, and align priorities with the current European and global AI landscape and bring AI strategy into action.</a:t>
            </a:r>
            <a:endParaRPr lang="en-BE" sz="3200" dirty="0">
              <a:solidFill>
                <a:schemeClr val="bg1"/>
              </a:solidFill>
            </a:endParaRPr>
          </a:p>
        </p:txBody>
      </p:sp>
    </p:spTree>
    <p:extLst>
      <p:ext uri="{BB962C8B-B14F-4D97-AF65-F5344CB8AC3E}">
        <p14:creationId xmlns:p14="http://schemas.microsoft.com/office/powerpoint/2010/main" val="1895789958"/>
      </p:ext>
    </p:extLst>
  </p:cSld>
  <p:clrMapOvr>
    <a:masterClrMapping/>
  </p:clrMapOvr>
</p:sld>
</file>

<file path=ppt/theme/theme1.xml><?xml version="1.0" encoding="utf-8"?>
<a:theme xmlns:a="http://schemas.openxmlformats.org/drawingml/2006/main" name="InterweaveVTI">
  <a:themeElements>
    <a:clrScheme name="AnalogousFromRegularSeed_2SEEDS">
      <a:dk1>
        <a:srgbClr val="000000"/>
      </a:dk1>
      <a:lt1>
        <a:srgbClr val="FFFFFF"/>
      </a:lt1>
      <a:dk2>
        <a:srgbClr val="1B2F2E"/>
      </a:dk2>
      <a:lt2>
        <a:srgbClr val="F3F1F0"/>
      </a:lt2>
      <a:accent1>
        <a:srgbClr val="3B9EB1"/>
      </a:accent1>
      <a:accent2>
        <a:srgbClr val="46B196"/>
      </a:accent2>
      <a:accent3>
        <a:srgbClr val="4D7EC3"/>
      </a:accent3>
      <a:accent4>
        <a:srgbClr val="B13B3E"/>
      </a:accent4>
      <a:accent5>
        <a:srgbClr val="C37B4D"/>
      </a:accent5>
      <a:accent6>
        <a:srgbClr val="B19A3B"/>
      </a:accent6>
      <a:hlink>
        <a:srgbClr val="C05944"/>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2430</Words>
  <Application>Microsoft Office PowerPoint</Application>
  <PresentationFormat>Ecran lat</PresentationFormat>
  <Paragraphs>161</Paragraphs>
  <Slides>40</Slides>
  <Notes>3</Notes>
  <HiddenSlides>0</HiddenSlides>
  <MMClips>3</MMClips>
  <ScaleCrop>false</ScaleCrop>
  <HeadingPairs>
    <vt:vector size="6" baseType="variant">
      <vt:variant>
        <vt:lpstr>Fonturi utilizate</vt:lpstr>
      </vt:variant>
      <vt:variant>
        <vt:i4>3</vt:i4>
      </vt:variant>
      <vt:variant>
        <vt:lpstr>Temă</vt:lpstr>
      </vt:variant>
      <vt:variant>
        <vt:i4>1</vt:i4>
      </vt:variant>
      <vt:variant>
        <vt:lpstr>Titluri diapozitive</vt:lpstr>
      </vt:variant>
      <vt:variant>
        <vt:i4>40</vt:i4>
      </vt:variant>
    </vt:vector>
  </HeadingPairs>
  <TitlesOfParts>
    <vt:vector size="44" baseType="lpstr">
      <vt:lpstr>arial</vt:lpstr>
      <vt:lpstr>arial</vt:lpstr>
      <vt:lpstr>Helvetica</vt:lpstr>
      <vt:lpstr>InterweaveVTI</vt:lpstr>
      <vt:lpstr>Algorithmic Governance &amp;  A European approach to Artificial Intelligence   Catalin-Lucian LUNGU,  LACONSEIL Brussels - Belgium   </vt:lpstr>
      <vt:lpstr>What is Algorithmic Governance?    </vt:lpstr>
      <vt:lpstr>What is Algorithmic Governance?    </vt:lpstr>
      <vt:lpstr>A European approach to Artificial Intelligence</vt:lpstr>
      <vt:lpstr>A European approach to Artificial Intelligence</vt:lpstr>
      <vt:lpstr>A European approach to Artificial Intelligence</vt:lpstr>
      <vt:lpstr>Europe's Digital Decade</vt:lpstr>
      <vt:lpstr>A European approach to Artificial Intelligence </vt:lpstr>
      <vt:lpstr>A European approach to excellence  in AI </vt:lpstr>
      <vt:lpstr>A European approach to excellence  in AI </vt:lpstr>
      <vt:lpstr>A European approach to excellence  in AI </vt:lpstr>
      <vt:lpstr>A European approach to excellence  in AI </vt:lpstr>
      <vt:lpstr>A European approach to trust in AI  </vt:lpstr>
      <vt:lpstr>A European approach to trust in AI  </vt:lpstr>
      <vt:lpstr>European proposal for a legal framework on AI   </vt:lpstr>
      <vt:lpstr>European proposal for a legal framework on AI   </vt:lpstr>
      <vt:lpstr>European proposal for a legal framework on AI   </vt:lpstr>
      <vt:lpstr>Risks generated by uses of AI   </vt:lpstr>
      <vt:lpstr>Risks generated by uses of AI   </vt:lpstr>
      <vt:lpstr>Risks generated by uses of AI   </vt:lpstr>
      <vt:lpstr>Risks generated by uses of AI   </vt:lpstr>
      <vt:lpstr>Risks generated by uses of AI   </vt:lpstr>
      <vt:lpstr>High-level expert group on artificial intelligence    </vt:lpstr>
      <vt:lpstr>High-level expert group on artificial intelligence    </vt:lpstr>
      <vt:lpstr>High-level expert group on artificial intelligence    </vt:lpstr>
      <vt:lpstr>High-level expert group on artificial intelligence    </vt:lpstr>
      <vt:lpstr>High-level expert group on artificial intelligence    </vt:lpstr>
      <vt:lpstr>The European AI Alliance     </vt:lpstr>
      <vt:lpstr>What is the AI Alliance      </vt:lpstr>
      <vt:lpstr>Community Assemblies and AI Events       </vt:lpstr>
      <vt:lpstr>Coordinated Plan on Artificial Intelligence        </vt:lpstr>
      <vt:lpstr>Coordinated Plan on Artificial Intelligence        </vt:lpstr>
      <vt:lpstr>Coordinated Plan on Artificial Intelligence        </vt:lpstr>
      <vt:lpstr>Coordinated Plan on Artificial Intelligence        </vt:lpstr>
      <vt:lpstr>You can apply for a proposal    </vt:lpstr>
      <vt:lpstr>Prezentare PowerPoint</vt:lpstr>
      <vt:lpstr>Prezentare PowerPoint</vt:lpstr>
      <vt:lpstr>Prezentare PowerPoint</vt:lpstr>
      <vt:lpstr>An example of EU project in AI </vt:lpstr>
      <vt:lpstr>An example of EU project in AI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European approach to Artificial Intelligence  Presentation realized by: Catalin-Lucian LUNGU,  LACONSEIL Brussels - Belgium  March 2023 , Zagreb -Croatia </dc:title>
  <dc:creator>Catalin Lucian Lungu</dc:creator>
  <cp:lastModifiedBy>Catalin Lungu</cp:lastModifiedBy>
  <cp:revision>4</cp:revision>
  <dcterms:created xsi:type="dcterms:W3CDTF">2022-10-26T07:56:01Z</dcterms:created>
  <dcterms:modified xsi:type="dcterms:W3CDTF">2023-05-02T08:24:36Z</dcterms:modified>
</cp:coreProperties>
</file>