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14"/>
  </p:notesMasterIdLst>
  <p:sldIdLst>
    <p:sldId id="256" r:id="rId5"/>
    <p:sldId id="278" r:id="rId6"/>
    <p:sldId id="271" r:id="rId7"/>
    <p:sldId id="279" r:id="rId8"/>
    <p:sldId id="280" r:id="rId9"/>
    <p:sldId id="282" r:id="rId10"/>
    <p:sldId id="285" r:id="rId11"/>
    <p:sldId id="283" r:id="rId12"/>
    <p:sldId id="284" r:id="rId1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3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496" autoAdjust="0"/>
  </p:normalViewPr>
  <p:slideViewPr>
    <p:cSldViewPr snapToGrid="0">
      <p:cViewPr varScale="1">
        <p:scale>
          <a:sx n="43" d="100"/>
          <a:sy n="43" d="100"/>
        </p:scale>
        <p:origin x="1508" y="48"/>
      </p:cViewPr>
      <p:guideLst/>
    </p:cSldViewPr>
  </p:slideViewPr>
  <p:notesTextViewPr>
    <p:cViewPr>
      <p:scale>
        <a:sx n="125" d="100"/>
        <a:sy n="125" d="100"/>
      </p:scale>
      <p:origin x="0" y="0"/>
    </p:cViewPr>
  </p:notesTextViewPr>
  <p:notesViewPr>
    <p:cSldViewPr snapToGrid="0">
      <p:cViewPr varScale="1">
        <p:scale>
          <a:sx n="45" d="100"/>
          <a:sy n="45" d="100"/>
        </p:scale>
        <p:origin x="2760"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E6547A6-C4A8-43CF-A498-D42AF731143E}" type="datetimeFigureOut">
              <a:rPr lang="lv-LV" smtClean="0"/>
              <a:t>14.06.2021</a:t>
            </a:fld>
            <a:endParaRPr lang="lv-LV"/>
          </a:p>
        </p:txBody>
      </p:sp>
      <p:sp>
        <p:nvSpPr>
          <p:cNvPr id="4" name="Slaida attēla vietturi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79A83C8-A71D-4920-B0CC-04ED82940F72}" type="slidenum">
              <a:rPr lang="lv-LV" smtClean="0"/>
              <a:t>‹#›</a:t>
            </a:fld>
            <a:endParaRPr lang="lv-LV"/>
          </a:p>
        </p:txBody>
      </p:sp>
    </p:spTree>
    <p:extLst>
      <p:ext uri="{BB962C8B-B14F-4D97-AF65-F5344CB8AC3E}">
        <p14:creationId xmlns:p14="http://schemas.microsoft.com/office/powerpoint/2010/main" val="2046770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1 min</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err="1"/>
              <a:t>Introduce</a:t>
            </a:r>
            <a:r>
              <a:rPr lang="lv-LV" dirty="0"/>
              <a:t> students </a:t>
            </a:r>
            <a:r>
              <a:rPr lang="lv-LV" dirty="0" err="1"/>
              <a:t>with</a:t>
            </a:r>
            <a:r>
              <a:rPr lang="lv-LV" dirty="0"/>
              <a:t> </a:t>
            </a:r>
            <a:r>
              <a:rPr lang="lv-LV" dirty="0" err="1"/>
              <a:t>main</a:t>
            </a:r>
            <a:r>
              <a:rPr lang="lv-LV" dirty="0"/>
              <a:t> </a:t>
            </a:r>
            <a:r>
              <a:rPr lang="lv-LV" dirty="0" err="1"/>
              <a:t>goals</a:t>
            </a:r>
            <a:r>
              <a:rPr lang="lv-LV" dirty="0"/>
              <a:t> </a:t>
            </a:r>
            <a:r>
              <a:rPr lang="lv-LV" dirty="0" err="1"/>
              <a:t>of</a:t>
            </a:r>
            <a:r>
              <a:rPr lang="lv-LV" dirty="0"/>
              <a:t> </a:t>
            </a:r>
            <a:r>
              <a:rPr lang="lv-LV" dirty="0" err="1"/>
              <a:t>chapter</a:t>
            </a:r>
            <a:endParaRPr lang="lv-LV" dirty="0"/>
          </a:p>
          <a:p>
            <a:endParaRPr lang="lv-LV" dirty="0"/>
          </a:p>
        </p:txBody>
      </p:sp>
      <p:sp>
        <p:nvSpPr>
          <p:cNvPr id="4" name="Slaida numura vietturis 3"/>
          <p:cNvSpPr>
            <a:spLocks noGrp="1"/>
          </p:cNvSpPr>
          <p:nvPr>
            <p:ph type="sldNum" sz="quarter" idx="5"/>
          </p:nvPr>
        </p:nvSpPr>
        <p:spPr/>
        <p:txBody>
          <a:bodyPr/>
          <a:lstStyle/>
          <a:p>
            <a:fld id="{279A83C8-A71D-4920-B0CC-04ED82940F72}" type="slidenum">
              <a:rPr lang="lv-LV" smtClean="0"/>
              <a:t>3</a:t>
            </a:fld>
            <a:endParaRPr lang="lv-LV"/>
          </a:p>
        </p:txBody>
      </p:sp>
    </p:spTree>
    <p:extLst>
      <p:ext uri="{BB962C8B-B14F-4D97-AF65-F5344CB8AC3E}">
        <p14:creationId xmlns:p14="http://schemas.microsoft.com/office/powerpoint/2010/main" val="172873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l"/>
            <a:r>
              <a:rPr lang="lv-LV" b="0" i="0" dirty="0">
                <a:solidFill>
                  <a:srgbClr val="373A3C"/>
                </a:solidFill>
                <a:effectLst/>
                <a:latin typeface="Helvetica" panose="020B0604020202020204" pitchFamily="34" charset="0"/>
              </a:rPr>
              <a:t>4 min</a:t>
            </a:r>
          </a:p>
          <a:p>
            <a:pPr algn="l"/>
            <a:r>
              <a:rPr lang="lv-LV" b="0" i="0" dirty="0" err="1">
                <a:solidFill>
                  <a:srgbClr val="373A3C"/>
                </a:solidFill>
                <a:effectLst/>
                <a:latin typeface="Helvetica" panose="020B0604020202020204" pitchFamily="34" charset="0"/>
              </a:rPr>
              <a:t>Discussion</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about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when</a:t>
            </a:r>
            <a:r>
              <a:rPr lang="lv-LV" b="0" i="0" dirty="0">
                <a:solidFill>
                  <a:srgbClr val="373A3C"/>
                </a:solidFill>
                <a:effectLst/>
                <a:latin typeface="Helvetica" panose="020B0604020202020204" pitchFamily="34" charset="0"/>
              </a:rPr>
              <a:t> to </a:t>
            </a:r>
            <a:r>
              <a:rPr lang="lv-LV" b="0" i="0" dirty="0" err="1">
                <a:solidFill>
                  <a:srgbClr val="373A3C"/>
                </a:solidFill>
                <a:effectLst/>
                <a:latin typeface="Helvetica" panose="020B0604020202020204" pitchFamily="34" charset="0"/>
              </a:rPr>
              <a:t>use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blockchain</a:t>
            </a:r>
            <a:endParaRPr lang="lv-LV" b="0" i="0" dirty="0">
              <a:solidFill>
                <a:srgbClr val="373A3C"/>
              </a:solidFill>
              <a:effectLst/>
              <a:latin typeface="Helvetica" panose="020B0604020202020204" pitchFamily="34" charset="0"/>
            </a:endParaRPr>
          </a:p>
          <a:p>
            <a:pPr algn="l"/>
            <a:r>
              <a:rPr lang="lv-LV" b="0" i="0" dirty="0" err="1">
                <a:solidFill>
                  <a:srgbClr val="373A3C"/>
                </a:solidFill>
                <a:effectLst/>
                <a:latin typeface="Helvetica" panose="020B0604020202020204" pitchFamily="34" charset="0"/>
              </a:rPr>
              <a:t>Why</a:t>
            </a:r>
            <a:r>
              <a:rPr lang="lv-LV" b="0" i="0" dirty="0">
                <a:solidFill>
                  <a:srgbClr val="373A3C"/>
                </a:solidFill>
                <a:effectLst/>
                <a:latin typeface="Helvetica" panose="020B0604020202020204" pitchFamily="34" charset="0"/>
              </a:rPr>
              <a:t> to </a:t>
            </a:r>
            <a:r>
              <a:rPr lang="lv-LV" b="0" i="0" dirty="0" err="1">
                <a:solidFill>
                  <a:srgbClr val="373A3C"/>
                </a:solidFill>
                <a:effectLst/>
                <a:latin typeface="Helvetica" panose="020B0604020202020204" pitchFamily="34" charset="0"/>
              </a:rPr>
              <a:t>use</a:t>
            </a:r>
            <a:r>
              <a:rPr lang="lv-LV" b="0" i="0" dirty="0">
                <a:solidFill>
                  <a:srgbClr val="373A3C"/>
                </a:solidFill>
                <a:effectLst/>
                <a:latin typeface="Helvetica" panose="020B0604020202020204" pitchFamily="34" charset="0"/>
              </a:rPr>
              <a:t> it? </a:t>
            </a:r>
            <a:r>
              <a:rPr lang="lv-LV" b="0" i="0" dirty="0" err="1">
                <a:solidFill>
                  <a:srgbClr val="373A3C"/>
                </a:solidFill>
                <a:effectLst/>
                <a:latin typeface="Helvetica" panose="020B0604020202020204" pitchFamily="34" charset="0"/>
              </a:rPr>
              <a:t>Why</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should</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not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we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use</a:t>
            </a:r>
            <a:r>
              <a:rPr lang="lv-LV" b="0" i="0" dirty="0">
                <a:solidFill>
                  <a:srgbClr val="373A3C"/>
                </a:solidFill>
                <a:effectLst/>
                <a:latin typeface="Helvetica" panose="020B0604020202020204" pitchFamily="34" charset="0"/>
              </a:rPr>
              <a:t> it?</a:t>
            </a:r>
          </a:p>
          <a:p>
            <a:pPr algn="l"/>
            <a:r>
              <a:rPr lang="lv-LV" b="0" i="0" dirty="0" err="1">
                <a:solidFill>
                  <a:srgbClr val="373A3C"/>
                </a:solidFill>
                <a:effectLst/>
                <a:latin typeface="Helvetica" panose="020B0604020202020204" pitchFamily="34" charset="0"/>
              </a:rPr>
              <a:t>In</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which</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cases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blockchain</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would</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not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be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the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best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solution</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and</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why</a:t>
            </a:r>
            <a:r>
              <a:rPr lang="lv-LV" b="0" i="0" dirty="0">
                <a:solidFill>
                  <a:srgbClr val="373A3C"/>
                </a:solidFill>
                <a:effectLst/>
                <a:latin typeface="Helvetica" panose="020B0604020202020204" pitchFamily="34" charset="0"/>
              </a:rPr>
              <a:t>?</a:t>
            </a:r>
          </a:p>
          <a:p>
            <a:pPr algn="l"/>
            <a:endParaRPr lang="lv-LV" b="0" i="0" dirty="0">
              <a:solidFill>
                <a:srgbClr val="373A3C"/>
              </a:solidFill>
              <a:effectLst/>
              <a:latin typeface="Helvetica" panose="020B0604020202020204" pitchFamily="34" charset="0"/>
            </a:endParaRPr>
          </a:p>
          <a:p>
            <a:pPr algn="l"/>
            <a:r>
              <a:rPr lang="en-US" b="0" i="0" dirty="0">
                <a:solidFill>
                  <a:srgbClr val="373A3C"/>
                </a:solidFill>
                <a:effectLst/>
                <a:latin typeface="Helvetica" panose="020B0604020202020204" pitchFamily="34" charset="0"/>
              </a:rPr>
              <a:t>In contrast to conventional wisdom, Blockchains are not a solution for all technical problems. In fact, they are more appropriate for a class of applications that satisfy a set of requirements. In particular, those that sacrifice performance in </a:t>
            </a:r>
            <a:r>
              <a:rPr lang="en-US" b="0" i="0" dirty="0" err="1">
                <a:solidFill>
                  <a:srgbClr val="373A3C"/>
                </a:solidFill>
                <a:effectLst/>
                <a:latin typeface="Helvetica" panose="020B0604020202020204" pitchFamily="34" charset="0"/>
              </a:rPr>
              <a:t>favour</a:t>
            </a:r>
            <a:r>
              <a:rPr lang="en-US" b="0" i="0" dirty="0">
                <a:solidFill>
                  <a:srgbClr val="373A3C"/>
                </a:solidFill>
                <a:effectLst/>
                <a:latin typeface="Helvetica" panose="020B0604020202020204" pitchFamily="34" charset="0"/>
              </a:rPr>
              <a:t> of decentralization and tamper-proof consistent state. Nonetheless, many of the “promised” applications are currently still not applicable for the Blockchain, e.g., supply chain management. One should be really careful when being approached by enthusiastic developers and business owners who are strongly biased by the hype and who don’t really question the underlying </a:t>
            </a:r>
            <a:r>
              <a:rPr lang="en-US" b="0" i="0" dirty="0" err="1">
                <a:solidFill>
                  <a:srgbClr val="373A3C"/>
                </a:solidFill>
                <a:effectLst/>
                <a:latin typeface="Helvetica" panose="020B0604020202020204" pitchFamily="34" charset="0"/>
              </a:rPr>
              <a:t>technicals</a:t>
            </a:r>
            <a:r>
              <a:rPr lang="en-US" b="0" i="0" dirty="0">
                <a:solidFill>
                  <a:srgbClr val="373A3C"/>
                </a:solidFill>
                <a:effectLst/>
                <a:latin typeface="Helvetica" panose="020B0604020202020204" pitchFamily="34" charset="0"/>
              </a:rPr>
              <a:t> and necessities of their solutions. Until now, it seems that applications that deal with digital goods and services and that require trust are the most appropriate for blockchains.</a:t>
            </a:r>
          </a:p>
        </p:txBody>
      </p:sp>
      <p:sp>
        <p:nvSpPr>
          <p:cNvPr id="4" name="Slaida numura vietturis 3"/>
          <p:cNvSpPr>
            <a:spLocks noGrp="1"/>
          </p:cNvSpPr>
          <p:nvPr>
            <p:ph type="sldNum" sz="quarter" idx="5"/>
          </p:nvPr>
        </p:nvSpPr>
        <p:spPr/>
        <p:txBody>
          <a:bodyPr/>
          <a:lstStyle/>
          <a:p>
            <a:fld id="{279A83C8-A71D-4920-B0CC-04ED82940F72}" type="slidenum">
              <a:rPr lang="lv-LV" smtClean="0"/>
              <a:t>4</a:t>
            </a:fld>
            <a:endParaRPr lang="lv-LV"/>
          </a:p>
        </p:txBody>
      </p:sp>
    </p:spTree>
    <p:extLst>
      <p:ext uri="{BB962C8B-B14F-4D97-AF65-F5344CB8AC3E}">
        <p14:creationId xmlns:p14="http://schemas.microsoft.com/office/powerpoint/2010/main" val="404287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0" i="0" dirty="0">
                <a:solidFill>
                  <a:srgbClr val="373A3C"/>
                </a:solidFill>
                <a:effectLst/>
                <a:latin typeface="Helvetica" panose="020B0604020202020204" pitchFamily="34" charset="0"/>
              </a:rPr>
              <a:t>5 min</a:t>
            </a:r>
          </a:p>
          <a:p>
            <a:r>
              <a:rPr lang="lv-LV" b="0" i="0" dirty="0" err="1">
                <a:solidFill>
                  <a:srgbClr val="373A3C"/>
                </a:solidFill>
                <a:effectLst/>
                <a:latin typeface="Helvetica" panose="020B0604020202020204" pitchFamily="34" charset="0"/>
              </a:rPr>
              <a:t>Introducing</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with</a:t>
            </a:r>
            <a:r>
              <a:rPr lang="lv-LV" b="0" i="0" dirty="0">
                <a:solidFill>
                  <a:srgbClr val="373A3C"/>
                </a:solidFill>
                <a:effectLst/>
                <a:latin typeface="Helvetica" panose="020B0604020202020204" pitchFamily="34" charset="0"/>
              </a:rPr>
              <a:t> a </a:t>
            </a:r>
            <a:r>
              <a:rPr lang="lv-LV" b="0" i="0" dirty="0" err="1">
                <a:solidFill>
                  <a:srgbClr val="373A3C"/>
                </a:solidFill>
                <a:effectLst/>
                <a:latin typeface="Helvetica" panose="020B0604020202020204" pitchFamily="34" charset="0"/>
              </a:rPr>
              <a:t>picture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possible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ways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on</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how</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and</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where</a:t>
            </a:r>
            <a:r>
              <a:rPr lang="lv-LV" b="0" i="0" dirty="0">
                <a:solidFill>
                  <a:srgbClr val="373A3C"/>
                </a:solidFill>
                <a:effectLst/>
                <a:latin typeface="Helvetica" panose="020B0604020202020204" pitchFamily="34" charset="0"/>
              </a:rPr>
              <a:t> to </a:t>
            </a:r>
            <a:r>
              <a:rPr lang="lv-LV" b="0" i="0" dirty="0" err="1">
                <a:solidFill>
                  <a:srgbClr val="373A3C"/>
                </a:solidFill>
                <a:effectLst/>
                <a:latin typeface="Helvetica" panose="020B0604020202020204" pitchFamily="34" charset="0"/>
              </a:rPr>
              <a:t>use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blockchain</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Which</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industries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take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part</a:t>
            </a:r>
            <a:r>
              <a:rPr lang="lv-LV" b="0" i="0" dirty="0">
                <a:solidFill>
                  <a:srgbClr val="373A3C"/>
                </a:solidFill>
                <a:effectLst/>
                <a:latin typeface="Helvetica" panose="020B0604020202020204" pitchFamily="34" charset="0"/>
              </a:rPr>
              <a:t>?</a:t>
            </a:r>
          </a:p>
          <a:p>
            <a:r>
              <a:rPr lang="lv-LV" b="0" i="0" dirty="0" err="1">
                <a:solidFill>
                  <a:srgbClr val="373A3C"/>
                </a:solidFill>
                <a:effectLst/>
                <a:latin typeface="Helvetica" panose="020B0604020202020204" pitchFamily="34" charset="0"/>
              </a:rPr>
              <a:t>Main</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industries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that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have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introduced</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blockchain</a:t>
            </a:r>
            <a:r>
              <a:rPr lang="lv-LV" b="0" i="0" dirty="0">
                <a:solidFill>
                  <a:srgbClr val="373A3C"/>
                </a:solidFill>
                <a:effectLst/>
                <a:latin typeface="Helvetica" panose="020B0604020202020204" pitchFamily="34" charset="0"/>
              </a:rPr>
              <a:t> to </a:t>
            </a:r>
            <a:r>
              <a:rPr lang="lv-LV" b="0" i="0" dirty="0" err="1">
                <a:solidFill>
                  <a:srgbClr val="373A3C"/>
                </a:solidFill>
                <a:effectLst/>
                <a:latin typeface="Helvetica" panose="020B0604020202020204" pitchFamily="34" charset="0"/>
              </a:rPr>
              <a:t>processes</a:t>
            </a:r>
            <a:r>
              <a:rPr lang="lv-LV" b="0" i="0" dirty="0">
                <a:solidFill>
                  <a:srgbClr val="373A3C"/>
                </a:solidFill>
                <a:effectLst/>
                <a:latin typeface="Helvetica" panose="020B0604020202020204" pitchFamily="34" charset="0"/>
              </a:rPr>
              <a:t> – </a:t>
            </a:r>
            <a:r>
              <a:rPr lang="lv-LV" b="0" i="0" dirty="0" err="1">
                <a:solidFill>
                  <a:srgbClr val="373A3C"/>
                </a:solidFill>
                <a:effectLst/>
                <a:latin typeface="Helvetica" panose="020B0604020202020204" pitchFamily="34" charset="0"/>
              </a:rPr>
              <a:t>finance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information</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security</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law</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smart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contracts</a:t>
            </a:r>
            <a:r>
              <a:rPr lang="lv-LV" b="0" i="0" dirty="0">
                <a:solidFill>
                  <a:srgbClr val="373A3C"/>
                </a:solidFill>
                <a:effectLst/>
                <a:latin typeface="Helvetica" panose="020B0604020202020204" pitchFamily="34" charset="0"/>
              </a:rPr>
              <a:t>). </a:t>
            </a:r>
          </a:p>
          <a:p>
            <a:endParaRPr lang="lv-LV" b="0" i="0" dirty="0">
              <a:solidFill>
                <a:srgbClr val="373A3C"/>
              </a:solidFill>
              <a:effectLst/>
              <a:latin typeface="Helvetica" panose="020B0604020202020204" pitchFamily="34" charset="0"/>
            </a:endParaRPr>
          </a:p>
          <a:p>
            <a:r>
              <a:rPr lang="lv-LV" b="0" i="0" dirty="0" err="1">
                <a:solidFill>
                  <a:srgbClr val="373A3C"/>
                </a:solidFill>
                <a:effectLst/>
                <a:latin typeface="Helvetica" panose="020B0604020202020204" pitchFamily="34" charset="0"/>
              </a:rPr>
              <a:t>Introduce</a:t>
            </a:r>
            <a:r>
              <a:rPr lang="lv-LV" b="0" i="0" dirty="0">
                <a:solidFill>
                  <a:srgbClr val="373A3C"/>
                </a:solidFill>
                <a:effectLst/>
                <a:latin typeface="Helvetica" panose="020B0604020202020204" pitchFamily="34" charset="0"/>
              </a:rPr>
              <a:t> students </a:t>
            </a:r>
            <a:r>
              <a:rPr lang="lv-LV" b="0" i="0" dirty="0" err="1">
                <a:solidFill>
                  <a:srgbClr val="373A3C"/>
                </a:solidFill>
                <a:effectLst/>
                <a:latin typeface="Helvetica" panose="020B0604020202020204" pitchFamily="34" charset="0"/>
              </a:rPr>
              <a:t>with</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examples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that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are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published</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on</a:t>
            </a:r>
            <a:r>
              <a:rPr lang="lv-LV" b="0" i="0" dirty="0">
                <a:solidFill>
                  <a:srgbClr val="373A3C"/>
                </a:solidFill>
                <a:effectLst/>
                <a:latin typeface="Helvetica" panose="020B0604020202020204" pitchFamily="34" charset="0"/>
              </a:rPr>
              <a:t> platform.blocks.ase.ro, </a:t>
            </a:r>
            <a:r>
              <a:rPr lang="lv-LV" b="0" i="0" dirty="0" err="1">
                <a:solidFill>
                  <a:srgbClr val="373A3C"/>
                </a:solidFill>
                <a:effectLst/>
                <a:latin typeface="Helvetica" panose="020B0604020202020204" pitchFamily="34" charset="0"/>
              </a:rPr>
              <a:t>course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Analysis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of</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examples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from</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blockchain</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technology</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application</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case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studies</a:t>
            </a:r>
            <a:r>
              <a:rPr lang="lv-LV" b="0" i="0" dirty="0">
                <a:solidFill>
                  <a:srgbClr val="373A3C"/>
                </a:solidFill>
                <a:effectLst/>
                <a:latin typeface="Helvetica" panose="020B0604020202020204" pitchFamily="34" charset="0"/>
              </a:rPr>
              <a:t>)»- (https://platform.blocks.ase.ro/course/view.php?id=18)</a:t>
            </a:r>
          </a:p>
        </p:txBody>
      </p:sp>
      <p:sp>
        <p:nvSpPr>
          <p:cNvPr id="4" name="Slaida numura vietturis 3"/>
          <p:cNvSpPr>
            <a:spLocks noGrp="1"/>
          </p:cNvSpPr>
          <p:nvPr>
            <p:ph type="sldNum" sz="quarter" idx="5"/>
          </p:nvPr>
        </p:nvSpPr>
        <p:spPr/>
        <p:txBody>
          <a:bodyPr/>
          <a:lstStyle/>
          <a:p>
            <a:fld id="{279A83C8-A71D-4920-B0CC-04ED82940F72}" type="slidenum">
              <a:rPr lang="lv-LV" smtClean="0"/>
              <a:t>5</a:t>
            </a:fld>
            <a:endParaRPr lang="lv-LV"/>
          </a:p>
        </p:txBody>
      </p:sp>
    </p:spTree>
    <p:extLst>
      <p:ext uri="{BB962C8B-B14F-4D97-AF65-F5344CB8AC3E}">
        <p14:creationId xmlns:p14="http://schemas.microsoft.com/office/powerpoint/2010/main" val="2836189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5 min</a:t>
            </a:r>
          </a:p>
          <a:p>
            <a:r>
              <a:rPr lang="lv-LV" dirty="0" err="1"/>
              <a:t>Discussion</a:t>
            </a:r>
            <a:r>
              <a:rPr lang="lv-LV" dirty="0"/>
              <a:t> – </a:t>
            </a:r>
            <a:r>
              <a:rPr lang="lv-LV" dirty="0" err="1"/>
              <a:t>ask</a:t>
            </a:r>
            <a:r>
              <a:rPr lang="lv-LV" dirty="0"/>
              <a:t> students </a:t>
            </a:r>
            <a:r>
              <a:rPr lang="lv-LV" dirty="0" err="1"/>
              <a:t>in</a:t>
            </a:r>
            <a:r>
              <a:rPr lang="lv-LV" dirty="0"/>
              <a:t> </a:t>
            </a:r>
            <a:r>
              <a:rPr lang="lv-LV" dirty="0" err="1"/>
              <a:t>which</a:t>
            </a:r>
            <a:r>
              <a:rPr lang="lv-LV" dirty="0"/>
              <a:t> </a:t>
            </a:r>
            <a:r>
              <a:rPr lang="lv-LV" dirty="0" err="1"/>
              <a:t>industries</a:t>
            </a:r>
            <a:r>
              <a:rPr lang="lv-LV" dirty="0"/>
              <a:t>, </a:t>
            </a:r>
            <a:r>
              <a:rPr lang="lv-LV" dirty="0" err="1"/>
              <a:t>in</a:t>
            </a:r>
            <a:r>
              <a:rPr lang="lv-LV" dirty="0"/>
              <a:t> </a:t>
            </a:r>
            <a:r>
              <a:rPr lang="lv-LV" dirty="0" err="1"/>
              <a:t>their</a:t>
            </a:r>
            <a:r>
              <a:rPr lang="lv-LV" dirty="0"/>
              <a:t> </a:t>
            </a:r>
            <a:r>
              <a:rPr lang="lv-LV" dirty="0" err="1"/>
              <a:t>opinion</a:t>
            </a:r>
            <a:r>
              <a:rPr lang="lv-LV" dirty="0"/>
              <a:t>, it </a:t>
            </a:r>
            <a:r>
              <a:rPr lang="lv-LV" dirty="0" err="1"/>
              <a:t>would</a:t>
            </a:r>
            <a:r>
              <a:rPr lang="lv-LV" dirty="0"/>
              <a:t> </a:t>
            </a:r>
            <a:r>
              <a:rPr lang="lv-LV" dirty="0" err="1"/>
              <a:t>be</a:t>
            </a:r>
            <a:r>
              <a:rPr lang="lv-LV" dirty="0"/>
              <a:t> </a:t>
            </a:r>
            <a:r>
              <a:rPr lang="lv-LV" dirty="0" err="1"/>
              <a:t>useful</a:t>
            </a:r>
            <a:r>
              <a:rPr lang="lv-LV" dirty="0"/>
              <a:t> to </a:t>
            </a:r>
            <a:r>
              <a:rPr lang="lv-LV" dirty="0" err="1"/>
              <a:t>use</a:t>
            </a:r>
            <a:r>
              <a:rPr lang="lv-LV" dirty="0"/>
              <a:t> </a:t>
            </a:r>
            <a:r>
              <a:rPr lang="lv-LV" dirty="0" err="1"/>
              <a:t>blockchain</a:t>
            </a:r>
            <a:r>
              <a:rPr lang="lv-LV" dirty="0"/>
              <a:t> </a:t>
            </a:r>
            <a:r>
              <a:rPr lang="lv-LV" dirty="0" err="1"/>
              <a:t>technology</a:t>
            </a:r>
            <a:r>
              <a:rPr lang="lv-LV" dirty="0"/>
              <a:t>? </a:t>
            </a:r>
            <a:r>
              <a:rPr lang="lv-LV" dirty="0" err="1"/>
              <a:t>What</a:t>
            </a:r>
            <a:r>
              <a:rPr lang="lv-LV" dirty="0"/>
              <a:t> </a:t>
            </a:r>
            <a:r>
              <a:rPr lang="lv-LV" dirty="0" err="1"/>
              <a:t>are</a:t>
            </a:r>
            <a:r>
              <a:rPr lang="lv-LV" dirty="0"/>
              <a:t> </a:t>
            </a:r>
            <a:r>
              <a:rPr lang="lv-LV" dirty="0" err="1"/>
              <a:t>the</a:t>
            </a:r>
            <a:r>
              <a:rPr lang="lv-LV" dirty="0"/>
              <a:t> </a:t>
            </a:r>
            <a:r>
              <a:rPr lang="lv-LV" dirty="0" err="1"/>
              <a:t>prerequisites</a:t>
            </a:r>
            <a:r>
              <a:rPr lang="lv-LV" dirty="0"/>
              <a:t> </a:t>
            </a:r>
            <a:r>
              <a:rPr lang="lv-LV" dirty="0" err="1"/>
              <a:t>for</a:t>
            </a:r>
            <a:r>
              <a:rPr lang="lv-LV" dirty="0"/>
              <a:t> </a:t>
            </a:r>
            <a:r>
              <a:rPr lang="lv-LV" dirty="0" err="1"/>
              <a:t>that</a:t>
            </a:r>
            <a:r>
              <a:rPr lang="lv-LV" dirty="0"/>
              <a:t>?</a:t>
            </a:r>
          </a:p>
        </p:txBody>
      </p:sp>
      <p:sp>
        <p:nvSpPr>
          <p:cNvPr id="4" name="Slaida numura vietturis 3"/>
          <p:cNvSpPr>
            <a:spLocks noGrp="1"/>
          </p:cNvSpPr>
          <p:nvPr>
            <p:ph type="sldNum" sz="quarter" idx="5"/>
          </p:nvPr>
        </p:nvSpPr>
        <p:spPr/>
        <p:txBody>
          <a:bodyPr/>
          <a:lstStyle/>
          <a:p>
            <a:fld id="{279A83C8-A71D-4920-B0CC-04ED82940F72}" type="slidenum">
              <a:rPr lang="lv-LV" smtClean="0"/>
              <a:t>6</a:t>
            </a:fld>
            <a:endParaRPr lang="lv-LV"/>
          </a:p>
        </p:txBody>
      </p:sp>
    </p:spTree>
    <p:extLst>
      <p:ext uri="{BB962C8B-B14F-4D97-AF65-F5344CB8AC3E}">
        <p14:creationId xmlns:p14="http://schemas.microsoft.com/office/powerpoint/2010/main" val="2388284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lv-LV" b="0" i="0" dirty="0">
                <a:solidFill>
                  <a:srgbClr val="373A3C"/>
                </a:solidFill>
                <a:effectLst/>
                <a:latin typeface="Helvetica" panose="020B0604020202020204" pitchFamily="34" charset="0"/>
              </a:rPr>
              <a:t>10 min</a:t>
            </a:r>
          </a:p>
          <a:p>
            <a:pPr algn="l"/>
            <a:r>
              <a:rPr lang="lv-LV" b="0" i="0" dirty="0" err="1">
                <a:solidFill>
                  <a:srgbClr val="373A3C"/>
                </a:solidFill>
                <a:effectLst/>
                <a:latin typeface="Helvetica" panose="020B0604020202020204" pitchFamily="34" charset="0"/>
              </a:rPr>
              <a:t>Why</a:t>
            </a:r>
            <a:r>
              <a:rPr lang="lv-LV" b="0" i="0" dirty="0">
                <a:solidFill>
                  <a:srgbClr val="373A3C"/>
                </a:solidFill>
                <a:effectLst/>
                <a:latin typeface="Helvetica" panose="020B0604020202020204" pitchFamily="34" charset="0"/>
              </a:rPr>
              <a:t> to </a:t>
            </a:r>
            <a:r>
              <a:rPr lang="lv-LV" b="0" i="0" dirty="0" err="1">
                <a:solidFill>
                  <a:srgbClr val="373A3C"/>
                </a:solidFill>
                <a:effectLst/>
                <a:latin typeface="Helvetica" panose="020B0604020202020204" pitchFamily="34" charset="0"/>
              </a:rPr>
              <a:t>use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blockchain</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technology</a:t>
            </a:r>
            <a:r>
              <a:rPr lang="lv-LV" b="0" i="0" dirty="0">
                <a:solidFill>
                  <a:srgbClr val="373A3C"/>
                </a:solidFill>
                <a:effectLst/>
                <a:latin typeface="Helvetica" panose="020B0604020202020204" pitchFamily="34" charset="0"/>
              </a:rPr>
              <a:t>?</a:t>
            </a:r>
          </a:p>
          <a:p>
            <a:pPr algn="l"/>
            <a:r>
              <a:rPr lang="lv-LV" b="0" i="0" dirty="0" err="1">
                <a:solidFill>
                  <a:srgbClr val="373A3C"/>
                </a:solidFill>
                <a:effectLst/>
                <a:latin typeface="Helvetica" panose="020B0604020202020204" pitchFamily="34" charset="0"/>
              </a:rPr>
              <a:t>Introduce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with</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benefits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when</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using</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blockchain</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in</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different</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inductries</a:t>
            </a:r>
            <a:r>
              <a:rPr lang="lv-LV" b="0" i="0" dirty="0">
                <a:solidFill>
                  <a:srgbClr val="373A3C"/>
                </a:solidFill>
                <a:effectLst/>
                <a:latin typeface="Helvetica" panose="020B0604020202020204" pitchFamily="34" charset="0"/>
              </a:rPr>
              <a:t>:</a:t>
            </a:r>
          </a:p>
          <a:p>
            <a:pPr marL="171450" indent="-171450" algn="l">
              <a:buFont typeface="Arial" panose="020B0604020202020204" pitchFamily="34" charset="0"/>
              <a:buChar char="•"/>
            </a:pPr>
            <a:r>
              <a:rPr lang="lv-LV" b="1" i="0" dirty="0" err="1">
                <a:solidFill>
                  <a:srgbClr val="000000"/>
                </a:solidFill>
                <a:effectLst/>
                <a:latin typeface="Arial" panose="020B0604020202020204" pitchFamily="34" charset="0"/>
              </a:rPr>
              <a:t>Supply</a:t>
            </a:r>
            <a:r>
              <a:rPr lang="lv-LV" b="1" i="0" dirty="0">
                <a:solidFill>
                  <a:srgbClr val="000000"/>
                </a:solidFill>
                <a:effectLst/>
                <a:latin typeface="Arial" panose="020B0604020202020204" pitchFamily="34" charset="0"/>
              </a:rPr>
              <a:t> </a:t>
            </a:r>
            <a:r>
              <a:rPr lang="lv-LV" b="1" i="0" dirty="0" err="1">
                <a:solidFill>
                  <a:srgbClr val="000000"/>
                </a:solidFill>
                <a:effectLst/>
                <a:latin typeface="Arial" panose="020B0604020202020204" pitchFamily="34" charset="0"/>
              </a:rPr>
              <a:t>chain</a:t>
            </a:r>
            <a:r>
              <a:rPr lang="lv-LV" b="1" i="0" dirty="0">
                <a:solidFill>
                  <a:srgbClr val="000000"/>
                </a:solidFill>
                <a:effectLst/>
                <a:latin typeface="Arial" panose="020B0604020202020204" pitchFamily="34" charset="0"/>
              </a:rPr>
              <a:t> </a:t>
            </a:r>
            <a:r>
              <a:rPr lang="lv-LV" b="1" i="0" dirty="0" err="1">
                <a:solidFill>
                  <a:srgbClr val="000000"/>
                </a:solidFill>
                <a:effectLst/>
                <a:latin typeface="Arial" panose="020B0604020202020204" pitchFamily="34" charset="0"/>
              </a:rPr>
              <a:t>management</a:t>
            </a:r>
            <a:r>
              <a:rPr lang="lv-LV" b="1" i="0" dirty="0">
                <a:solidFill>
                  <a:srgbClr val="000000"/>
                </a:solidFill>
                <a:effectLst/>
                <a:latin typeface="Arial" panose="020B0604020202020204" pitchFamily="34" charset="0"/>
              </a:rPr>
              <a:t> - </a:t>
            </a:r>
            <a:r>
              <a:rPr lang="en-US" b="0" i="0" dirty="0">
                <a:solidFill>
                  <a:srgbClr val="000000"/>
                </a:solidFill>
                <a:effectLst/>
                <a:latin typeface="Arial" panose="020B0604020202020204" pitchFamily="34" charset="0"/>
              </a:rPr>
              <a:t>the blockchain technology offers the benefits of traceability and cost-effectiveness</a:t>
            </a:r>
            <a:r>
              <a:rPr lang="lv-LV" b="0" i="0" dirty="0">
                <a:solidFill>
                  <a:srgbClr val="000000"/>
                </a:solidFill>
                <a:effectLst/>
                <a:latin typeface="Arial" panose="020B0604020202020204" pitchFamily="34" charset="0"/>
              </a:rPr>
              <a:t>;</a:t>
            </a:r>
          </a:p>
          <a:p>
            <a:pPr marL="171450" indent="-171450" algn="l">
              <a:buFont typeface="Arial" panose="020B0604020202020204" pitchFamily="34" charset="0"/>
              <a:buChar char="•"/>
            </a:pPr>
            <a:r>
              <a:rPr lang="lv-LV" b="1" i="0" dirty="0" err="1">
                <a:solidFill>
                  <a:srgbClr val="000000"/>
                </a:solidFill>
                <a:effectLst/>
                <a:latin typeface="Arial" panose="020B0604020202020204" pitchFamily="34" charset="0"/>
              </a:rPr>
              <a:t>Quality</a:t>
            </a:r>
            <a:r>
              <a:rPr lang="lv-LV" b="1" i="0" dirty="0">
                <a:solidFill>
                  <a:srgbClr val="000000"/>
                </a:solidFill>
                <a:effectLst/>
                <a:latin typeface="Arial" panose="020B0604020202020204" pitchFamily="34" charset="0"/>
              </a:rPr>
              <a:t> </a:t>
            </a:r>
            <a:r>
              <a:rPr lang="lv-LV" b="1" i="0" dirty="0" err="1">
                <a:solidFill>
                  <a:srgbClr val="000000"/>
                </a:solidFill>
                <a:effectLst/>
                <a:latin typeface="Arial" panose="020B0604020202020204" pitchFamily="34" charset="0"/>
              </a:rPr>
              <a:t>assurance</a:t>
            </a:r>
            <a:r>
              <a:rPr lang="lv-LV" b="1" i="0" dirty="0">
                <a:solidFill>
                  <a:srgbClr val="000000"/>
                </a:solidFill>
                <a:effectLst/>
                <a:latin typeface="Arial" panose="020B0604020202020204" pitchFamily="34" charset="0"/>
              </a:rPr>
              <a:t> </a:t>
            </a:r>
            <a:r>
              <a:rPr lang="lv-LV" b="0" i="0" dirty="0">
                <a:solidFill>
                  <a:srgbClr val="000000"/>
                </a:solidFill>
                <a:effectLst/>
                <a:latin typeface="Arial" panose="020B0604020202020204" pitchFamily="34" charset="0"/>
              </a:rPr>
              <a:t>- i</a:t>
            </a:r>
            <a:r>
              <a:rPr lang="en-US" b="0" i="0" dirty="0">
                <a:solidFill>
                  <a:srgbClr val="000000"/>
                </a:solidFill>
                <a:effectLst/>
                <a:latin typeface="Arial" panose="020B0604020202020204" pitchFamily="34" charset="0"/>
              </a:rPr>
              <a:t>f an irregularity is detected somewhere along the supply chain, a blockchain system can lead you all the way to its point of origin. This makes it easier for businesses to carry out investigations and execute the necessary actions</a:t>
            </a:r>
            <a:r>
              <a:rPr lang="lv-LV" b="0" i="0" dirty="0">
                <a:solidFill>
                  <a:srgbClr val="000000"/>
                </a:solidFill>
                <a:effectLst/>
                <a:latin typeface="Arial" panose="020B0604020202020204" pitchFamily="34" charset="0"/>
              </a:rPr>
              <a:t>;</a:t>
            </a:r>
          </a:p>
          <a:p>
            <a:pPr marL="171450" indent="-171450" algn="l">
              <a:buFont typeface="Arial" panose="020B0604020202020204" pitchFamily="34" charset="0"/>
              <a:buChar char="•"/>
            </a:pPr>
            <a:r>
              <a:rPr lang="lv-LV" b="1" i="0" dirty="0" err="1">
                <a:solidFill>
                  <a:srgbClr val="000000"/>
                </a:solidFill>
                <a:effectLst/>
                <a:latin typeface="Arial" panose="020B0604020202020204" pitchFamily="34" charset="0"/>
              </a:rPr>
              <a:t>Accounting</a:t>
            </a:r>
            <a:r>
              <a:rPr lang="lv-LV" b="0" i="0" dirty="0">
                <a:solidFill>
                  <a:srgbClr val="000000"/>
                </a:solidFill>
                <a:effectLst/>
                <a:latin typeface="Arial" panose="020B0604020202020204" pitchFamily="34" charset="0"/>
              </a:rPr>
              <a:t> - r</a:t>
            </a:r>
            <a:r>
              <a:rPr lang="en-US" b="0" i="0" dirty="0" err="1">
                <a:solidFill>
                  <a:srgbClr val="000000"/>
                </a:solidFill>
                <a:effectLst/>
                <a:latin typeface="Arial" panose="020B0604020202020204" pitchFamily="34" charset="0"/>
              </a:rPr>
              <a:t>ecording</a:t>
            </a:r>
            <a:r>
              <a:rPr lang="en-US" b="0" i="0" dirty="0">
                <a:solidFill>
                  <a:srgbClr val="000000"/>
                </a:solidFill>
                <a:effectLst/>
                <a:latin typeface="Arial" panose="020B0604020202020204" pitchFamily="34" charset="0"/>
              </a:rPr>
              <a:t> transactions through blockchain virtually eliminates human error and protects the data from possible tampering. Records are verified every single time they are passed on from one blockchain node to the next. In addition to the guaranteed accuracy of records, such a process will also leave a highly traceable audit trail.</a:t>
            </a:r>
            <a:r>
              <a:rPr lang="lv-LV"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The entire accounting process also becomes more efficient on a foundational level. Rather than maintaining separate records, businesses can only keep a single, joint register. The integrity of a company’s financial information is also guaranteed</a:t>
            </a:r>
            <a:r>
              <a:rPr lang="lv-LV" b="0" i="0" dirty="0">
                <a:solidFill>
                  <a:srgbClr val="000000"/>
                </a:solidFill>
                <a:effectLst/>
                <a:latin typeface="Arial" panose="020B0604020202020204" pitchFamily="34" charset="0"/>
              </a:rPr>
              <a:t>;</a:t>
            </a:r>
          </a:p>
          <a:p>
            <a:pPr marL="171450" indent="-171450" algn="l">
              <a:buFont typeface="Arial" panose="020B0604020202020204" pitchFamily="34" charset="0"/>
              <a:buChar char="•"/>
            </a:pPr>
            <a:r>
              <a:rPr lang="en-US" b="0" i="0" dirty="0">
                <a:solidFill>
                  <a:srgbClr val="000000"/>
                </a:solidFill>
                <a:effectLst/>
                <a:latin typeface="Arial" panose="020B0604020202020204" pitchFamily="34" charset="0"/>
              </a:rPr>
              <a:t>With </a:t>
            </a:r>
            <a:r>
              <a:rPr lang="en-US" b="1" i="0" dirty="0">
                <a:solidFill>
                  <a:srgbClr val="000000"/>
                </a:solidFill>
                <a:effectLst/>
                <a:latin typeface="Arial" panose="020B0604020202020204" pitchFamily="34" charset="0"/>
              </a:rPr>
              <a:t>smart contracts</a:t>
            </a:r>
            <a:r>
              <a:rPr lang="en-US" b="0" i="0" dirty="0">
                <a:solidFill>
                  <a:srgbClr val="000000"/>
                </a:solidFill>
                <a:effectLst/>
                <a:latin typeface="Arial" panose="020B0604020202020204" pitchFamily="34" charset="0"/>
              </a:rPr>
              <a:t>, agreements can be automatically validated, signed and enforced through a blockchain construct. This eliminates the need for mediators and therefore saves the company time and money.</a:t>
            </a:r>
            <a:endParaRPr lang="lv-LV" b="0" i="0" dirty="0">
              <a:solidFill>
                <a:srgbClr val="000000"/>
              </a:solidFill>
              <a:effectLst/>
              <a:latin typeface="Arial" panose="020B0604020202020204" pitchFamily="34" charset="0"/>
            </a:endParaRPr>
          </a:p>
          <a:p>
            <a:pPr marL="171450" indent="-171450" algn="l">
              <a:buFont typeface="Arial" panose="020B0604020202020204" pitchFamily="34" charset="0"/>
              <a:buChar char="•"/>
            </a:pPr>
            <a:r>
              <a:rPr lang="lv-LV" b="0" i="0" dirty="0" err="1">
                <a:solidFill>
                  <a:srgbClr val="000000"/>
                </a:solidFill>
                <a:effectLst/>
                <a:latin typeface="Arial" panose="020B0604020202020204" pitchFamily="34" charset="0"/>
              </a:rPr>
              <a:t>Use</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of</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blockchain</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technology</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in</a:t>
            </a:r>
            <a:r>
              <a:rPr lang="lv-LV" b="0" i="0" dirty="0">
                <a:solidFill>
                  <a:srgbClr val="000000"/>
                </a:solidFill>
                <a:effectLst/>
                <a:latin typeface="Arial" panose="020B0604020202020204" pitchFamily="34" charset="0"/>
              </a:rPr>
              <a:t> </a:t>
            </a:r>
            <a:r>
              <a:rPr lang="lv-LV" b="1" i="0" dirty="0" err="1">
                <a:solidFill>
                  <a:srgbClr val="000000"/>
                </a:solidFill>
                <a:effectLst/>
                <a:latin typeface="Arial" panose="020B0604020202020204" pitchFamily="34" charset="0"/>
              </a:rPr>
              <a:t>voting</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deminishes</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the</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likelihood</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of</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electoral</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fraud</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which</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is</a:t>
            </a:r>
            <a:r>
              <a:rPr lang="lv-LV" b="0" i="0" dirty="0">
                <a:solidFill>
                  <a:srgbClr val="000000"/>
                </a:solidFill>
                <a:effectLst/>
                <a:latin typeface="Arial" panose="020B0604020202020204" pitchFamily="34" charset="0"/>
              </a:rPr>
              <a:t> a </a:t>
            </a:r>
            <a:r>
              <a:rPr lang="lv-LV" b="0" i="0" dirty="0" err="1">
                <a:solidFill>
                  <a:srgbClr val="000000"/>
                </a:solidFill>
                <a:effectLst/>
                <a:latin typeface="Arial" panose="020B0604020202020204" pitchFamily="34" charset="0"/>
              </a:rPr>
              <a:t>huge</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issue</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despite</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of</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the</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prevalence</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of</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electronic</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voting</a:t>
            </a:r>
            <a:r>
              <a:rPr lang="lv-LV" b="0" i="0" dirty="0">
                <a:solidFill>
                  <a:srgbClr val="000000"/>
                </a:solidFill>
                <a:effectLst/>
                <a:latin typeface="Arial" panose="020B0604020202020204" pitchFamily="34" charset="0"/>
              </a:rPr>
              <a:t> </a:t>
            </a:r>
            <a:r>
              <a:rPr lang="lv-LV" b="0" i="0" dirty="0" err="1">
                <a:solidFill>
                  <a:srgbClr val="000000"/>
                </a:solidFill>
                <a:effectLst/>
                <a:latin typeface="Arial" panose="020B0604020202020204" pitchFamily="34" charset="0"/>
              </a:rPr>
              <a:t>systems</a:t>
            </a:r>
            <a:r>
              <a:rPr lang="lv-LV" b="0" i="0" dirty="0">
                <a:solidFill>
                  <a:srgbClr val="000000"/>
                </a:solidFill>
                <a:effectLst/>
                <a:latin typeface="Arial" panose="020B0604020202020204" pitchFamily="34" charset="0"/>
              </a:rPr>
              <a:t>;</a:t>
            </a:r>
          </a:p>
          <a:p>
            <a:pPr marL="171450" indent="-171450" algn="l">
              <a:buFont typeface="Arial" panose="020B0604020202020204" pitchFamily="34" charset="0"/>
              <a:buChar char="•"/>
            </a:pPr>
            <a:r>
              <a:rPr lang="lv-LV" b="1" i="0" dirty="0" err="1">
                <a:solidFill>
                  <a:srgbClr val="000000"/>
                </a:solidFill>
                <a:effectLst/>
                <a:latin typeface="Arial" panose="020B0604020202020204" pitchFamily="34" charset="0"/>
              </a:rPr>
              <a:t>Stock</a:t>
            </a:r>
            <a:r>
              <a:rPr lang="lv-LV" b="1" i="0" dirty="0">
                <a:solidFill>
                  <a:srgbClr val="000000"/>
                </a:solidFill>
                <a:effectLst/>
                <a:latin typeface="Arial" panose="020B0604020202020204" pitchFamily="34" charset="0"/>
              </a:rPr>
              <a:t> </a:t>
            </a:r>
            <a:r>
              <a:rPr lang="lv-LV" b="1" i="0" dirty="0" err="1">
                <a:solidFill>
                  <a:srgbClr val="000000"/>
                </a:solidFill>
                <a:effectLst/>
                <a:latin typeface="Arial" panose="020B0604020202020204" pitchFamily="34" charset="0"/>
              </a:rPr>
              <a:t>exchange</a:t>
            </a:r>
            <a:r>
              <a:rPr lang="lv-LV" b="0" i="0" dirty="0">
                <a:solidFill>
                  <a:srgbClr val="000000"/>
                </a:solidFill>
                <a:effectLst/>
                <a:latin typeface="Arial" panose="020B0604020202020204" pitchFamily="34" charset="0"/>
              </a:rPr>
              <a:t> - t</a:t>
            </a:r>
            <a:r>
              <a:rPr lang="en-US" b="0" i="0" dirty="0">
                <a:solidFill>
                  <a:srgbClr val="000000"/>
                </a:solidFill>
                <a:effectLst/>
                <a:latin typeface="Arial" panose="020B0604020202020204" pitchFamily="34" charset="0"/>
              </a:rPr>
              <a:t>he notion of using blockchain technology for securities and commodities trading has been around for a while. An example is Australia's stock exchange that is the first to use blockchain-powered system for their operations</a:t>
            </a:r>
            <a:r>
              <a:rPr lang="lv-LV" b="0" i="0" dirty="0">
                <a:solidFill>
                  <a:srgbClr val="000000"/>
                </a:solidFill>
                <a:effectLst/>
                <a:latin typeface="Arial" panose="020B0604020202020204" pitchFamily="34" charset="0"/>
              </a:rPr>
              <a:t>;</a:t>
            </a:r>
          </a:p>
          <a:p>
            <a:pPr marL="171450" indent="-171450" algn="l">
              <a:buFont typeface="Arial" panose="020B0604020202020204" pitchFamily="34" charset="0"/>
              <a:buChar char="•"/>
            </a:pPr>
            <a:r>
              <a:rPr lang="lv-LV" b="1" i="0" dirty="0" err="1">
                <a:solidFill>
                  <a:srgbClr val="000000"/>
                </a:solidFill>
                <a:effectLst/>
                <a:latin typeface="Arial" panose="020B0604020202020204" pitchFamily="34" charset="0"/>
              </a:rPr>
              <a:t>Energy</a:t>
            </a:r>
            <a:r>
              <a:rPr lang="lv-LV" b="1" i="0" dirty="0">
                <a:solidFill>
                  <a:srgbClr val="000000"/>
                </a:solidFill>
                <a:effectLst/>
                <a:latin typeface="Arial" panose="020B0604020202020204" pitchFamily="34" charset="0"/>
              </a:rPr>
              <a:t> </a:t>
            </a:r>
            <a:r>
              <a:rPr lang="lv-LV" b="1" i="0" dirty="0" err="1">
                <a:solidFill>
                  <a:srgbClr val="000000"/>
                </a:solidFill>
                <a:effectLst/>
                <a:latin typeface="Arial" panose="020B0604020202020204" pitchFamily="34" charset="0"/>
              </a:rPr>
              <a:t>supply</a:t>
            </a:r>
            <a:r>
              <a:rPr lang="lv-LV" b="0" i="0" dirty="0">
                <a:solidFill>
                  <a:srgbClr val="000000"/>
                </a:solidFill>
                <a:effectLst/>
                <a:latin typeface="Arial" panose="020B0604020202020204" pitchFamily="34" charset="0"/>
              </a:rPr>
              <a:t> - b</a:t>
            </a:r>
            <a:r>
              <a:rPr lang="en-US" b="0" i="0" dirty="0" err="1">
                <a:solidFill>
                  <a:srgbClr val="000000"/>
                </a:solidFill>
                <a:effectLst/>
                <a:latin typeface="Arial" panose="020B0604020202020204" pitchFamily="34" charset="0"/>
              </a:rPr>
              <a:t>lockchain</a:t>
            </a:r>
            <a:r>
              <a:rPr lang="en-US" b="0" i="0" dirty="0">
                <a:solidFill>
                  <a:srgbClr val="000000"/>
                </a:solidFill>
                <a:effectLst/>
                <a:latin typeface="Arial" panose="020B0604020202020204" pitchFamily="34" charset="0"/>
              </a:rPr>
              <a:t>-enabled solutions in energy supply allows to accurately track usage of the energy, improves tracking of clean energy</a:t>
            </a:r>
            <a:r>
              <a:rPr lang="lv-LV" b="0" i="0" dirty="0">
                <a:solidFill>
                  <a:srgbClr val="000000"/>
                </a:solidFill>
                <a:effectLst/>
                <a:latin typeface="Arial" panose="020B0604020202020204" pitchFamily="34" charset="0"/>
              </a:rPr>
              <a:t>;</a:t>
            </a:r>
          </a:p>
          <a:p>
            <a:pPr marL="171450" indent="-171450" algn="l">
              <a:buFont typeface="Arial" panose="020B0604020202020204" pitchFamily="34" charset="0"/>
              <a:buChar char="•"/>
            </a:pPr>
            <a:r>
              <a:rPr lang="lv-LV" b="1" i="0" dirty="0" err="1">
                <a:solidFill>
                  <a:srgbClr val="000000"/>
                </a:solidFill>
                <a:effectLst/>
                <a:latin typeface="Arial" panose="020B0604020202020204" pitchFamily="34" charset="0"/>
              </a:rPr>
              <a:t>Peer</a:t>
            </a:r>
            <a:r>
              <a:rPr lang="lv-LV" b="1" i="0" dirty="0">
                <a:solidFill>
                  <a:srgbClr val="000000"/>
                </a:solidFill>
                <a:effectLst/>
                <a:latin typeface="Arial" panose="020B0604020202020204" pitchFamily="34" charset="0"/>
              </a:rPr>
              <a:t>-to-</a:t>
            </a:r>
            <a:r>
              <a:rPr lang="lv-LV" b="1" i="0" dirty="0" err="1">
                <a:solidFill>
                  <a:srgbClr val="000000"/>
                </a:solidFill>
                <a:effectLst/>
                <a:latin typeface="Arial" panose="020B0604020202020204" pitchFamily="34" charset="0"/>
              </a:rPr>
              <a:t>peer</a:t>
            </a:r>
            <a:r>
              <a:rPr lang="lv-LV" b="0" i="0" dirty="0">
                <a:solidFill>
                  <a:srgbClr val="000000"/>
                </a:solidFill>
                <a:effectLst/>
                <a:latin typeface="Arial" panose="020B0604020202020204" pitchFamily="34" charset="0"/>
              </a:rPr>
              <a:t> </a:t>
            </a:r>
            <a:r>
              <a:rPr lang="lv-LV" b="1" i="0" dirty="0" err="1">
                <a:solidFill>
                  <a:srgbClr val="000000"/>
                </a:solidFill>
                <a:effectLst/>
                <a:latin typeface="Arial" panose="020B0604020202020204" pitchFamily="34" charset="0"/>
              </a:rPr>
              <a:t>global</a:t>
            </a:r>
            <a:r>
              <a:rPr lang="lv-LV" b="1" i="0" dirty="0">
                <a:solidFill>
                  <a:srgbClr val="000000"/>
                </a:solidFill>
                <a:effectLst/>
                <a:latin typeface="Arial" panose="020B0604020202020204" pitchFamily="34" charset="0"/>
              </a:rPr>
              <a:t> </a:t>
            </a:r>
            <a:r>
              <a:rPr lang="lv-LV" b="1" i="0" dirty="0" err="1">
                <a:solidFill>
                  <a:srgbClr val="000000"/>
                </a:solidFill>
                <a:effectLst/>
                <a:latin typeface="Arial" panose="020B0604020202020204" pitchFamily="34" charset="0"/>
              </a:rPr>
              <a:t>transactions</a:t>
            </a:r>
            <a:r>
              <a:rPr lang="lv-LV" b="1" i="0" dirty="0">
                <a:solidFill>
                  <a:srgbClr val="000000"/>
                </a:solidFill>
                <a:effectLst/>
                <a:latin typeface="Arial" panose="020B0604020202020204" pitchFamily="34" charset="0"/>
              </a:rPr>
              <a:t>- </a:t>
            </a:r>
            <a:r>
              <a:rPr lang="lv-LV" b="0" i="0" dirty="0">
                <a:solidFill>
                  <a:srgbClr val="000000"/>
                </a:solidFill>
                <a:effectLst/>
                <a:latin typeface="Arial" panose="020B0604020202020204" pitchFamily="34" charset="0"/>
              </a:rPr>
              <a:t>b</a:t>
            </a:r>
            <a:r>
              <a:rPr lang="en-US" b="0" i="0" dirty="0" err="1">
                <a:solidFill>
                  <a:srgbClr val="000000"/>
                </a:solidFill>
                <a:effectLst/>
                <a:latin typeface="Arial" panose="020B0604020202020204" pitchFamily="34" charset="0"/>
              </a:rPr>
              <a:t>lockchain</a:t>
            </a:r>
            <a:r>
              <a:rPr lang="en-US" b="0" i="0" dirty="0">
                <a:solidFill>
                  <a:srgbClr val="000000"/>
                </a:solidFill>
                <a:effectLst/>
                <a:latin typeface="Arial" panose="020B0604020202020204" pitchFamily="34" charset="0"/>
              </a:rPr>
              <a:t> technology enabled</a:t>
            </a:r>
            <a:r>
              <a:rPr lang="en-US" b="1" i="0" dirty="0">
                <a:solidFill>
                  <a:srgbClr val="000000"/>
                </a:solidFill>
                <a:effectLst/>
                <a:latin typeface="Arial" panose="020B0604020202020204" pitchFamily="34" charset="0"/>
              </a:rPr>
              <a:t> fast, secure and cheap</a:t>
            </a:r>
            <a:r>
              <a:rPr lang="en-US" b="0" i="0" dirty="0">
                <a:solidFill>
                  <a:srgbClr val="000000"/>
                </a:solidFill>
                <a:effectLst/>
                <a:latin typeface="Arial" panose="020B0604020202020204" pitchFamily="34" charset="0"/>
              </a:rPr>
              <a:t> transfer of funds </a:t>
            </a:r>
            <a:r>
              <a:rPr lang="en-US" b="0" i="0" dirty="0" err="1">
                <a:solidFill>
                  <a:srgbClr val="000000"/>
                </a:solidFill>
                <a:effectLst/>
                <a:latin typeface="Arial" panose="020B0604020202020204" pitchFamily="34" charset="0"/>
              </a:rPr>
              <a:t>accross</a:t>
            </a:r>
            <a:r>
              <a:rPr lang="en-US" b="0" i="0" dirty="0">
                <a:solidFill>
                  <a:srgbClr val="000000"/>
                </a:solidFill>
                <a:effectLst/>
                <a:latin typeface="Arial" panose="020B0604020202020204" pitchFamily="34" charset="0"/>
              </a:rPr>
              <a:t> the globe. That is why more businesses, as well as regular users, are beginning to prefer cryptocurrency for international transfers. Not only are they generally </a:t>
            </a:r>
            <a:r>
              <a:rPr lang="en-US" b="1" i="0" dirty="0">
                <a:solidFill>
                  <a:srgbClr val="000000"/>
                </a:solidFill>
                <a:effectLst/>
                <a:latin typeface="Arial" panose="020B0604020202020204" pitchFamily="34" charset="0"/>
              </a:rPr>
              <a:t>more secure</a:t>
            </a:r>
            <a:r>
              <a:rPr lang="en-US" b="0" i="0" dirty="0">
                <a:solidFill>
                  <a:srgbClr val="000000"/>
                </a:solidFill>
                <a:effectLst/>
                <a:latin typeface="Arial" panose="020B0604020202020204" pitchFamily="34" charset="0"/>
              </a:rPr>
              <a:t>, </a:t>
            </a:r>
            <a:r>
              <a:rPr lang="en-US" b="1" i="0" dirty="0">
                <a:solidFill>
                  <a:srgbClr val="000000"/>
                </a:solidFill>
                <a:effectLst/>
                <a:latin typeface="Arial" panose="020B0604020202020204" pitchFamily="34" charset="0"/>
              </a:rPr>
              <a:t>users are also granted more freedom</a:t>
            </a:r>
            <a:r>
              <a:rPr lang="en-US" b="0" i="0" dirty="0">
                <a:solidFill>
                  <a:srgbClr val="000000"/>
                </a:solidFill>
                <a:effectLst/>
                <a:latin typeface="Arial" panose="020B0604020202020204" pitchFamily="34" charset="0"/>
              </a:rPr>
              <a:t> when it comes to the movement of their funds.</a:t>
            </a:r>
            <a:endParaRPr lang="lv-LV" dirty="0"/>
          </a:p>
        </p:txBody>
      </p:sp>
      <p:sp>
        <p:nvSpPr>
          <p:cNvPr id="4" name="Slide Number Placeholder 3"/>
          <p:cNvSpPr>
            <a:spLocks noGrp="1"/>
          </p:cNvSpPr>
          <p:nvPr>
            <p:ph type="sldNum" sz="quarter" idx="5"/>
          </p:nvPr>
        </p:nvSpPr>
        <p:spPr/>
        <p:txBody>
          <a:bodyPr/>
          <a:lstStyle/>
          <a:p>
            <a:fld id="{279A83C8-A71D-4920-B0CC-04ED82940F72}" type="slidenum">
              <a:rPr lang="lv-LV" smtClean="0"/>
              <a:t>7</a:t>
            </a:fld>
            <a:endParaRPr lang="lv-LV"/>
          </a:p>
        </p:txBody>
      </p:sp>
    </p:spTree>
    <p:extLst>
      <p:ext uri="{BB962C8B-B14F-4D97-AF65-F5344CB8AC3E}">
        <p14:creationId xmlns:p14="http://schemas.microsoft.com/office/powerpoint/2010/main" val="279047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Tasks</a:t>
            </a:r>
            <a:r>
              <a:rPr lang="lv-LV" dirty="0"/>
              <a:t> </a:t>
            </a:r>
            <a:r>
              <a:rPr lang="lv-LV" dirty="0" err="1"/>
              <a:t>on</a:t>
            </a:r>
            <a:r>
              <a:rPr lang="lv-LV" dirty="0"/>
              <a:t> platform.blocks.ase.ro.</a:t>
            </a:r>
          </a:p>
          <a:p>
            <a:r>
              <a:rPr lang="lv-LV" dirty="0" err="1"/>
              <a:t>Ask</a:t>
            </a:r>
            <a:r>
              <a:rPr lang="lv-LV" dirty="0"/>
              <a:t> students to </a:t>
            </a:r>
            <a:r>
              <a:rPr lang="lv-LV" dirty="0" err="1"/>
              <a:t>read</a:t>
            </a:r>
            <a:r>
              <a:rPr lang="lv-LV" dirty="0"/>
              <a:t> </a:t>
            </a:r>
            <a:r>
              <a:rPr lang="lv-LV" dirty="0" err="1"/>
              <a:t>theory</a:t>
            </a:r>
            <a:r>
              <a:rPr lang="lv-LV" dirty="0"/>
              <a:t> </a:t>
            </a:r>
            <a:r>
              <a:rPr lang="lv-LV" dirty="0" err="1"/>
              <a:t>and</a:t>
            </a:r>
            <a:r>
              <a:rPr lang="lv-LV" dirty="0"/>
              <a:t> </a:t>
            </a:r>
            <a:r>
              <a:rPr lang="lv-LV" dirty="0" err="1"/>
              <a:t>complete</a:t>
            </a:r>
            <a:r>
              <a:rPr lang="lv-LV" dirty="0"/>
              <a:t> </a:t>
            </a:r>
            <a:r>
              <a:rPr lang="lv-LV" dirty="0" err="1"/>
              <a:t>tasks</a:t>
            </a:r>
            <a:r>
              <a:rPr lang="lv-LV" dirty="0"/>
              <a:t> </a:t>
            </a:r>
            <a:r>
              <a:rPr lang="lv-LV" dirty="0" err="1"/>
              <a:t>on</a:t>
            </a:r>
            <a:r>
              <a:rPr lang="lv-LV" dirty="0"/>
              <a:t> platform.blocks.ase.ro, </a:t>
            </a:r>
            <a:r>
              <a:rPr lang="lv-LV" dirty="0" err="1"/>
              <a:t>course</a:t>
            </a:r>
            <a:r>
              <a:rPr lang="lv-LV" dirty="0"/>
              <a:t> «</a:t>
            </a:r>
            <a:r>
              <a:rPr lang="lv-LV" b="0" i="0" dirty="0" err="1">
                <a:solidFill>
                  <a:srgbClr val="373A3C"/>
                </a:solidFill>
                <a:effectLst/>
                <a:latin typeface="Helvetica" panose="020B0604020202020204" pitchFamily="34" charset="0"/>
              </a:rPr>
              <a:t>Analysis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of</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examples</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from</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blockchain</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technology</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application</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case</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studies</a:t>
            </a:r>
            <a:r>
              <a:rPr lang="lv-LV" b="0" i="0" dirty="0">
                <a:solidFill>
                  <a:srgbClr val="373A3C"/>
                </a:solidFill>
                <a:effectLst/>
                <a:latin typeface="Helvetica" panose="020B0604020202020204" pitchFamily="34" charset="0"/>
              </a:rPr>
              <a:t>)»- (https://platform.blocks.ase.ro/course/view.php?id=18)</a:t>
            </a:r>
            <a:endParaRPr lang="lv-LV" dirty="0"/>
          </a:p>
          <a:p>
            <a:endParaRPr lang="lv-LV" dirty="0"/>
          </a:p>
        </p:txBody>
      </p:sp>
      <p:sp>
        <p:nvSpPr>
          <p:cNvPr id="4" name="Slaida numura vietturis 3"/>
          <p:cNvSpPr>
            <a:spLocks noGrp="1"/>
          </p:cNvSpPr>
          <p:nvPr>
            <p:ph type="sldNum" sz="quarter" idx="5"/>
          </p:nvPr>
        </p:nvSpPr>
        <p:spPr/>
        <p:txBody>
          <a:bodyPr/>
          <a:lstStyle/>
          <a:p>
            <a:fld id="{279A83C8-A71D-4920-B0CC-04ED82940F72}" type="slidenum">
              <a:rPr lang="lv-LV" smtClean="0"/>
              <a:t>8</a:t>
            </a:fld>
            <a:endParaRPr lang="lv-LV"/>
          </a:p>
        </p:txBody>
      </p:sp>
    </p:spTree>
    <p:extLst>
      <p:ext uri="{BB962C8B-B14F-4D97-AF65-F5344CB8AC3E}">
        <p14:creationId xmlns:p14="http://schemas.microsoft.com/office/powerpoint/2010/main" val="1896489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ulslai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B511A-A169-481E-B8D3-D7A25A89140E}"/>
              </a:ext>
            </a:extLst>
          </p:cNvPr>
          <p:cNvSpPr>
            <a:spLocks noGrp="1"/>
          </p:cNvSpPr>
          <p:nvPr>
            <p:ph type="ctrTitle" hasCustomPrompt="1"/>
          </p:nvPr>
        </p:nvSpPr>
        <p:spPr>
          <a:xfrm>
            <a:off x="2410692" y="2101932"/>
            <a:ext cx="8251370" cy="1500105"/>
          </a:xfrm>
        </p:spPr>
        <p:txBody>
          <a:bodyPr anchor="b">
            <a:normAutofit/>
          </a:bodyPr>
          <a:lstStyle>
            <a:lvl1pPr algn="l">
              <a:defRPr sz="4800">
                <a:solidFill>
                  <a:schemeClr val="tx2"/>
                </a:solidFill>
              </a:defRPr>
            </a:lvl1pPr>
          </a:lstStyle>
          <a:p>
            <a:r>
              <a:rPr lang="lv-LV" dirty="0"/>
              <a:t>Virsraksts</a:t>
            </a:r>
            <a:endParaRPr lang="en-US" dirty="0"/>
          </a:p>
        </p:txBody>
      </p:sp>
      <p:sp>
        <p:nvSpPr>
          <p:cNvPr id="3" name="Subtitle 2">
            <a:extLst>
              <a:ext uri="{FF2B5EF4-FFF2-40B4-BE49-F238E27FC236}">
                <a16:creationId xmlns:a16="http://schemas.microsoft.com/office/drawing/2014/main" id="{C20A3C7F-33CD-437B-96D1-7F41E0BC3F09}"/>
              </a:ext>
            </a:extLst>
          </p:cNvPr>
          <p:cNvSpPr>
            <a:spLocks noGrp="1"/>
          </p:cNvSpPr>
          <p:nvPr>
            <p:ph type="subTitle" idx="1" hasCustomPrompt="1"/>
          </p:nvPr>
        </p:nvSpPr>
        <p:spPr>
          <a:xfrm>
            <a:off x="2410692" y="3602037"/>
            <a:ext cx="8257307" cy="1655763"/>
          </a:xfrm>
        </p:spPr>
        <p:txBody>
          <a:bodyPr/>
          <a:lstStyle>
            <a:lvl1pPr marL="0" indent="0" algn="l">
              <a:buNone/>
              <a:defRPr sz="2400">
                <a:solidFill>
                  <a:schemeClr val="tx2"/>
                </a:solidFill>
                <a:latin typeface="Ralew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APAKŠVIRSRAKSTS</a:t>
            </a:r>
            <a:endParaRPr lang="en-US" dirty="0"/>
          </a:p>
        </p:txBody>
      </p:sp>
      <p:sp>
        <p:nvSpPr>
          <p:cNvPr id="4" name="Date Placeholder 3">
            <a:extLst>
              <a:ext uri="{FF2B5EF4-FFF2-40B4-BE49-F238E27FC236}">
                <a16:creationId xmlns:a16="http://schemas.microsoft.com/office/drawing/2014/main" id="{CF3ED034-3922-4D3A-B036-57C54934EB53}"/>
              </a:ext>
            </a:extLst>
          </p:cNvPr>
          <p:cNvSpPr>
            <a:spLocks noGrp="1"/>
          </p:cNvSpPr>
          <p:nvPr>
            <p:ph type="dt" sz="half" idx="10"/>
          </p:nvPr>
        </p:nvSpPr>
        <p:spPr/>
        <p:txBody>
          <a:bodyPr/>
          <a:lstStyle/>
          <a:p>
            <a:fld id="{6CBA1D0A-D7DE-4905-AE56-95045EE1D313}" type="datetimeFigureOut">
              <a:rPr lang="lv-LV" smtClean="0"/>
              <a:t>14.06.2021</a:t>
            </a:fld>
            <a:endParaRPr lang="lv-LV"/>
          </a:p>
        </p:txBody>
      </p:sp>
      <p:sp>
        <p:nvSpPr>
          <p:cNvPr id="5" name="Footer Placeholder 4">
            <a:extLst>
              <a:ext uri="{FF2B5EF4-FFF2-40B4-BE49-F238E27FC236}">
                <a16:creationId xmlns:a16="http://schemas.microsoft.com/office/drawing/2014/main" id="{E69755C3-A5F4-4A51-BDAB-E5622D0FCB6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C204027-026C-4C9F-9041-F761D4DABB60}"/>
              </a:ext>
            </a:extLst>
          </p:cNvPr>
          <p:cNvSpPr>
            <a:spLocks noGrp="1"/>
          </p:cNvSpPr>
          <p:nvPr>
            <p:ph type="sldNum" sz="quarter" idx="12"/>
          </p:nvPr>
        </p:nvSpPr>
        <p:spPr/>
        <p:txBody>
          <a:bodyPr/>
          <a:lstStyle/>
          <a:p>
            <a:fld id="{8B3DCB3B-47F6-4FB3-AFED-1E57C57C2195}" type="slidenum">
              <a:rPr lang="lv-LV" smtClean="0"/>
              <a:t>‹#›</a:t>
            </a:fld>
            <a:endParaRPr lang="lv-LV"/>
          </a:p>
        </p:txBody>
      </p:sp>
      <p:sp>
        <p:nvSpPr>
          <p:cNvPr id="18" name="Picture Placeholder 17">
            <a:extLst>
              <a:ext uri="{FF2B5EF4-FFF2-40B4-BE49-F238E27FC236}">
                <a16:creationId xmlns:a16="http://schemas.microsoft.com/office/drawing/2014/main" id="{563B364A-4A07-40CD-916B-E124982A3EB6}"/>
              </a:ext>
            </a:extLst>
          </p:cNvPr>
          <p:cNvSpPr>
            <a:spLocks noGrp="1"/>
          </p:cNvSpPr>
          <p:nvPr>
            <p:ph type="pic" sz="quarter" idx="14" hasCustomPrompt="1"/>
          </p:nvPr>
        </p:nvSpPr>
        <p:spPr>
          <a:xfrm>
            <a:off x="2678113" y="5753100"/>
            <a:ext cx="6835774" cy="453005"/>
          </a:xfrm>
        </p:spPr>
        <p:txBody>
          <a:bodyPr>
            <a:normAutofit/>
          </a:bodyPr>
          <a:lstStyle>
            <a:lvl1pPr marL="0" indent="0" algn="ctr">
              <a:buNone/>
              <a:defRPr sz="2000">
                <a:solidFill>
                  <a:schemeClr val="bg1">
                    <a:lumMod val="95000"/>
                  </a:schemeClr>
                </a:solidFill>
              </a:defRPr>
            </a:lvl1pPr>
          </a:lstStyle>
          <a:p>
            <a:r>
              <a:rPr lang="en-US" dirty="0"/>
              <a:t>Citi logo</a:t>
            </a:r>
          </a:p>
        </p:txBody>
      </p:sp>
      <p:sp>
        <p:nvSpPr>
          <p:cNvPr id="20" name="Content Placeholder 19">
            <a:extLst>
              <a:ext uri="{FF2B5EF4-FFF2-40B4-BE49-F238E27FC236}">
                <a16:creationId xmlns:a16="http://schemas.microsoft.com/office/drawing/2014/main" id="{6A3447B9-BCB3-45B9-9102-440557B513EE}"/>
              </a:ext>
            </a:extLst>
          </p:cNvPr>
          <p:cNvSpPr>
            <a:spLocks noGrp="1"/>
          </p:cNvSpPr>
          <p:nvPr>
            <p:ph sz="quarter" idx="15" hasCustomPrompt="1"/>
          </p:nvPr>
        </p:nvSpPr>
        <p:spPr>
          <a:xfrm>
            <a:off x="9646099" y="5663962"/>
            <a:ext cx="1707702" cy="631279"/>
          </a:xfrm>
        </p:spPr>
        <p:txBody>
          <a:bodyPr anchor="b">
            <a:noAutofit/>
          </a:bodyPr>
          <a:lstStyle>
            <a:lvl1pPr marL="0" indent="0" algn="r">
              <a:buNone/>
              <a:defRPr sz="1400">
                <a:solidFill>
                  <a:schemeClr val="accent1"/>
                </a:solidFill>
                <a:latin typeface="+mj-lt"/>
              </a:defRPr>
            </a:lvl1pPr>
          </a:lstStyle>
          <a:p>
            <a:pPr lvl="0"/>
            <a:r>
              <a:rPr lang="en-US" dirty="0"/>
              <a:t>+371 67505090</a:t>
            </a:r>
          </a:p>
          <a:p>
            <a:pPr lvl="0"/>
            <a:r>
              <a:rPr lang="en-US" dirty="0"/>
              <a:t>bda@bda.lv</a:t>
            </a:r>
            <a:br>
              <a:rPr lang="en-US" dirty="0"/>
            </a:br>
            <a:r>
              <a:rPr lang="en-US" dirty="0"/>
              <a:t>www.bda.lv</a:t>
            </a:r>
          </a:p>
        </p:txBody>
      </p:sp>
      <p:pic>
        <p:nvPicPr>
          <p:cNvPr id="11" name="Picture 10">
            <a:extLst>
              <a:ext uri="{FF2B5EF4-FFF2-40B4-BE49-F238E27FC236}">
                <a16:creationId xmlns:a16="http://schemas.microsoft.com/office/drawing/2014/main" id="{3F620979-7E34-4912-9092-9DE9F7F517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pic>
        <p:nvPicPr>
          <p:cNvPr id="12" name="Picture 11">
            <a:extLst>
              <a:ext uri="{FF2B5EF4-FFF2-40B4-BE49-F238E27FC236}">
                <a16:creationId xmlns:a16="http://schemas.microsoft.com/office/drawing/2014/main" id="{D2A3736D-CA4E-41D2-8710-CC4633C7A8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0897" y="5799214"/>
            <a:ext cx="1707703" cy="910904"/>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B6469A14-2E1E-4DBA-A1AE-7928FAB55CC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29" y="4651228"/>
            <a:ext cx="2203743" cy="2203743"/>
          </a:xfrm>
          <a:prstGeom prst="rect">
            <a:avLst/>
          </a:prstGeom>
        </p:spPr>
      </p:pic>
      <p:pic>
        <p:nvPicPr>
          <p:cNvPr id="14" name="Picture 13" descr="A picture containing text, sign&#10;&#10;Description automatically generated">
            <a:extLst>
              <a:ext uri="{FF2B5EF4-FFF2-40B4-BE49-F238E27FC236}">
                <a16:creationId xmlns:a16="http://schemas.microsoft.com/office/drawing/2014/main" id="{ECB61C35-398D-4BA4-A40C-597DBDC5A6C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46315" y="6009623"/>
            <a:ext cx="3120286" cy="680295"/>
          </a:xfrm>
          <a:prstGeom prst="rect">
            <a:avLst/>
          </a:prstGeom>
        </p:spPr>
      </p:pic>
    </p:spTree>
    <p:extLst>
      <p:ext uri="{BB962C8B-B14F-4D97-AF65-F5344CB8AC3E}">
        <p14:creationId xmlns:p14="http://schemas.microsoft.com/office/powerpoint/2010/main" val="101848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ksts + Attēls - Horizontāli">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24AB915-88F7-4E92-9B4B-2BF751EEF663}"/>
              </a:ext>
            </a:extLst>
          </p:cNvPr>
          <p:cNvGrpSpPr/>
          <p:nvPr/>
        </p:nvGrpSpPr>
        <p:grpSpPr>
          <a:xfrm>
            <a:off x="7095506" y="0"/>
            <a:ext cx="5096494" cy="6858000"/>
            <a:chOff x="7095506" y="0"/>
            <a:chExt cx="5096494" cy="6858000"/>
          </a:xfrm>
        </p:grpSpPr>
        <p:sp>
          <p:nvSpPr>
            <p:cNvPr id="9" name="Rectangle 8">
              <a:extLst>
                <a:ext uri="{FF2B5EF4-FFF2-40B4-BE49-F238E27FC236}">
                  <a16:creationId xmlns:a16="http://schemas.microsoft.com/office/drawing/2014/main" id="{F51C5BCC-17D9-4BF5-AF5D-59F8B77C8B56}"/>
                </a:ext>
              </a:extLst>
            </p:cNvPr>
            <p:cNvSpPr/>
            <p:nvPr/>
          </p:nvSpPr>
          <p:spPr>
            <a:xfrm>
              <a:off x="7095506" y="0"/>
              <a:ext cx="5096494" cy="6858000"/>
            </a:xfrm>
            <a:prstGeom prst="rect">
              <a:avLst/>
            </a:prstGeom>
            <a:ln>
              <a:noFill/>
            </a:ln>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B12842D-9B4E-4F12-850F-DA4150F585BE}"/>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a:stretch/>
          </p:blipFill>
          <p:spPr>
            <a:xfrm>
              <a:off x="7431356" y="0"/>
              <a:ext cx="4760644" cy="3795648"/>
            </a:xfrm>
            <a:prstGeom prst="rect">
              <a:avLst/>
            </a:prstGeom>
          </p:spPr>
        </p:pic>
      </p:grpSp>
      <p:sp>
        <p:nvSpPr>
          <p:cNvPr id="11" name="Text Placeholder 10">
            <a:extLst>
              <a:ext uri="{FF2B5EF4-FFF2-40B4-BE49-F238E27FC236}">
                <a16:creationId xmlns:a16="http://schemas.microsoft.com/office/drawing/2014/main" id="{C30AF115-E1EB-47E8-A923-E29C7E13A46C}"/>
              </a:ext>
            </a:extLst>
          </p:cNvPr>
          <p:cNvSpPr>
            <a:spLocks noGrp="1"/>
          </p:cNvSpPr>
          <p:nvPr>
            <p:ph type="body" sz="quarter" idx="14" hasCustomPrompt="1"/>
          </p:nvPr>
        </p:nvSpPr>
        <p:spPr>
          <a:xfrm>
            <a:off x="7309262" y="1688224"/>
            <a:ext cx="4216088" cy="4492881"/>
          </a:xfrm>
        </p:spPr>
        <p:txBody>
          <a:bodyPr>
            <a:normAutofit/>
          </a:bodyPr>
          <a:lstStyle>
            <a:lvl1pPr marL="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sp>
        <p:nvSpPr>
          <p:cNvPr id="7" name="Picture Placeholder 2">
            <a:extLst>
              <a:ext uri="{FF2B5EF4-FFF2-40B4-BE49-F238E27FC236}">
                <a16:creationId xmlns:a16="http://schemas.microsoft.com/office/drawing/2014/main" id="{634F5CF1-4B9B-4254-BC0C-F46C88C94F9C}"/>
              </a:ext>
            </a:extLst>
          </p:cNvPr>
          <p:cNvSpPr>
            <a:spLocks noGrp="1"/>
          </p:cNvSpPr>
          <p:nvPr>
            <p:ph type="pic" sz="quarter" idx="15" hasCustomPrompt="1"/>
          </p:nvPr>
        </p:nvSpPr>
        <p:spPr>
          <a:xfrm>
            <a:off x="321501" y="1302692"/>
            <a:ext cx="6453187" cy="4302125"/>
          </a:xfrm>
        </p:spPr>
        <p:txBody>
          <a:bodyPr/>
          <a:lstStyle>
            <a:lvl1pPr>
              <a:defRPr/>
            </a:lvl1pPr>
          </a:lstStyle>
          <a:p>
            <a:r>
              <a:rPr lang="lv-LV" dirty="0"/>
              <a:t>Attēls</a:t>
            </a:r>
          </a:p>
        </p:txBody>
      </p:sp>
      <p:sp>
        <p:nvSpPr>
          <p:cNvPr id="8" name="Title 1">
            <a:extLst>
              <a:ext uri="{FF2B5EF4-FFF2-40B4-BE49-F238E27FC236}">
                <a16:creationId xmlns:a16="http://schemas.microsoft.com/office/drawing/2014/main" id="{307315EE-A043-48E3-80A4-CACD39D4C40F}"/>
              </a:ext>
            </a:extLst>
          </p:cNvPr>
          <p:cNvSpPr>
            <a:spLocks noGrp="1"/>
          </p:cNvSpPr>
          <p:nvPr>
            <p:ph type="title" hasCustomPrompt="1"/>
          </p:nvPr>
        </p:nvSpPr>
        <p:spPr>
          <a:xfrm>
            <a:off x="7309263" y="830770"/>
            <a:ext cx="4216088" cy="580345"/>
          </a:xfrm>
        </p:spPr>
        <p:txBody>
          <a:bodyPr/>
          <a:lstStyle>
            <a:lvl1pPr>
              <a:defRPr>
                <a:solidFill>
                  <a:schemeClr val="bg1"/>
                </a:solidFill>
              </a:defRPr>
            </a:lvl1pPr>
          </a:lstStyle>
          <a:p>
            <a:r>
              <a:rPr lang="lv-LV" dirty="0"/>
              <a:t>Virsraksts</a:t>
            </a:r>
            <a:endParaRPr lang="en-US" dirty="0"/>
          </a:p>
        </p:txBody>
      </p:sp>
    </p:spTree>
    <p:extLst>
      <p:ext uri="{BB962C8B-B14F-4D97-AF65-F5344CB8AC3E}">
        <p14:creationId xmlns:p14="http://schemas.microsoft.com/office/powerpoint/2010/main" val="346846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ksts + Attēls - Vertikāl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1C5BCC-17D9-4BF5-AF5D-59F8B77C8B56}"/>
              </a:ext>
            </a:extLst>
          </p:cNvPr>
          <p:cNvSpPr/>
          <p:nvPr/>
        </p:nvSpPr>
        <p:spPr>
          <a:xfrm>
            <a:off x="5409210" y="0"/>
            <a:ext cx="6782790" cy="6858000"/>
          </a:xfrm>
          <a:prstGeom prst="rect">
            <a:avLst/>
          </a:prstGeom>
          <a:ln>
            <a:noFill/>
          </a:ln>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508AAB16-7A67-4071-BFD7-06F7AF4E3AF2}"/>
              </a:ext>
            </a:extLst>
          </p:cNvPr>
          <p:cNvSpPr>
            <a:spLocks noGrp="1"/>
          </p:cNvSpPr>
          <p:nvPr>
            <p:ph type="body" sz="quarter" idx="14" hasCustomPrompt="1"/>
          </p:nvPr>
        </p:nvSpPr>
        <p:spPr>
          <a:xfrm>
            <a:off x="5962960" y="1688225"/>
            <a:ext cx="5134879" cy="3390900"/>
          </a:xfrm>
        </p:spPr>
        <p:txBody>
          <a:bodyPr>
            <a:normAutofit/>
          </a:bodyPr>
          <a:lstStyle>
            <a:lvl1pPr marL="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pic>
        <p:nvPicPr>
          <p:cNvPr id="10" name="Picture 9">
            <a:extLst>
              <a:ext uri="{FF2B5EF4-FFF2-40B4-BE49-F238E27FC236}">
                <a16:creationId xmlns:a16="http://schemas.microsoft.com/office/drawing/2014/main" id="{6FCE66AC-062E-4239-B849-9F41DEDD2BF7}"/>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
        <p:nvSpPr>
          <p:cNvPr id="12" name="Picture Placeholder 2">
            <a:extLst>
              <a:ext uri="{FF2B5EF4-FFF2-40B4-BE49-F238E27FC236}">
                <a16:creationId xmlns:a16="http://schemas.microsoft.com/office/drawing/2014/main" id="{EBC1493B-E042-4110-BD86-74AEFCFE8470}"/>
              </a:ext>
            </a:extLst>
          </p:cNvPr>
          <p:cNvSpPr>
            <a:spLocks noGrp="1"/>
          </p:cNvSpPr>
          <p:nvPr>
            <p:ph type="pic" sz="quarter" idx="15" hasCustomPrompt="1"/>
          </p:nvPr>
        </p:nvSpPr>
        <p:spPr>
          <a:xfrm>
            <a:off x="707405" y="356743"/>
            <a:ext cx="4160838" cy="6242050"/>
          </a:xfrm>
        </p:spPr>
        <p:txBody>
          <a:bodyPr/>
          <a:lstStyle>
            <a:lvl1pPr>
              <a:defRPr/>
            </a:lvl1pPr>
          </a:lstStyle>
          <a:p>
            <a:r>
              <a:rPr lang="lv-LV" dirty="0"/>
              <a:t>Attēls</a:t>
            </a:r>
          </a:p>
        </p:txBody>
      </p:sp>
      <p:sp>
        <p:nvSpPr>
          <p:cNvPr id="13" name="Title 1">
            <a:extLst>
              <a:ext uri="{FF2B5EF4-FFF2-40B4-BE49-F238E27FC236}">
                <a16:creationId xmlns:a16="http://schemas.microsoft.com/office/drawing/2014/main" id="{D3AA5701-9D8D-44DF-91F4-91D85BFCE874}"/>
              </a:ext>
            </a:extLst>
          </p:cNvPr>
          <p:cNvSpPr>
            <a:spLocks noGrp="1"/>
          </p:cNvSpPr>
          <p:nvPr>
            <p:ph type="title" hasCustomPrompt="1"/>
          </p:nvPr>
        </p:nvSpPr>
        <p:spPr>
          <a:xfrm>
            <a:off x="5962960" y="824756"/>
            <a:ext cx="5134878" cy="580345"/>
          </a:xfrm>
        </p:spPr>
        <p:txBody>
          <a:bodyPr/>
          <a:lstStyle>
            <a:lvl1pPr>
              <a:defRPr>
                <a:solidFill>
                  <a:schemeClr val="bg1"/>
                </a:solidFill>
              </a:defRPr>
            </a:lvl1pPr>
          </a:lstStyle>
          <a:p>
            <a:r>
              <a:rPr lang="lv-LV" dirty="0"/>
              <a:t>Virsraksts</a:t>
            </a:r>
            <a:endParaRPr lang="en-US" dirty="0"/>
          </a:p>
        </p:txBody>
      </p:sp>
    </p:spTree>
    <p:extLst>
      <p:ext uri="{BB962C8B-B14F-4D97-AF65-F5344CB8AC3E}">
        <p14:creationId xmlns:p14="http://schemas.microsoft.com/office/powerpoint/2010/main" val="1503650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ksts + Apakšpunkti">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067EA5B-BA9F-44DA-AE4D-D32AD7343A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9" name="Rectangle 8">
            <a:extLst>
              <a:ext uri="{FF2B5EF4-FFF2-40B4-BE49-F238E27FC236}">
                <a16:creationId xmlns:a16="http://schemas.microsoft.com/office/drawing/2014/main" id="{F51C5BCC-17D9-4BF5-AF5D-59F8B77C8B56}"/>
              </a:ext>
            </a:extLst>
          </p:cNvPr>
          <p:cNvSpPr/>
          <p:nvPr/>
        </p:nvSpPr>
        <p:spPr>
          <a:xfrm>
            <a:off x="0" y="0"/>
            <a:ext cx="6667995" cy="6858000"/>
          </a:xfrm>
          <a:prstGeom prst="rect">
            <a:avLst/>
          </a:prstGeom>
          <a:ln>
            <a:noFill/>
          </a:ln>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07F5C0-3809-46B9-8F21-62011E73C8D1}"/>
              </a:ext>
            </a:extLst>
          </p:cNvPr>
          <p:cNvSpPr>
            <a:spLocks noGrp="1"/>
          </p:cNvSpPr>
          <p:nvPr>
            <p:ph idx="1" hasCustomPrompt="1"/>
          </p:nvPr>
        </p:nvSpPr>
        <p:spPr>
          <a:xfrm>
            <a:off x="7065818" y="1688225"/>
            <a:ext cx="4222668" cy="4351338"/>
          </a:xfrm>
        </p:spPr>
        <p:txBody>
          <a:bodyPr>
            <a:normAutofit/>
          </a:bodyPr>
          <a:lstStyle>
            <a:lvl1pPr marL="285750" indent="-285750">
              <a:buClr>
                <a:schemeClr val="tx2"/>
              </a:buClr>
              <a:buSzPct val="90000"/>
              <a:buFont typeface="Webdings" panose="05030102010509060703" pitchFamily="18" charset="2"/>
              <a:buChar char="g"/>
              <a:defRPr sz="1800">
                <a:latin typeface="+mn-lt"/>
              </a:defRPr>
            </a:lvl1pPr>
          </a:lstStyle>
          <a:p>
            <a:pPr lvl="0"/>
            <a:r>
              <a:rPr lang="en-US" b="0" i="0" dirty="0">
                <a:solidFill>
                  <a:srgbClr val="000000"/>
                </a:solidFill>
                <a:effectLst/>
                <a:latin typeface="Open Sans"/>
              </a:rPr>
              <a:t>LOREM IPSUM DOLOR SIT AMET, CONSECTETUR ADIPISCING ELIT. </a:t>
            </a:r>
          </a:p>
          <a:p>
            <a:pPr lvl="0"/>
            <a:r>
              <a:rPr lang="en-US" b="0" i="0" dirty="0">
                <a:solidFill>
                  <a:srgbClr val="000000"/>
                </a:solidFill>
                <a:effectLst/>
                <a:latin typeface="Open Sans"/>
              </a:rPr>
              <a:t>ALIQUAM VOLUTPAT ID MAGNA SIT AMET CONVALLIS. UT SCELERISQUE METUS MAURIS, EU POSUERE DOLOR POSUERE EU. LOREM IPSUM DOLOR SIT AMET, CONSECTETUR ADIPISCING ELIT. </a:t>
            </a:r>
          </a:p>
          <a:p>
            <a:pPr lvl="0"/>
            <a:r>
              <a:rPr lang="en-US" b="0" i="0" dirty="0">
                <a:solidFill>
                  <a:srgbClr val="000000"/>
                </a:solidFill>
                <a:effectLst/>
                <a:latin typeface="Open Sans"/>
              </a:rPr>
              <a:t>DUIS MASSA FELIS, SAGITTIS NEC EROS QUIS, LAOREET MATTIS LIGULA. AENEAN GRAVIDA IMPERDIET DIAM, SED VOLUTPAT LECTUS RUTRUM AT. </a:t>
            </a:r>
          </a:p>
          <a:p>
            <a:pPr lvl="0"/>
            <a:r>
              <a:rPr lang="en-US" b="0" i="0" dirty="0">
                <a:solidFill>
                  <a:srgbClr val="000000"/>
                </a:solidFill>
                <a:effectLst/>
                <a:latin typeface="Open Sans"/>
              </a:rPr>
              <a:t>FUSCE NEC ERAT AC RISUS FINIBUS EUISMOD VEL IN AUGUE. </a:t>
            </a:r>
            <a:endParaRPr lang="en-US" dirty="0"/>
          </a:p>
        </p:txBody>
      </p:sp>
      <p:sp>
        <p:nvSpPr>
          <p:cNvPr id="10" name="Title 1">
            <a:extLst>
              <a:ext uri="{FF2B5EF4-FFF2-40B4-BE49-F238E27FC236}">
                <a16:creationId xmlns:a16="http://schemas.microsoft.com/office/drawing/2014/main" id="{8442ADAD-912A-4314-AA4A-DDA5E87AED16}"/>
              </a:ext>
            </a:extLst>
          </p:cNvPr>
          <p:cNvSpPr txBox="1">
            <a:spLocks/>
          </p:cNvSpPr>
          <p:nvPr/>
        </p:nvSpPr>
        <p:spPr>
          <a:xfrm>
            <a:off x="1263585" y="1491652"/>
            <a:ext cx="4222668" cy="241898"/>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a:t>Bio</a:t>
            </a:r>
            <a:endParaRPr lang="en-US" dirty="0"/>
          </a:p>
        </p:txBody>
      </p:sp>
      <p:sp>
        <p:nvSpPr>
          <p:cNvPr id="17" name="Text Placeholder 10">
            <a:extLst>
              <a:ext uri="{FF2B5EF4-FFF2-40B4-BE49-F238E27FC236}">
                <a16:creationId xmlns:a16="http://schemas.microsoft.com/office/drawing/2014/main" id="{441D1EEB-7A2A-4F8F-94D3-F25CAFC60120}"/>
              </a:ext>
            </a:extLst>
          </p:cNvPr>
          <p:cNvSpPr>
            <a:spLocks noGrp="1"/>
          </p:cNvSpPr>
          <p:nvPr>
            <p:ph type="body" sz="quarter" idx="14" hasCustomPrompt="1"/>
          </p:nvPr>
        </p:nvSpPr>
        <p:spPr>
          <a:xfrm>
            <a:off x="838756" y="1688225"/>
            <a:ext cx="5134879" cy="3390900"/>
          </a:xfrm>
        </p:spPr>
        <p:txBody>
          <a:bodyPr>
            <a:normAutofit/>
          </a:bodyPr>
          <a:lstStyle>
            <a:lvl1pPr marL="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sp>
        <p:nvSpPr>
          <p:cNvPr id="14" name="Title 1">
            <a:extLst>
              <a:ext uri="{FF2B5EF4-FFF2-40B4-BE49-F238E27FC236}">
                <a16:creationId xmlns:a16="http://schemas.microsoft.com/office/drawing/2014/main" id="{B0F35B2B-0FDC-4502-B6C8-EB0A8A061CB6}"/>
              </a:ext>
            </a:extLst>
          </p:cNvPr>
          <p:cNvSpPr>
            <a:spLocks noGrp="1"/>
          </p:cNvSpPr>
          <p:nvPr>
            <p:ph type="title" hasCustomPrompt="1"/>
          </p:nvPr>
        </p:nvSpPr>
        <p:spPr>
          <a:xfrm>
            <a:off x="838757" y="756771"/>
            <a:ext cx="5134878" cy="580345"/>
          </a:xfrm>
        </p:spPr>
        <p:txBody>
          <a:bodyPr/>
          <a:lstStyle>
            <a:lvl1pPr>
              <a:defRPr>
                <a:solidFill>
                  <a:schemeClr val="bg1"/>
                </a:solidFill>
              </a:defRPr>
            </a:lvl1pPr>
          </a:lstStyle>
          <a:p>
            <a:r>
              <a:rPr lang="lv-LV" dirty="0"/>
              <a:t>Virsraksts</a:t>
            </a:r>
            <a:endParaRPr lang="en-US" dirty="0"/>
          </a:p>
        </p:txBody>
      </p:sp>
      <p:sp>
        <p:nvSpPr>
          <p:cNvPr id="16" name="Text Placeholder 4">
            <a:extLst>
              <a:ext uri="{FF2B5EF4-FFF2-40B4-BE49-F238E27FC236}">
                <a16:creationId xmlns:a16="http://schemas.microsoft.com/office/drawing/2014/main" id="{7500B95B-1674-4C9C-96DD-FF64F60B7D0F}"/>
              </a:ext>
            </a:extLst>
          </p:cNvPr>
          <p:cNvSpPr>
            <a:spLocks noGrp="1"/>
          </p:cNvSpPr>
          <p:nvPr>
            <p:ph type="body" sz="quarter" idx="15" hasCustomPrompt="1"/>
          </p:nvPr>
        </p:nvSpPr>
        <p:spPr>
          <a:xfrm>
            <a:off x="7065818" y="756770"/>
            <a:ext cx="4287837" cy="580345"/>
          </a:xfrm>
        </p:spPr>
        <p:txBody>
          <a:bodyPr/>
          <a:lstStyle>
            <a:lvl1pPr marL="0" indent="0">
              <a:buNone/>
              <a:defRPr sz="4400">
                <a:solidFill>
                  <a:srgbClr val="643CBE"/>
                </a:solidFill>
                <a:latin typeface="+mj-lt"/>
              </a:defRPr>
            </a:lvl1pPr>
          </a:lstStyle>
          <a:p>
            <a:pPr lvl="0"/>
            <a:r>
              <a:rPr lang="lv-LV" dirty="0"/>
              <a:t>Virsraksts</a:t>
            </a:r>
          </a:p>
        </p:txBody>
      </p:sp>
    </p:spTree>
    <p:extLst>
      <p:ext uri="{BB962C8B-B14F-4D97-AF65-F5344CB8AC3E}">
        <p14:creationId xmlns:p14="http://schemas.microsoft.com/office/powerpoint/2010/main" val="4005153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ksts + Bilde fonā">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7A051A8C-E76D-4122-9E57-C55F8E1C544C}"/>
              </a:ext>
            </a:extLst>
          </p:cNvPr>
          <p:cNvSpPr>
            <a:spLocks noGrp="1"/>
          </p:cNvSpPr>
          <p:nvPr>
            <p:ph type="pic" sz="quarter" idx="15" hasCustomPrompt="1"/>
          </p:nvPr>
        </p:nvSpPr>
        <p:spPr>
          <a:xfrm>
            <a:off x="0" y="0"/>
            <a:ext cx="12192000" cy="6858000"/>
          </a:xfrm>
        </p:spPr>
        <p:txBody>
          <a:bodyPr/>
          <a:lstStyle>
            <a:lvl1pPr>
              <a:defRPr/>
            </a:lvl1pPr>
          </a:lstStyle>
          <a:p>
            <a:r>
              <a:rPr lang="lv-LV" dirty="0"/>
              <a:t>Attēls</a:t>
            </a:r>
          </a:p>
        </p:txBody>
      </p:sp>
      <p:sp>
        <p:nvSpPr>
          <p:cNvPr id="9" name="Rectangle 8">
            <a:extLst>
              <a:ext uri="{FF2B5EF4-FFF2-40B4-BE49-F238E27FC236}">
                <a16:creationId xmlns:a16="http://schemas.microsoft.com/office/drawing/2014/main" id="{F51C5BCC-17D9-4BF5-AF5D-59F8B77C8B56}"/>
              </a:ext>
            </a:extLst>
          </p:cNvPr>
          <p:cNvSpPr/>
          <p:nvPr/>
        </p:nvSpPr>
        <p:spPr>
          <a:xfrm>
            <a:off x="0" y="1385886"/>
            <a:ext cx="8443182" cy="5472113"/>
          </a:xfrm>
          <a:prstGeom prst="rect">
            <a:avLst/>
          </a:prstGeom>
          <a:ln>
            <a:noFill/>
          </a:ln>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F5C17C53-884E-4EE9-9342-E0984D28B718}"/>
              </a:ext>
            </a:extLst>
          </p:cNvPr>
          <p:cNvSpPr>
            <a:spLocks noGrp="1"/>
          </p:cNvSpPr>
          <p:nvPr>
            <p:ph type="body" sz="quarter" idx="14" hasCustomPrompt="1"/>
          </p:nvPr>
        </p:nvSpPr>
        <p:spPr>
          <a:xfrm>
            <a:off x="1295400" y="2670175"/>
            <a:ext cx="6527800" cy="3390900"/>
          </a:xfrm>
        </p:spPr>
        <p:txBody>
          <a:bodyPr>
            <a:normAutofit/>
          </a:bodyPr>
          <a:lstStyle>
            <a:lvl1pPr marL="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pic>
        <p:nvPicPr>
          <p:cNvPr id="8" name="Picture 7">
            <a:extLst>
              <a:ext uri="{FF2B5EF4-FFF2-40B4-BE49-F238E27FC236}">
                <a16:creationId xmlns:a16="http://schemas.microsoft.com/office/drawing/2014/main" id="{0B405F89-43FE-4264-9DAC-C494F05242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10" name="Title 1">
            <a:extLst>
              <a:ext uri="{FF2B5EF4-FFF2-40B4-BE49-F238E27FC236}">
                <a16:creationId xmlns:a16="http://schemas.microsoft.com/office/drawing/2014/main" id="{294847B4-20E0-4754-8391-7BE80EBF82C2}"/>
              </a:ext>
            </a:extLst>
          </p:cNvPr>
          <p:cNvSpPr>
            <a:spLocks noGrp="1"/>
          </p:cNvSpPr>
          <p:nvPr>
            <p:ph type="title" hasCustomPrompt="1"/>
          </p:nvPr>
        </p:nvSpPr>
        <p:spPr>
          <a:xfrm>
            <a:off x="1295400" y="1819109"/>
            <a:ext cx="5134878" cy="580345"/>
          </a:xfrm>
        </p:spPr>
        <p:txBody>
          <a:bodyPr/>
          <a:lstStyle>
            <a:lvl1pPr>
              <a:defRPr>
                <a:solidFill>
                  <a:schemeClr val="bg1"/>
                </a:solidFill>
              </a:defRPr>
            </a:lvl1pPr>
          </a:lstStyle>
          <a:p>
            <a:r>
              <a:rPr lang="lv-LV" dirty="0"/>
              <a:t>Virsraksts</a:t>
            </a:r>
            <a:endParaRPr lang="en-US" dirty="0"/>
          </a:p>
        </p:txBody>
      </p:sp>
    </p:spTree>
    <p:extLst>
      <p:ext uri="{BB962C8B-B14F-4D97-AF65-F5344CB8AC3E}">
        <p14:creationId xmlns:p14="http://schemas.microsoft.com/office/powerpoint/2010/main" val="98002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zcēlum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57ED-AC0D-46E3-8354-EFDB4E096C2C}"/>
              </a:ext>
            </a:extLst>
          </p:cNvPr>
          <p:cNvSpPr>
            <a:spLocks noGrp="1"/>
          </p:cNvSpPr>
          <p:nvPr>
            <p:ph type="title" hasCustomPrompt="1"/>
          </p:nvPr>
        </p:nvSpPr>
        <p:spPr>
          <a:xfrm>
            <a:off x="838200" y="2843316"/>
            <a:ext cx="10515600" cy="694143"/>
          </a:xfrm>
        </p:spPr>
        <p:txBody>
          <a:bodyPr/>
          <a:lstStyle>
            <a:lvl1pPr algn="ctr">
              <a:defRPr>
                <a:solidFill>
                  <a:schemeClr val="tx1"/>
                </a:solidFill>
              </a:defRPr>
            </a:lvl1pPr>
          </a:lstStyle>
          <a:p>
            <a:r>
              <a:rPr lang="en-US" dirty="0"/>
              <a:t>#LOREMIPSUM</a:t>
            </a:r>
          </a:p>
        </p:txBody>
      </p:sp>
      <p:pic>
        <p:nvPicPr>
          <p:cNvPr id="4" name="Picture 3">
            <a:extLst>
              <a:ext uri="{FF2B5EF4-FFF2-40B4-BE49-F238E27FC236}">
                <a16:creationId xmlns:a16="http://schemas.microsoft.com/office/drawing/2014/main" id="{20D2C25B-FA5A-4AF5-ABF0-B333E9C3C1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Tree>
    <p:extLst>
      <p:ext uri="{BB962C8B-B14F-4D97-AF65-F5344CB8AC3E}">
        <p14:creationId xmlns:p14="http://schemas.microsoft.com/office/powerpoint/2010/main" val="141575576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ideo">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C59F9D-BD95-4E56-9B22-1316F1DCAB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
        <p:nvSpPr>
          <p:cNvPr id="4" name="Media Placeholder 3">
            <a:extLst>
              <a:ext uri="{FF2B5EF4-FFF2-40B4-BE49-F238E27FC236}">
                <a16:creationId xmlns:a16="http://schemas.microsoft.com/office/drawing/2014/main" id="{66691B5C-1A6D-44DE-B53D-F01F36839984}"/>
              </a:ext>
            </a:extLst>
          </p:cNvPr>
          <p:cNvSpPr>
            <a:spLocks noGrp="1"/>
          </p:cNvSpPr>
          <p:nvPr>
            <p:ph type="media" sz="quarter" idx="10"/>
          </p:nvPr>
        </p:nvSpPr>
        <p:spPr>
          <a:xfrm>
            <a:off x="2362200" y="1866900"/>
            <a:ext cx="7467600" cy="4010025"/>
          </a:xfrm>
        </p:spPr>
        <p:txBody>
          <a:bodyPr/>
          <a:lstStyle/>
          <a:p>
            <a:r>
              <a:rPr lang="lv-LV"/>
              <a:t>Lai pievienotu multividi, noklikšķiniet uz ikonas</a:t>
            </a:r>
            <a:endParaRPr lang="en-US"/>
          </a:p>
        </p:txBody>
      </p:sp>
      <p:sp>
        <p:nvSpPr>
          <p:cNvPr id="5" name="Title 1">
            <a:extLst>
              <a:ext uri="{FF2B5EF4-FFF2-40B4-BE49-F238E27FC236}">
                <a16:creationId xmlns:a16="http://schemas.microsoft.com/office/drawing/2014/main" id="{54292B1D-B16D-48E1-BD3D-F3BDEF2DB7E6}"/>
              </a:ext>
            </a:extLst>
          </p:cNvPr>
          <p:cNvSpPr>
            <a:spLocks noGrp="1"/>
          </p:cNvSpPr>
          <p:nvPr>
            <p:ph type="title" hasCustomPrompt="1"/>
          </p:nvPr>
        </p:nvSpPr>
        <p:spPr>
          <a:xfrm>
            <a:off x="1289385" y="1043073"/>
            <a:ext cx="5134878" cy="580345"/>
          </a:xfrm>
        </p:spPr>
        <p:txBody>
          <a:bodyPr/>
          <a:lstStyle>
            <a:lvl1pPr>
              <a:defRPr>
                <a:solidFill>
                  <a:schemeClr val="tx1"/>
                </a:solidFill>
              </a:defRPr>
            </a:lvl1pPr>
          </a:lstStyle>
          <a:p>
            <a:r>
              <a:rPr lang="lv-LV" dirty="0"/>
              <a:t>Video</a:t>
            </a:r>
            <a:endParaRPr lang="en-US" dirty="0"/>
          </a:p>
        </p:txBody>
      </p:sp>
    </p:spTree>
    <p:extLst>
      <p:ext uri="{BB962C8B-B14F-4D97-AF65-F5344CB8AC3E}">
        <p14:creationId xmlns:p14="http://schemas.microsoft.com/office/powerpoint/2010/main" val="34185712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s + Video">
    <p:bg>
      <p:bgRef idx="1001">
        <a:schemeClr val="bg2"/>
      </p:bgRef>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5F1C4B36-55C3-4F5E-B542-D624F5FE02BA}"/>
              </a:ext>
            </a:extLst>
          </p:cNvPr>
          <p:cNvSpPr>
            <a:spLocks noGrp="1"/>
          </p:cNvSpPr>
          <p:nvPr>
            <p:ph type="body" sz="quarter" idx="14" hasCustomPrompt="1"/>
          </p:nvPr>
        </p:nvSpPr>
        <p:spPr>
          <a:xfrm>
            <a:off x="1294845" y="1828386"/>
            <a:ext cx="2534206" cy="3966704"/>
          </a:xfrm>
          <a:noFill/>
        </p:spPr>
        <p:txBody>
          <a:bodyPr>
            <a:normAutofit/>
          </a:bodyPr>
          <a:lstStyle>
            <a:lvl1pPr marL="0" indent="0" algn="l">
              <a:buNone/>
              <a:defRPr sz="1800">
                <a:solidFill>
                  <a:schemeClr val="tx2"/>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t>
            </a:r>
          </a:p>
        </p:txBody>
      </p:sp>
      <p:pic>
        <p:nvPicPr>
          <p:cNvPr id="8" name="Picture 7">
            <a:extLst>
              <a:ext uri="{FF2B5EF4-FFF2-40B4-BE49-F238E27FC236}">
                <a16:creationId xmlns:a16="http://schemas.microsoft.com/office/drawing/2014/main" id="{54908C8A-9322-4401-98DA-7E232B57CC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
        <p:nvSpPr>
          <p:cNvPr id="7" name="Media Placeholder 3">
            <a:extLst>
              <a:ext uri="{FF2B5EF4-FFF2-40B4-BE49-F238E27FC236}">
                <a16:creationId xmlns:a16="http://schemas.microsoft.com/office/drawing/2014/main" id="{895AEB5B-8573-452D-B47F-C1C3552EDF4A}"/>
              </a:ext>
            </a:extLst>
          </p:cNvPr>
          <p:cNvSpPr>
            <a:spLocks noGrp="1"/>
          </p:cNvSpPr>
          <p:nvPr>
            <p:ph type="media" sz="quarter" idx="15"/>
          </p:nvPr>
        </p:nvSpPr>
        <p:spPr>
          <a:xfrm>
            <a:off x="3952319" y="1806725"/>
            <a:ext cx="7467600" cy="4010025"/>
          </a:xfrm>
        </p:spPr>
        <p:txBody>
          <a:bodyPr/>
          <a:lstStyle/>
          <a:p>
            <a:r>
              <a:rPr lang="lv-LV"/>
              <a:t>Lai pievienotu multividi, noklikšķiniet uz ikonas</a:t>
            </a:r>
            <a:endParaRPr lang="en-US"/>
          </a:p>
        </p:txBody>
      </p:sp>
      <p:sp>
        <p:nvSpPr>
          <p:cNvPr id="9" name="Title 1">
            <a:extLst>
              <a:ext uri="{FF2B5EF4-FFF2-40B4-BE49-F238E27FC236}">
                <a16:creationId xmlns:a16="http://schemas.microsoft.com/office/drawing/2014/main" id="{26052AE7-3398-4F88-B3B8-547CEA67DF48}"/>
              </a:ext>
            </a:extLst>
          </p:cNvPr>
          <p:cNvSpPr>
            <a:spLocks noGrp="1"/>
          </p:cNvSpPr>
          <p:nvPr>
            <p:ph type="title" hasCustomPrompt="1"/>
          </p:nvPr>
        </p:nvSpPr>
        <p:spPr>
          <a:xfrm>
            <a:off x="1289385" y="1043073"/>
            <a:ext cx="5134878" cy="580345"/>
          </a:xfrm>
        </p:spPr>
        <p:txBody>
          <a:bodyPr/>
          <a:lstStyle>
            <a:lvl1pPr>
              <a:defRPr>
                <a:solidFill>
                  <a:schemeClr val="tx1"/>
                </a:solidFill>
              </a:defRPr>
            </a:lvl1pPr>
          </a:lstStyle>
          <a:p>
            <a:r>
              <a:rPr lang="lv-LV" dirty="0"/>
              <a:t>Video</a:t>
            </a:r>
            <a:endParaRPr lang="en-US" dirty="0"/>
          </a:p>
        </p:txBody>
      </p:sp>
    </p:spTree>
    <p:extLst>
      <p:ext uri="{BB962C8B-B14F-4D97-AF65-F5344CB8AC3E}">
        <p14:creationId xmlns:p14="http://schemas.microsoft.com/office/powerpoint/2010/main" val="58307361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rāsaina bilde + Teksts">
    <p:bg>
      <p:bgRef idx="1001">
        <a:schemeClr val="bg2"/>
      </p:bgRef>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74F3C4DE-2DD2-46E7-9955-B8AB72A54938}"/>
              </a:ext>
            </a:extLst>
          </p:cNvPr>
          <p:cNvSpPr>
            <a:spLocks noGrp="1"/>
          </p:cNvSpPr>
          <p:nvPr>
            <p:ph type="pic" sz="quarter" idx="15"/>
          </p:nvPr>
        </p:nvSpPr>
        <p:spPr>
          <a:xfrm>
            <a:off x="0" y="0"/>
            <a:ext cx="12192000" cy="6858000"/>
          </a:xfrm>
        </p:spPr>
        <p:txBody>
          <a:bodyPr/>
          <a:lstStyle/>
          <a:p>
            <a:r>
              <a:rPr lang="lv-LV"/>
              <a:t>Noklikšķiniet uz ikonas, lai pievienotu attēlu</a:t>
            </a:r>
            <a:endParaRPr lang="lv-LV" dirty="0"/>
          </a:p>
        </p:txBody>
      </p:sp>
      <p:sp>
        <p:nvSpPr>
          <p:cNvPr id="10" name="Text Placeholder 10">
            <a:extLst>
              <a:ext uri="{FF2B5EF4-FFF2-40B4-BE49-F238E27FC236}">
                <a16:creationId xmlns:a16="http://schemas.microsoft.com/office/drawing/2014/main" id="{D0639FA0-7D06-42EC-B7B3-EEE97E836493}"/>
              </a:ext>
            </a:extLst>
          </p:cNvPr>
          <p:cNvSpPr>
            <a:spLocks noGrp="1"/>
          </p:cNvSpPr>
          <p:nvPr>
            <p:ph type="body" sz="quarter" idx="14" hasCustomPrompt="1"/>
          </p:nvPr>
        </p:nvSpPr>
        <p:spPr>
          <a:xfrm>
            <a:off x="6218921" y="1828386"/>
            <a:ext cx="5134879" cy="3390900"/>
          </a:xfrm>
          <a:noFill/>
        </p:spPr>
        <p:txBody>
          <a:bodyPr>
            <a:normAutofit/>
          </a:bodyPr>
          <a:lstStyle>
            <a:lvl1pPr marL="0" indent="0" algn="l">
              <a:buNone/>
              <a:defRPr sz="1800">
                <a:solidFill>
                  <a:schemeClr val="tx2"/>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pic>
        <p:nvPicPr>
          <p:cNvPr id="6" name="Picture 5">
            <a:extLst>
              <a:ext uri="{FF2B5EF4-FFF2-40B4-BE49-F238E27FC236}">
                <a16:creationId xmlns:a16="http://schemas.microsoft.com/office/drawing/2014/main" id="{F77C8752-D519-4094-B20B-976B658A4D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
        <p:nvSpPr>
          <p:cNvPr id="8" name="Title 1">
            <a:extLst>
              <a:ext uri="{FF2B5EF4-FFF2-40B4-BE49-F238E27FC236}">
                <a16:creationId xmlns:a16="http://schemas.microsoft.com/office/drawing/2014/main" id="{00415F90-C839-4EDE-AB43-747A7D68621B}"/>
              </a:ext>
            </a:extLst>
          </p:cNvPr>
          <p:cNvSpPr>
            <a:spLocks noGrp="1"/>
          </p:cNvSpPr>
          <p:nvPr>
            <p:ph type="title" hasCustomPrompt="1"/>
          </p:nvPr>
        </p:nvSpPr>
        <p:spPr>
          <a:xfrm>
            <a:off x="6218922" y="1058369"/>
            <a:ext cx="5134878" cy="580345"/>
          </a:xfrm>
        </p:spPr>
        <p:txBody>
          <a:bodyPr/>
          <a:lstStyle>
            <a:lvl1pPr>
              <a:defRPr>
                <a:solidFill>
                  <a:schemeClr val="tx1"/>
                </a:solidFill>
              </a:defRPr>
            </a:lvl1pPr>
          </a:lstStyle>
          <a:p>
            <a:r>
              <a:rPr lang="lv-LV" dirty="0"/>
              <a:t>Virsraksts</a:t>
            </a:r>
            <a:endParaRPr lang="en-US" dirty="0"/>
          </a:p>
        </p:txBody>
      </p:sp>
    </p:spTree>
    <p:extLst>
      <p:ext uri="{BB962C8B-B14F-4D97-AF65-F5344CB8AC3E}">
        <p14:creationId xmlns:p14="http://schemas.microsoft.com/office/powerpoint/2010/main" val="184329598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ul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09C33A-96A1-419D-BA34-0CE0B38AF8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5" y="-10388"/>
            <a:ext cx="4758426" cy="3795647"/>
          </a:xfrm>
          <a:prstGeom prst="rect">
            <a:avLst/>
          </a:prstGeom>
        </p:spPr>
      </p:pic>
      <p:sp>
        <p:nvSpPr>
          <p:cNvPr id="4" name="Table Placeholder 3">
            <a:extLst>
              <a:ext uri="{FF2B5EF4-FFF2-40B4-BE49-F238E27FC236}">
                <a16:creationId xmlns:a16="http://schemas.microsoft.com/office/drawing/2014/main" id="{95923A2D-0E26-46C5-9402-1A853E8C9841}"/>
              </a:ext>
            </a:extLst>
          </p:cNvPr>
          <p:cNvSpPr>
            <a:spLocks noGrp="1"/>
          </p:cNvSpPr>
          <p:nvPr>
            <p:ph type="tbl" sz="quarter" idx="16"/>
          </p:nvPr>
        </p:nvSpPr>
        <p:spPr>
          <a:xfrm>
            <a:off x="1580733" y="1887435"/>
            <a:ext cx="8127999" cy="4106965"/>
          </a:xfrm>
        </p:spPr>
        <p:txBody>
          <a:bodyPr/>
          <a:lstStyle/>
          <a:p>
            <a:r>
              <a:rPr lang="lv-LV"/>
              <a:t>Lai pievienotu tabulu, noklikšķiniet uz ikonas</a:t>
            </a:r>
          </a:p>
        </p:txBody>
      </p:sp>
      <p:sp>
        <p:nvSpPr>
          <p:cNvPr id="8" name="Text Placeholder 4">
            <a:extLst>
              <a:ext uri="{FF2B5EF4-FFF2-40B4-BE49-F238E27FC236}">
                <a16:creationId xmlns:a16="http://schemas.microsoft.com/office/drawing/2014/main" id="{FF4E2FD3-1D00-443E-9D3C-87DF949F103F}"/>
              </a:ext>
            </a:extLst>
          </p:cNvPr>
          <p:cNvSpPr>
            <a:spLocks noGrp="1"/>
          </p:cNvSpPr>
          <p:nvPr>
            <p:ph type="body" sz="quarter" idx="15" hasCustomPrompt="1"/>
          </p:nvPr>
        </p:nvSpPr>
        <p:spPr>
          <a:xfrm>
            <a:off x="1580734" y="696611"/>
            <a:ext cx="8127999" cy="580345"/>
          </a:xfrm>
        </p:spPr>
        <p:txBody>
          <a:bodyPr/>
          <a:lstStyle>
            <a:lvl1pPr marL="0" indent="0">
              <a:buNone/>
              <a:defRPr sz="4400">
                <a:solidFill>
                  <a:srgbClr val="643CBE"/>
                </a:solidFill>
                <a:latin typeface="+mj-lt"/>
              </a:defRPr>
            </a:lvl1pPr>
          </a:lstStyle>
          <a:p>
            <a:pPr lvl="0"/>
            <a:r>
              <a:rPr lang="lv-LV" dirty="0"/>
              <a:t>Tabulas piemērs</a:t>
            </a:r>
          </a:p>
        </p:txBody>
      </p:sp>
    </p:spTree>
    <p:extLst>
      <p:ext uri="{BB962C8B-B14F-4D97-AF65-F5344CB8AC3E}">
        <p14:creationId xmlns:p14="http://schemas.microsoft.com/office/powerpoint/2010/main" val="1263222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agramma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4DAA18-7B95-4C8C-B3A8-BADA909A23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5" name="Text Placeholder 4">
            <a:extLst>
              <a:ext uri="{FF2B5EF4-FFF2-40B4-BE49-F238E27FC236}">
                <a16:creationId xmlns:a16="http://schemas.microsoft.com/office/drawing/2014/main" id="{1EF8E53C-9C84-472E-AE4B-D95105C6CC58}"/>
              </a:ext>
            </a:extLst>
          </p:cNvPr>
          <p:cNvSpPr>
            <a:spLocks noGrp="1"/>
          </p:cNvSpPr>
          <p:nvPr>
            <p:ph type="body" sz="quarter" idx="15" hasCustomPrompt="1"/>
          </p:nvPr>
        </p:nvSpPr>
        <p:spPr>
          <a:xfrm>
            <a:off x="1580734" y="696611"/>
            <a:ext cx="8127999" cy="580345"/>
          </a:xfrm>
        </p:spPr>
        <p:txBody>
          <a:bodyPr/>
          <a:lstStyle>
            <a:lvl1pPr marL="0" indent="0">
              <a:buNone/>
              <a:defRPr sz="4400">
                <a:solidFill>
                  <a:srgbClr val="643CBE"/>
                </a:solidFill>
                <a:latin typeface="+mj-lt"/>
              </a:defRPr>
            </a:lvl1pPr>
          </a:lstStyle>
          <a:p>
            <a:pPr lvl="0"/>
            <a:r>
              <a:rPr lang="lv-LV" dirty="0"/>
              <a:t>Diagrammas piemērs</a:t>
            </a:r>
          </a:p>
        </p:txBody>
      </p:sp>
      <p:sp>
        <p:nvSpPr>
          <p:cNvPr id="7" name="Chart Placeholder 3">
            <a:extLst>
              <a:ext uri="{FF2B5EF4-FFF2-40B4-BE49-F238E27FC236}">
                <a16:creationId xmlns:a16="http://schemas.microsoft.com/office/drawing/2014/main" id="{30F7B54A-3D1B-4975-9131-5496C85A6518}"/>
              </a:ext>
            </a:extLst>
          </p:cNvPr>
          <p:cNvSpPr>
            <a:spLocks noGrp="1"/>
          </p:cNvSpPr>
          <p:nvPr>
            <p:ph type="chart" sz="quarter" idx="10"/>
          </p:nvPr>
        </p:nvSpPr>
        <p:spPr>
          <a:xfrm>
            <a:off x="1580734" y="1973567"/>
            <a:ext cx="8127999" cy="4078287"/>
          </a:xfrm>
        </p:spPr>
        <p:txBody>
          <a:bodyPr/>
          <a:lstStyle/>
          <a:p>
            <a:r>
              <a:rPr lang="lv-LV"/>
              <a:t>Lai pievienotu diagrammu, noklikšķiniet uz ikonas</a:t>
            </a:r>
            <a:endParaRPr lang="lv-LV" dirty="0"/>
          </a:p>
        </p:txBody>
      </p:sp>
    </p:spTree>
    <p:extLst>
      <p:ext uri="{BB962C8B-B14F-4D97-AF65-F5344CB8AC3E}">
        <p14:creationId xmlns:p14="http://schemas.microsoft.com/office/powerpoint/2010/main" val="218673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enas plān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8A97-868C-4994-A3F9-58446F0B44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Tree>
    <p:extLst>
      <p:ext uri="{BB962C8B-B14F-4D97-AF65-F5344CB8AC3E}">
        <p14:creationId xmlns:p14="http://schemas.microsoft.com/office/powerpoint/2010/main" val="1875133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agramma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CC2119-0C44-4675-9D59-C1B2D715CBE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6" name="Text Placeholder 4">
            <a:extLst>
              <a:ext uri="{FF2B5EF4-FFF2-40B4-BE49-F238E27FC236}">
                <a16:creationId xmlns:a16="http://schemas.microsoft.com/office/drawing/2014/main" id="{1269F123-F4A7-44D0-984F-1D31B0EEB104}"/>
              </a:ext>
            </a:extLst>
          </p:cNvPr>
          <p:cNvSpPr>
            <a:spLocks noGrp="1"/>
          </p:cNvSpPr>
          <p:nvPr>
            <p:ph type="body" sz="quarter" idx="15" hasCustomPrompt="1"/>
          </p:nvPr>
        </p:nvSpPr>
        <p:spPr>
          <a:xfrm>
            <a:off x="1580734" y="696611"/>
            <a:ext cx="8127999" cy="580345"/>
          </a:xfrm>
        </p:spPr>
        <p:txBody>
          <a:bodyPr/>
          <a:lstStyle>
            <a:lvl1pPr marL="0" indent="0">
              <a:buNone/>
              <a:defRPr sz="4400">
                <a:solidFill>
                  <a:srgbClr val="643CBE"/>
                </a:solidFill>
                <a:latin typeface="+mj-lt"/>
              </a:defRPr>
            </a:lvl1pPr>
          </a:lstStyle>
          <a:p>
            <a:pPr lvl="0"/>
            <a:r>
              <a:rPr lang="lv-LV" dirty="0"/>
              <a:t>Diagrammas piemērs</a:t>
            </a:r>
          </a:p>
        </p:txBody>
      </p:sp>
      <p:sp>
        <p:nvSpPr>
          <p:cNvPr id="7" name="Chart Placeholder 3">
            <a:extLst>
              <a:ext uri="{FF2B5EF4-FFF2-40B4-BE49-F238E27FC236}">
                <a16:creationId xmlns:a16="http://schemas.microsoft.com/office/drawing/2014/main" id="{C77692F2-1EFE-48EC-9156-69BBA05ACEA9}"/>
              </a:ext>
            </a:extLst>
          </p:cNvPr>
          <p:cNvSpPr>
            <a:spLocks noGrp="1"/>
          </p:cNvSpPr>
          <p:nvPr>
            <p:ph type="chart" sz="quarter" idx="10"/>
          </p:nvPr>
        </p:nvSpPr>
        <p:spPr>
          <a:xfrm>
            <a:off x="1580734" y="1973567"/>
            <a:ext cx="8127999" cy="4078287"/>
          </a:xfrm>
        </p:spPr>
        <p:txBody>
          <a:bodyPr/>
          <a:lstStyle/>
          <a:p>
            <a:r>
              <a:rPr lang="lv-LV"/>
              <a:t>Lai pievienotu diagrammu, noklikšķiniet uz ikonas</a:t>
            </a:r>
            <a:endParaRPr lang="lv-LV" dirty="0"/>
          </a:p>
        </p:txBody>
      </p:sp>
    </p:spTree>
    <p:extLst>
      <p:ext uri="{BB962C8B-B14F-4D97-AF65-F5344CB8AC3E}">
        <p14:creationId xmlns:p14="http://schemas.microsoft.com/office/powerpoint/2010/main" val="2635677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eigu slaids">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F2AF7C-7ED8-4E27-8923-C21FB96179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3936FC8E-C15A-4139-A309-75EC5A830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009" y="4632860"/>
            <a:ext cx="1775979" cy="944833"/>
          </a:xfrm>
          <a:prstGeom prst="rect">
            <a:avLst/>
          </a:prstGeom>
        </p:spPr>
      </p:pic>
      <p:sp>
        <p:nvSpPr>
          <p:cNvPr id="9" name="Title 1">
            <a:extLst>
              <a:ext uri="{FF2B5EF4-FFF2-40B4-BE49-F238E27FC236}">
                <a16:creationId xmlns:a16="http://schemas.microsoft.com/office/drawing/2014/main" id="{043FC7B0-B28B-4878-98C5-05B24C7544F9}"/>
              </a:ext>
            </a:extLst>
          </p:cNvPr>
          <p:cNvSpPr>
            <a:spLocks noGrp="1"/>
          </p:cNvSpPr>
          <p:nvPr>
            <p:ph type="title" hasCustomPrompt="1"/>
          </p:nvPr>
        </p:nvSpPr>
        <p:spPr>
          <a:xfrm>
            <a:off x="4804776" y="3138827"/>
            <a:ext cx="2582443" cy="580345"/>
          </a:xfrm>
        </p:spPr>
        <p:txBody>
          <a:bodyPr/>
          <a:lstStyle>
            <a:lvl1pPr algn="ctr">
              <a:defRPr>
                <a:solidFill>
                  <a:schemeClr val="tx1"/>
                </a:solidFill>
              </a:defRPr>
            </a:lvl1pPr>
          </a:lstStyle>
          <a:p>
            <a:r>
              <a:rPr lang="lv-LV" dirty="0"/>
              <a:t>Paldies!</a:t>
            </a:r>
            <a:endParaRPr lang="en-US" dirty="0"/>
          </a:p>
        </p:txBody>
      </p:sp>
    </p:spTree>
    <p:extLst>
      <p:ext uri="{BB962C8B-B14F-4D97-AF65-F5344CB8AC3E}">
        <p14:creationId xmlns:p14="http://schemas.microsoft.com/office/powerpoint/2010/main" val="59617413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atur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8A97-868C-4994-A3F9-58446F0B44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Tree>
    <p:extLst>
      <p:ext uri="{BB962C8B-B14F-4D97-AF65-F5344CB8AC3E}">
        <p14:creationId xmlns:p14="http://schemas.microsoft.com/office/powerpoint/2010/main" val="67030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ulslaids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B511A-A169-481E-B8D3-D7A25A89140E}"/>
              </a:ext>
            </a:extLst>
          </p:cNvPr>
          <p:cNvSpPr>
            <a:spLocks noGrp="1"/>
          </p:cNvSpPr>
          <p:nvPr>
            <p:ph type="ctrTitle" hasCustomPrompt="1"/>
          </p:nvPr>
        </p:nvSpPr>
        <p:spPr>
          <a:xfrm>
            <a:off x="2410692" y="2101932"/>
            <a:ext cx="8251370" cy="1500105"/>
          </a:xfrm>
        </p:spPr>
        <p:txBody>
          <a:bodyPr anchor="b">
            <a:normAutofit/>
          </a:bodyPr>
          <a:lstStyle>
            <a:lvl1pPr algn="l">
              <a:defRPr sz="4800">
                <a:solidFill>
                  <a:schemeClr val="tx1"/>
                </a:solidFill>
              </a:defRPr>
            </a:lvl1pPr>
          </a:lstStyle>
          <a:p>
            <a:r>
              <a:rPr lang="lv-LV" dirty="0"/>
              <a:t>Virsraksts</a:t>
            </a:r>
            <a:endParaRPr lang="en-US" dirty="0"/>
          </a:p>
        </p:txBody>
      </p:sp>
      <p:sp>
        <p:nvSpPr>
          <p:cNvPr id="3" name="Subtitle 2">
            <a:extLst>
              <a:ext uri="{FF2B5EF4-FFF2-40B4-BE49-F238E27FC236}">
                <a16:creationId xmlns:a16="http://schemas.microsoft.com/office/drawing/2014/main" id="{C20A3C7F-33CD-437B-96D1-7F41E0BC3F09}"/>
              </a:ext>
            </a:extLst>
          </p:cNvPr>
          <p:cNvSpPr>
            <a:spLocks noGrp="1"/>
          </p:cNvSpPr>
          <p:nvPr>
            <p:ph type="subTitle" idx="1" hasCustomPrompt="1"/>
          </p:nvPr>
        </p:nvSpPr>
        <p:spPr>
          <a:xfrm>
            <a:off x="2410692" y="3602037"/>
            <a:ext cx="8257307" cy="1655763"/>
          </a:xfrm>
        </p:spPr>
        <p:txBody>
          <a:bodyPr/>
          <a:lstStyle>
            <a:lvl1pPr marL="0" indent="0" algn="l">
              <a:buNone/>
              <a:defRPr sz="2400">
                <a:solidFill>
                  <a:schemeClr val="tx1"/>
                </a:solidFill>
                <a:latin typeface="Ralew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APAKŠVIRSRAKSTS</a:t>
            </a:r>
            <a:endParaRPr lang="en-US" dirty="0"/>
          </a:p>
        </p:txBody>
      </p:sp>
      <p:sp>
        <p:nvSpPr>
          <p:cNvPr id="18" name="Picture Placeholder 17">
            <a:extLst>
              <a:ext uri="{FF2B5EF4-FFF2-40B4-BE49-F238E27FC236}">
                <a16:creationId xmlns:a16="http://schemas.microsoft.com/office/drawing/2014/main" id="{563B364A-4A07-40CD-916B-E124982A3EB6}"/>
              </a:ext>
            </a:extLst>
          </p:cNvPr>
          <p:cNvSpPr>
            <a:spLocks noGrp="1"/>
          </p:cNvSpPr>
          <p:nvPr>
            <p:ph type="pic" sz="quarter" idx="14" hasCustomPrompt="1"/>
          </p:nvPr>
        </p:nvSpPr>
        <p:spPr>
          <a:xfrm>
            <a:off x="2678113" y="5753100"/>
            <a:ext cx="6835774" cy="453005"/>
          </a:xfrm>
        </p:spPr>
        <p:txBody>
          <a:bodyPr>
            <a:normAutofit/>
          </a:bodyPr>
          <a:lstStyle>
            <a:lvl1pPr marL="0" indent="0" algn="ctr">
              <a:buNone/>
              <a:defRPr sz="2000">
                <a:solidFill>
                  <a:schemeClr val="bg1">
                    <a:lumMod val="95000"/>
                  </a:schemeClr>
                </a:solidFill>
              </a:defRPr>
            </a:lvl1pPr>
          </a:lstStyle>
          <a:p>
            <a:r>
              <a:rPr lang="en-US" dirty="0"/>
              <a:t>Citi logo</a:t>
            </a:r>
          </a:p>
        </p:txBody>
      </p:sp>
      <p:pic>
        <p:nvPicPr>
          <p:cNvPr id="12" name="Picture 11" descr="A picture containing text, clipart&#10;&#10;Description automatically generated">
            <a:extLst>
              <a:ext uri="{FF2B5EF4-FFF2-40B4-BE49-F238E27FC236}">
                <a16:creationId xmlns:a16="http://schemas.microsoft.com/office/drawing/2014/main" id="{176D91D1-0748-4BD5-8218-5B0E546B7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923" y="5318697"/>
            <a:ext cx="1707703" cy="908510"/>
          </a:xfrm>
          <a:prstGeom prst="rect">
            <a:avLst/>
          </a:prstGeom>
        </p:spPr>
      </p:pic>
      <p:sp>
        <p:nvSpPr>
          <p:cNvPr id="16" name="Content Placeholder 19">
            <a:extLst>
              <a:ext uri="{FF2B5EF4-FFF2-40B4-BE49-F238E27FC236}">
                <a16:creationId xmlns:a16="http://schemas.microsoft.com/office/drawing/2014/main" id="{E10C2CDB-C66B-444C-90B2-0DA424A67BBE}"/>
              </a:ext>
            </a:extLst>
          </p:cNvPr>
          <p:cNvSpPr>
            <a:spLocks noGrp="1"/>
          </p:cNvSpPr>
          <p:nvPr>
            <p:ph sz="quarter" idx="15" hasCustomPrompt="1"/>
          </p:nvPr>
        </p:nvSpPr>
        <p:spPr>
          <a:xfrm>
            <a:off x="9870374" y="5668270"/>
            <a:ext cx="1577089" cy="631279"/>
          </a:xfrm>
        </p:spPr>
        <p:txBody>
          <a:bodyPr anchor="b">
            <a:noAutofit/>
          </a:bodyPr>
          <a:lstStyle>
            <a:lvl1pPr marL="0" indent="0" algn="r">
              <a:buNone/>
              <a:defRPr sz="1400">
                <a:solidFill>
                  <a:schemeClr val="tx1"/>
                </a:solidFill>
                <a:latin typeface="+mj-lt"/>
              </a:defRPr>
            </a:lvl1pPr>
          </a:lstStyle>
          <a:p>
            <a:pPr lvl="0"/>
            <a:r>
              <a:rPr lang="en-US" dirty="0"/>
              <a:t>+371 67505090</a:t>
            </a:r>
          </a:p>
          <a:p>
            <a:pPr lvl="0"/>
            <a:r>
              <a:rPr lang="en-US" dirty="0"/>
              <a:t>bda@bda.lv</a:t>
            </a:r>
            <a:br>
              <a:rPr lang="en-US" dirty="0"/>
            </a:br>
            <a:r>
              <a:rPr lang="en-US" dirty="0"/>
              <a:t>www.bda.lv</a:t>
            </a:r>
          </a:p>
        </p:txBody>
      </p:sp>
      <p:pic>
        <p:nvPicPr>
          <p:cNvPr id="8" name="Picture 7">
            <a:extLst>
              <a:ext uri="{FF2B5EF4-FFF2-40B4-BE49-F238E27FC236}">
                <a16:creationId xmlns:a16="http://schemas.microsoft.com/office/drawing/2014/main" id="{47C8BC24-FBD7-471C-9F82-9C0991CB4F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Tree>
    <p:extLst>
      <p:ext uri="{BB962C8B-B14F-4D97-AF65-F5344CB8AC3E}">
        <p14:creationId xmlns:p14="http://schemas.microsoft.com/office/powerpoint/2010/main" val="164259618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enas plāns 2">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E704AC-FC22-4569-A23D-3265E565DF8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Tree>
    <p:extLst>
      <p:ext uri="{BB962C8B-B14F-4D97-AF65-F5344CB8AC3E}">
        <p14:creationId xmlns:p14="http://schemas.microsoft.com/office/powerpoint/2010/main" val="87970090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turs 2">
    <p:bg>
      <p:bgPr>
        <a:solidFill>
          <a:srgbClr val="643CBE"/>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756C46E-A5C1-4919-A65A-21C111E42A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Tree>
    <p:extLst>
      <p:ext uri="{BB962C8B-B14F-4D97-AF65-F5344CB8AC3E}">
        <p14:creationId xmlns:p14="http://schemas.microsoft.com/office/powerpoint/2010/main" val="2541037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5C17C53-884E-4EE9-9342-E0984D28B718}"/>
              </a:ext>
            </a:extLst>
          </p:cNvPr>
          <p:cNvSpPr>
            <a:spLocks noGrp="1"/>
          </p:cNvSpPr>
          <p:nvPr>
            <p:ph type="body" sz="quarter" idx="14" hasCustomPrompt="1"/>
          </p:nvPr>
        </p:nvSpPr>
        <p:spPr>
          <a:xfrm>
            <a:off x="1295399" y="1576803"/>
            <a:ext cx="8275765" cy="3390900"/>
          </a:xfrm>
        </p:spPr>
        <p:txBody>
          <a:bodyPr>
            <a:normAutofit/>
          </a:bodyPr>
          <a:lstStyle>
            <a:lvl1pPr marL="0" indent="0" algn="l">
              <a:buNone/>
              <a:defRPr sz="1800">
                <a:solidFill>
                  <a:schemeClr val="tx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pic>
        <p:nvPicPr>
          <p:cNvPr id="5" name="Picture 4">
            <a:extLst>
              <a:ext uri="{FF2B5EF4-FFF2-40B4-BE49-F238E27FC236}">
                <a16:creationId xmlns:a16="http://schemas.microsoft.com/office/drawing/2014/main" id="{8B01FADC-07A9-450C-9FB7-6566C979FBD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6" name="Text Placeholder 4">
            <a:extLst>
              <a:ext uri="{FF2B5EF4-FFF2-40B4-BE49-F238E27FC236}">
                <a16:creationId xmlns:a16="http://schemas.microsoft.com/office/drawing/2014/main" id="{391861C1-ABF0-4E9D-951D-50C05F53D1B4}"/>
              </a:ext>
            </a:extLst>
          </p:cNvPr>
          <p:cNvSpPr>
            <a:spLocks noGrp="1"/>
          </p:cNvSpPr>
          <p:nvPr>
            <p:ph type="body" sz="quarter" idx="15" hasCustomPrompt="1"/>
          </p:nvPr>
        </p:nvSpPr>
        <p:spPr>
          <a:xfrm>
            <a:off x="1295399" y="762786"/>
            <a:ext cx="8275765" cy="580345"/>
          </a:xfrm>
        </p:spPr>
        <p:txBody>
          <a:bodyPr/>
          <a:lstStyle>
            <a:lvl1pPr marL="0" indent="0">
              <a:buNone/>
              <a:defRPr sz="4400">
                <a:solidFill>
                  <a:srgbClr val="643CBE"/>
                </a:solidFill>
                <a:latin typeface="+mj-lt"/>
              </a:defRPr>
            </a:lvl1pPr>
          </a:lstStyle>
          <a:p>
            <a:pPr lvl="0"/>
            <a:r>
              <a:rPr lang="lv-LV" dirty="0"/>
              <a:t>Virsraksts</a:t>
            </a:r>
          </a:p>
        </p:txBody>
      </p:sp>
    </p:spTree>
    <p:extLst>
      <p:ext uri="{BB962C8B-B14F-4D97-AF65-F5344CB8AC3E}">
        <p14:creationId xmlns:p14="http://schemas.microsoft.com/office/powerpoint/2010/main" val="4070398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s un apakšpunkti">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5C17C53-884E-4EE9-9342-E0984D28B718}"/>
              </a:ext>
            </a:extLst>
          </p:cNvPr>
          <p:cNvSpPr>
            <a:spLocks noGrp="1"/>
          </p:cNvSpPr>
          <p:nvPr>
            <p:ph type="body" sz="quarter" idx="14" hasCustomPrompt="1"/>
          </p:nvPr>
        </p:nvSpPr>
        <p:spPr>
          <a:xfrm>
            <a:off x="1295399" y="1578994"/>
            <a:ext cx="8275765" cy="3390900"/>
          </a:xfrm>
        </p:spPr>
        <p:txBody>
          <a:bodyPr>
            <a:normAutofit/>
          </a:bodyPr>
          <a:lstStyle>
            <a:lvl1pPr marL="285750" indent="-285750" algn="l">
              <a:buClr>
                <a:schemeClr val="tx2"/>
              </a:buClr>
              <a:buSzPct val="90000"/>
              <a:buFont typeface="Webdings" panose="05030102010509060703" pitchFamily="18" charset="2"/>
              <a:buChar char="g"/>
              <a:defRPr sz="1800">
                <a:solidFill>
                  <a:schemeClr val="tx2"/>
                </a:solidFill>
              </a:defRPr>
            </a:lvl1pPr>
            <a:lvl2pPr marL="742950" indent="-285750" algn="l">
              <a:buClr>
                <a:schemeClr val="tx2">
                  <a:lumMod val="60000"/>
                  <a:lumOff val="40000"/>
                </a:schemeClr>
              </a:buClr>
              <a:buFont typeface="Webdings" panose="05030102010509060703" pitchFamily="18" charset="2"/>
              <a:buChar char="g"/>
              <a:defRPr sz="1800">
                <a:solidFill>
                  <a:schemeClr val="tx2"/>
                </a:solidFill>
              </a:defRPr>
            </a:lvl2pPr>
            <a:lvl3pPr marL="1200150" indent="-285750" algn="l">
              <a:buClr>
                <a:schemeClr val="tx2">
                  <a:lumMod val="40000"/>
                  <a:lumOff val="60000"/>
                </a:schemeClr>
              </a:buClr>
              <a:buFont typeface="Webdings" panose="05030102010509060703" pitchFamily="18" charset="2"/>
              <a:buChar char="g"/>
              <a:defRPr sz="1800">
                <a:solidFill>
                  <a:schemeClr val="tx2"/>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AMET, CONSECTETUR ADIPISCING ELIT. ALIQUAM VOLUTPAT ID MAGNA SIT AMET CONVALLIS. </a:t>
            </a:r>
          </a:p>
          <a:p>
            <a:pPr lvl="1"/>
            <a:r>
              <a:rPr lang="en-US" dirty="0"/>
              <a:t>UT SCELERISQUE METUS MAURIS, EU POSUERE DOLOR POSUERE EU. LOREM IPSUM DOLOR SIT AMET, CONSECTETUR ADIPISCING ELIT. </a:t>
            </a:r>
          </a:p>
          <a:p>
            <a:pPr lvl="2"/>
            <a:r>
              <a:rPr lang="en-US" dirty="0"/>
              <a:t>DUIS MASSA FELIS, SAGITTIS NEC EROS QUIS, LAOREET MATTIS LIGULA. AENEAN GRAVIDA IMPERDIET DIAM, SED VOLUTPAT LECTUS RUTRUM AT. </a:t>
            </a:r>
          </a:p>
          <a:p>
            <a:pPr lvl="0"/>
            <a:r>
              <a:rPr lang="en-US" dirty="0"/>
              <a:t>FUSCE NEC ERAT AC RISUS FINIBUS EUISMOD VEL IN AUGUE. PROIN ELEMENTUM CONSEQUAT TINCIDUNT. DONEC SED MOLLIS ELIT, NEC TINCIDUNT EROS. SUSPENDISSE ET METUS NISI. </a:t>
            </a:r>
          </a:p>
          <a:p>
            <a:pPr lvl="0"/>
            <a:r>
              <a:rPr lang="en-US" dirty="0"/>
              <a:t>CRAS QUIS ODIO AUCTOR NULLA SODALES VARIUS. DUIS FRINGILLA DOLOR PORTTITOR PORTA LAOREET.</a:t>
            </a:r>
          </a:p>
        </p:txBody>
      </p:sp>
      <p:pic>
        <p:nvPicPr>
          <p:cNvPr id="5" name="Picture 4">
            <a:extLst>
              <a:ext uri="{FF2B5EF4-FFF2-40B4-BE49-F238E27FC236}">
                <a16:creationId xmlns:a16="http://schemas.microsoft.com/office/drawing/2014/main" id="{509C284C-7584-4AF5-89EB-1AA9AEA6F78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6" name="Text Placeholder 4">
            <a:extLst>
              <a:ext uri="{FF2B5EF4-FFF2-40B4-BE49-F238E27FC236}">
                <a16:creationId xmlns:a16="http://schemas.microsoft.com/office/drawing/2014/main" id="{7407BE43-6D3D-4A44-AC93-C4EAFDF08C6B}"/>
              </a:ext>
            </a:extLst>
          </p:cNvPr>
          <p:cNvSpPr>
            <a:spLocks noGrp="1"/>
          </p:cNvSpPr>
          <p:nvPr>
            <p:ph type="body" sz="quarter" idx="15" hasCustomPrompt="1"/>
          </p:nvPr>
        </p:nvSpPr>
        <p:spPr>
          <a:xfrm>
            <a:off x="1295399" y="762786"/>
            <a:ext cx="8275765" cy="580345"/>
          </a:xfrm>
        </p:spPr>
        <p:txBody>
          <a:bodyPr/>
          <a:lstStyle>
            <a:lvl1pPr marL="0" indent="0">
              <a:buNone/>
              <a:defRPr sz="4400">
                <a:solidFill>
                  <a:srgbClr val="643CBE"/>
                </a:solidFill>
                <a:latin typeface="+mj-lt"/>
              </a:defRPr>
            </a:lvl1pPr>
          </a:lstStyle>
          <a:p>
            <a:pPr lvl="0"/>
            <a:r>
              <a:rPr lang="lv-LV" dirty="0"/>
              <a:t>Virsraksts</a:t>
            </a:r>
          </a:p>
        </p:txBody>
      </p:sp>
    </p:spTree>
    <p:extLst>
      <p:ext uri="{BB962C8B-B14F-4D97-AF65-F5344CB8AC3E}">
        <p14:creationId xmlns:p14="http://schemas.microsoft.com/office/powerpoint/2010/main" val="1628775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ksts + Attēls - Kvadrā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1C5BCC-17D9-4BF5-AF5D-59F8B77C8B56}"/>
              </a:ext>
            </a:extLst>
          </p:cNvPr>
          <p:cNvSpPr/>
          <p:nvPr/>
        </p:nvSpPr>
        <p:spPr>
          <a:xfrm>
            <a:off x="6187043" y="0"/>
            <a:ext cx="6004957" cy="6858000"/>
          </a:xfrm>
          <a:prstGeom prst="rect">
            <a:avLst/>
          </a:prstGeom>
          <a:ln>
            <a:noFill/>
          </a:ln>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91EA6377-167D-4282-8D1C-0E8C25C32828}"/>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
        <p:nvSpPr>
          <p:cNvPr id="8" name="Text Placeholder 10">
            <a:extLst>
              <a:ext uri="{FF2B5EF4-FFF2-40B4-BE49-F238E27FC236}">
                <a16:creationId xmlns:a16="http://schemas.microsoft.com/office/drawing/2014/main" id="{9AAC4B8E-C155-4B75-AFE5-117BB84984D9}"/>
              </a:ext>
            </a:extLst>
          </p:cNvPr>
          <p:cNvSpPr>
            <a:spLocks noGrp="1"/>
          </p:cNvSpPr>
          <p:nvPr>
            <p:ph type="body" sz="quarter" idx="14" hasCustomPrompt="1"/>
          </p:nvPr>
        </p:nvSpPr>
        <p:spPr>
          <a:xfrm>
            <a:off x="6390471" y="1688225"/>
            <a:ext cx="5134879" cy="3390900"/>
          </a:xfrm>
        </p:spPr>
        <p:txBody>
          <a:bodyPr>
            <a:normAutofit/>
          </a:bodyPr>
          <a:lstStyle>
            <a:lvl1pPr marL="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sp>
        <p:nvSpPr>
          <p:cNvPr id="10" name="Picture Placeholder 2">
            <a:extLst>
              <a:ext uri="{FF2B5EF4-FFF2-40B4-BE49-F238E27FC236}">
                <a16:creationId xmlns:a16="http://schemas.microsoft.com/office/drawing/2014/main" id="{EEFE1B8D-D3B0-400D-BC36-F945D29B3B14}"/>
              </a:ext>
            </a:extLst>
          </p:cNvPr>
          <p:cNvSpPr>
            <a:spLocks noGrp="1"/>
          </p:cNvSpPr>
          <p:nvPr>
            <p:ph type="pic" sz="quarter" idx="15" hasCustomPrompt="1"/>
          </p:nvPr>
        </p:nvSpPr>
        <p:spPr>
          <a:xfrm>
            <a:off x="392319" y="830771"/>
            <a:ext cx="5476875" cy="5476875"/>
          </a:xfrm>
        </p:spPr>
        <p:txBody>
          <a:bodyPr/>
          <a:lstStyle>
            <a:lvl1pPr>
              <a:defRPr/>
            </a:lvl1pPr>
          </a:lstStyle>
          <a:p>
            <a:r>
              <a:rPr lang="lv-LV" dirty="0"/>
              <a:t>Attēls</a:t>
            </a:r>
          </a:p>
        </p:txBody>
      </p:sp>
      <p:sp>
        <p:nvSpPr>
          <p:cNvPr id="11" name="Title 1">
            <a:extLst>
              <a:ext uri="{FF2B5EF4-FFF2-40B4-BE49-F238E27FC236}">
                <a16:creationId xmlns:a16="http://schemas.microsoft.com/office/drawing/2014/main" id="{CFD4BC8C-B6DA-420C-B14D-BE8C8071D632}"/>
              </a:ext>
            </a:extLst>
          </p:cNvPr>
          <p:cNvSpPr>
            <a:spLocks noGrp="1"/>
          </p:cNvSpPr>
          <p:nvPr>
            <p:ph type="title" hasCustomPrompt="1"/>
          </p:nvPr>
        </p:nvSpPr>
        <p:spPr>
          <a:xfrm>
            <a:off x="6390471" y="830771"/>
            <a:ext cx="5134879" cy="580345"/>
          </a:xfrm>
        </p:spPr>
        <p:txBody>
          <a:bodyPr/>
          <a:lstStyle>
            <a:lvl1pPr>
              <a:defRPr>
                <a:solidFill>
                  <a:schemeClr val="bg1"/>
                </a:solidFill>
              </a:defRPr>
            </a:lvl1pPr>
          </a:lstStyle>
          <a:p>
            <a:r>
              <a:rPr lang="lv-LV" dirty="0"/>
              <a:t>Virsraksts</a:t>
            </a:r>
            <a:endParaRPr lang="en-US" dirty="0"/>
          </a:p>
        </p:txBody>
      </p:sp>
    </p:spTree>
    <p:extLst>
      <p:ext uri="{BB962C8B-B14F-4D97-AF65-F5344CB8AC3E}">
        <p14:creationId xmlns:p14="http://schemas.microsoft.com/office/powerpoint/2010/main" val="405518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1264BE-0A4D-4082-926A-3E58C7B585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endParaRPr lang="en-US" dirty="0"/>
          </a:p>
        </p:txBody>
      </p:sp>
      <p:sp>
        <p:nvSpPr>
          <p:cNvPr id="3" name="Text Placeholder 2">
            <a:extLst>
              <a:ext uri="{FF2B5EF4-FFF2-40B4-BE49-F238E27FC236}">
                <a16:creationId xmlns:a16="http://schemas.microsoft.com/office/drawing/2014/main" id="{52FD9486-E7C9-4CB7-87FE-94AA7A7EBD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e Placeholder 3">
            <a:extLst>
              <a:ext uri="{FF2B5EF4-FFF2-40B4-BE49-F238E27FC236}">
                <a16:creationId xmlns:a16="http://schemas.microsoft.com/office/drawing/2014/main" id="{F623252B-09BE-4371-9FB8-856D754A20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A1D0A-D7DE-4905-AE56-95045EE1D313}" type="datetimeFigureOut">
              <a:rPr lang="lv-LV" smtClean="0"/>
              <a:t>14.06.2021</a:t>
            </a:fld>
            <a:endParaRPr lang="lv-LV"/>
          </a:p>
        </p:txBody>
      </p:sp>
      <p:sp>
        <p:nvSpPr>
          <p:cNvPr id="5" name="Footer Placeholder 4">
            <a:extLst>
              <a:ext uri="{FF2B5EF4-FFF2-40B4-BE49-F238E27FC236}">
                <a16:creationId xmlns:a16="http://schemas.microsoft.com/office/drawing/2014/main" id="{5FA5AB95-D347-4E1A-BDB1-3863CA676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3F40BEE7-06C2-4A94-B15F-D8E078D03C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DCB3B-47F6-4FB3-AFED-1E57C57C2195}" type="slidenum">
              <a:rPr lang="lv-LV" smtClean="0"/>
              <a:t>‹#›</a:t>
            </a:fld>
            <a:endParaRPr lang="lv-LV"/>
          </a:p>
        </p:txBody>
      </p:sp>
    </p:spTree>
    <p:extLst>
      <p:ext uri="{BB962C8B-B14F-4D97-AF65-F5344CB8AC3E}">
        <p14:creationId xmlns:p14="http://schemas.microsoft.com/office/powerpoint/2010/main" val="27251597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hyperlink" Target="https://platform.blocks.ase.ro/course/view.php?id=18"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platform.blocks.ase.ro/"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FA8BFAA3-3D2D-492D-A9F3-6A112BF5279A}"/>
              </a:ext>
            </a:extLst>
          </p:cNvPr>
          <p:cNvSpPr>
            <a:spLocks noGrp="1"/>
          </p:cNvSpPr>
          <p:nvPr>
            <p:ph type="ctrTitle"/>
          </p:nvPr>
        </p:nvSpPr>
        <p:spPr>
          <a:xfrm>
            <a:off x="1268551" y="1928895"/>
            <a:ext cx="9654897" cy="1500105"/>
          </a:xfrm>
        </p:spPr>
        <p:txBody>
          <a:bodyPr>
            <a:normAutofit/>
          </a:bodyPr>
          <a:lstStyle/>
          <a:p>
            <a:pPr algn="ctr"/>
            <a:r>
              <a:rPr lang="en-US" sz="4400" dirty="0"/>
              <a:t>Analysis of examples from blockchain technology application (case studies)</a:t>
            </a:r>
            <a:endParaRPr lang="lv-LV" sz="4400" dirty="0"/>
          </a:p>
        </p:txBody>
      </p:sp>
    </p:spTree>
    <p:extLst>
      <p:ext uri="{BB962C8B-B14F-4D97-AF65-F5344CB8AC3E}">
        <p14:creationId xmlns:p14="http://schemas.microsoft.com/office/powerpoint/2010/main" val="44433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62555B-9AA0-4E97-8A9A-BB90B7ECD7A0}"/>
              </a:ext>
            </a:extLst>
          </p:cNvPr>
          <p:cNvSpPr/>
          <p:nvPr/>
        </p:nvSpPr>
        <p:spPr>
          <a:xfrm>
            <a:off x="2678113" y="2427293"/>
            <a:ext cx="564078" cy="564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b="1" dirty="0">
                <a:solidFill>
                  <a:srgbClr val="643CBE"/>
                </a:solidFill>
                <a:latin typeface="Raleway" pitchFamily="2" charset="0"/>
              </a:rPr>
              <a:t>1.</a:t>
            </a:r>
            <a:endParaRPr lang="en-US" sz="1600" b="1" baseline="30000" dirty="0">
              <a:solidFill>
                <a:srgbClr val="643CBE"/>
              </a:solidFill>
              <a:latin typeface="Raleway" pitchFamily="2" charset="0"/>
            </a:endParaRPr>
          </a:p>
        </p:txBody>
      </p:sp>
      <p:sp>
        <p:nvSpPr>
          <p:cNvPr id="4" name="TextBox 3">
            <a:extLst>
              <a:ext uri="{FF2B5EF4-FFF2-40B4-BE49-F238E27FC236}">
                <a16:creationId xmlns:a16="http://schemas.microsoft.com/office/drawing/2014/main" id="{19B46236-1AF8-4985-A9BB-5F3CD2E4F012}"/>
              </a:ext>
            </a:extLst>
          </p:cNvPr>
          <p:cNvSpPr txBox="1"/>
          <p:nvPr/>
        </p:nvSpPr>
        <p:spPr>
          <a:xfrm>
            <a:off x="3293289" y="2524666"/>
            <a:ext cx="5930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kern="1200" dirty="0" err="1">
                <a:solidFill>
                  <a:schemeClr val="bg1"/>
                </a:solidFill>
                <a:latin typeface="Raleway" pitchFamily="2" charset="0"/>
                <a:ea typeface="+mn-ea"/>
                <a:cs typeface="+mn-cs"/>
              </a:rPr>
              <a:t>Blockchain</a:t>
            </a:r>
            <a:r>
              <a:rPr lang="lv-LV" b="1" kern="1200" dirty="0">
                <a:solidFill>
                  <a:schemeClr val="bg1"/>
                </a:solidFill>
                <a:latin typeface="Raleway" pitchFamily="2" charset="0"/>
                <a:ea typeface="+mn-ea"/>
                <a:cs typeface="+mn-cs"/>
              </a:rPr>
              <a:t> </a:t>
            </a:r>
            <a:r>
              <a:rPr lang="lv-LV" b="1" kern="1200" dirty="0" err="1">
                <a:solidFill>
                  <a:schemeClr val="bg1"/>
                </a:solidFill>
                <a:latin typeface="Raleway" pitchFamily="2" charset="0"/>
                <a:ea typeface="+mn-ea"/>
                <a:cs typeface="+mn-cs"/>
              </a:rPr>
              <a:t>technology</a:t>
            </a:r>
            <a:r>
              <a:rPr lang="lv-LV" b="1" kern="1200" dirty="0">
                <a:solidFill>
                  <a:schemeClr val="bg1"/>
                </a:solidFill>
                <a:latin typeface="Raleway" pitchFamily="2" charset="0"/>
                <a:ea typeface="+mn-ea"/>
                <a:cs typeface="+mn-cs"/>
              </a:rPr>
              <a:t> </a:t>
            </a:r>
            <a:r>
              <a:rPr lang="lv-LV" b="1" kern="1200" dirty="0" err="1">
                <a:solidFill>
                  <a:schemeClr val="bg1"/>
                </a:solidFill>
                <a:latin typeface="Raleway" pitchFamily="2" charset="0"/>
                <a:ea typeface="+mn-ea"/>
                <a:cs typeface="+mn-cs"/>
              </a:rPr>
              <a:t>case</a:t>
            </a:r>
            <a:r>
              <a:rPr lang="lv-LV" b="1" kern="1200" dirty="0">
                <a:solidFill>
                  <a:schemeClr val="bg1"/>
                </a:solidFill>
                <a:latin typeface="Raleway" pitchFamily="2" charset="0"/>
                <a:ea typeface="+mn-ea"/>
                <a:cs typeface="+mn-cs"/>
              </a:rPr>
              <a:t> </a:t>
            </a:r>
            <a:r>
              <a:rPr lang="lv-LV" b="1" kern="1200" dirty="0" err="1">
                <a:solidFill>
                  <a:schemeClr val="bg1"/>
                </a:solidFill>
                <a:latin typeface="Raleway" pitchFamily="2" charset="0"/>
                <a:ea typeface="+mn-ea"/>
                <a:cs typeface="+mn-cs"/>
              </a:rPr>
              <a:t>study</a:t>
            </a:r>
            <a:endParaRPr lang="en-US" sz="1400" b="0" kern="1200" dirty="0">
              <a:solidFill>
                <a:schemeClr val="bg1"/>
              </a:solidFill>
              <a:latin typeface="Raleway" pitchFamily="2" charset="0"/>
              <a:ea typeface="+mn-ea"/>
              <a:cs typeface="+mn-cs"/>
            </a:endParaRPr>
          </a:p>
        </p:txBody>
      </p:sp>
      <p:sp>
        <p:nvSpPr>
          <p:cNvPr id="5" name="Rectangle 4">
            <a:extLst>
              <a:ext uri="{FF2B5EF4-FFF2-40B4-BE49-F238E27FC236}">
                <a16:creationId xmlns:a16="http://schemas.microsoft.com/office/drawing/2014/main" id="{C4E04D79-1F11-4F29-B8AC-960E035354A9}"/>
              </a:ext>
            </a:extLst>
          </p:cNvPr>
          <p:cNvSpPr/>
          <p:nvPr/>
        </p:nvSpPr>
        <p:spPr>
          <a:xfrm>
            <a:off x="2678113" y="3134442"/>
            <a:ext cx="564078" cy="564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b="1" dirty="0">
                <a:solidFill>
                  <a:srgbClr val="643CBE"/>
                </a:solidFill>
                <a:latin typeface="Raleway" pitchFamily="2" charset="0"/>
              </a:rPr>
              <a:t>2.</a:t>
            </a:r>
            <a:endParaRPr lang="en-US" sz="1600" b="1" baseline="30000" dirty="0">
              <a:solidFill>
                <a:srgbClr val="643CBE"/>
              </a:solidFill>
              <a:latin typeface="Raleway" pitchFamily="2" charset="0"/>
            </a:endParaRPr>
          </a:p>
        </p:txBody>
      </p:sp>
      <p:sp>
        <p:nvSpPr>
          <p:cNvPr id="7" name="TextBox 6">
            <a:extLst>
              <a:ext uri="{FF2B5EF4-FFF2-40B4-BE49-F238E27FC236}">
                <a16:creationId xmlns:a16="http://schemas.microsoft.com/office/drawing/2014/main" id="{E19C3C06-918A-4101-B302-D859B4CA0D3D}"/>
              </a:ext>
            </a:extLst>
          </p:cNvPr>
          <p:cNvSpPr txBox="1"/>
          <p:nvPr/>
        </p:nvSpPr>
        <p:spPr>
          <a:xfrm>
            <a:off x="3293289" y="3244334"/>
            <a:ext cx="7016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err="1">
                <a:solidFill>
                  <a:schemeClr val="bg1"/>
                </a:solidFill>
                <a:latin typeface="Raleway" pitchFamily="2" charset="0"/>
              </a:rPr>
              <a:t>Benefits</a:t>
            </a:r>
            <a:r>
              <a:rPr lang="lv-LV" b="1" dirty="0">
                <a:solidFill>
                  <a:schemeClr val="bg1"/>
                </a:solidFill>
                <a:latin typeface="Raleway" pitchFamily="2" charset="0"/>
              </a:rPr>
              <a:t> </a:t>
            </a:r>
            <a:r>
              <a:rPr lang="lv-LV" b="1" dirty="0" err="1">
                <a:solidFill>
                  <a:schemeClr val="bg1"/>
                </a:solidFill>
                <a:latin typeface="Raleway" pitchFamily="2" charset="0"/>
              </a:rPr>
              <a:t>of</a:t>
            </a:r>
            <a:r>
              <a:rPr lang="lv-LV" b="1" dirty="0">
                <a:solidFill>
                  <a:schemeClr val="bg1"/>
                </a:solidFill>
                <a:latin typeface="Raleway" pitchFamily="2" charset="0"/>
              </a:rPr>
              <a:t> </a:t>
            </a:r>
            <a:r>
              <a:rPr lang="lv-LV" b="1" dirty="0" err="1">
                <a:solidFill>
                  <a:schemeClr val="bg1"/>
                </a:solidFill>
                <a:latin typeface="Raleway" pitchFamily="2" charset="0"/>
              </a:rPr>
              <a:t>Blockchain</a:t>
            </a:r>
            <a:r>
              <a:rPr lang="lv-LV" b="1" dirty="0">
                <a:solidFill>
                  <a:schemeClr val="bg1"/>
                </a:solidFill>
                <a:latin typeface="Raleway" pitchFamily="2" charset="0"/>
              </a:rPr>
              <a:t> </a:t>
            </a:r>
            <a:r>
              <a:rPr lang="lv-LV" b="1" dirty="0" err="1">
                <a:solidFill>
                  <a:schemeClr val="bg1"/>
                </a:solidFill>
                <a:latin typeface="Raleway" pitchFamily="2" charset="0"/>
              </a:rPr>
              <a:t>technology</a:t>
            </a:r>
            <a:r>
              <a:rPr lang="lv-LV" b="1" dirty="0">
                <a:solidFill>
                  <a:schemeClr val="bg1"/>
                </a:solidFill>
                <a:latin typeface="Raleway" pitchFamily="2" charset="0"/>
              </a:rPr>
              <a:t> </a:t>
            </a:r>
            <a:r>
              <a:rPr lang="lv-LV" b="1" dirty="0" err="1">
                <a:solidFill>
                  <a:schemeClr val="bg1"/>
                </a:solidFill>
                <a:latin typeface="Raleway" pitchFamily="2" charset="0"/>
              </a:rPr>
              <a:t>application</a:t>
            </a:r>
            <a:endParaRPr lang="en-US" sz="1400" b="0" kern="1200" dirty="0">
              <a:solidFill>
                <a:schemeClr val="bg1"/>
              </a:solidFill>
              <a:latin typeface="Raleway" pitchFamily="2" charset="0"/>
              <a:ea typeface="+mn-ea"/>
              <a:cs typeface="+mn-cs"/>
            </a:endParaRPr>
          </a:p>
        </p:txBody>
      </p:sp>
      <p:sp>
        <p:nvSpPr>
          <p:cNvPr id="12" name="Title 1">
            <a:extLst>
              <a:ext uri="{FF2B5EF4-FFF2-40B4-BE49-F238E27FC236}">
                <a16:creationId xmlns:a16="http://schemas.microsoft.com/office/drawing/2014/main" id="{CF60E2A5-9991-4E8F-AB0C-08BAAABC07F4}"/>
              </a:ext>
            </a:extLst>
          </p:cNvPr>
          <p:cNvSpPr txBox="1">
            <a:spLocks/>
          </p:cNvSpPr>
          <p:nvPr/>
        </p:nvSpPr>
        <p:spPr>
          <a:xfrm>
            <a:off x="2678113" y="1453491"/>
            <a:ext cx="9749311" cy="580345"/>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lv-LV" dirty="0" err="1"/>
              <a:t>Content</a:t>
            </a:r>
            <a:endParaRPr lang="en-US" dirty="0"/>
          </a:p>
        </p:txBody>
      </p:sp>
      <p:sp>
        <p:nvSpPr>
          <p:cNvPr id="17" name="Rectangle 4">
            <a:extLst>
              <a:ext uri="{FF2B5EF4-FFF2-40B4-BE49-F238E27FC236}">
                <a16:creationId xmlns:a16="http://schemas.microsoft.com/office/drawing/2014/main" id="{558773B7-9A79-414E-8DF1-520419D9E171}"/>
              </a:ext>
            </a:extLst>
          </p:cNvPr>
          <p:cNvSpPr/>
          <p:nvPr/>
        </p:nvSpPr>
        <p:spPr>
          <a:xfrm>
            <a:off x="2665494" y="3866630"/>
            <a:ext cx="564078" cy="564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600" b="1" dirty="0">
                <a:solidFill>
                  <a:srgbClr val="643CBE"/>
                </a:solidFill>
                <a:latin typeface="Raleway" pitchFamily="2" charset="0"/>
              </a:rPr>
              <a:t>3</a:t>
            </a:r>
            <a:r>
              <a:rPr lang="en-US" sz="1600" b="1" dirty="0">
                <a:solidFill>
                  <a:srgbClr val="643CBE"/>
                </a:solidFill>
                <a:latin typeface="Raleway" pitchFamily="2" charset="0"/>
              </a:rPr>
              <a:t>.</a:t>
            </a:r>
            <a:endParaRPr lang="en-US" sz="1600" b="1" baseline="30000" dirty="0">
              <a:solidFill>
                <a:srgbClr val="643CBE"/>
              </a:solidFill>
              <a:latin typeface="Raleway" pitchFamily="2" charset="0"/>
            </a:endParaRPr>
          </a:p>
        </p:txBody>
      </p:sp>
      <p:sp>
        <p:nvSpPr>
          <p:cNvPr id="18" name="TextBox 17">
            <a:extLst>
              <a:ext uri="{FF2B5EF4-FFF2-40B4-BE49-F238E27FC236}">
                <a16:creationId xmlns:a16="http://schemas.microsoft.com/office/drawing/2014/main" id="{4BE4A8B4-46C1-4646-A996-830E289699D5}"/>
              </a:ext>
            </a:extLst>
          </p:cNvPr>
          <p:cNvSpPr txBox="1"/>
          <p:nvPr/>
        </p:nvSpPr>
        <p:spPr>
          <a:xfrm>
            <a:off x="3293289" y="3964003"/>
            <a:ext cx="5930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err="1">
                <a:solidFill>
                  <a:schemeClr val="bg1"/>
                </a:solidFill>
                <a:latin typeface="Raleway" pitchFamily="2" charset="0"/>
              </a:rPr>
              <a:t>Tasks</a:t>
            </a:r>
            <a:endParaRPr lang="en-US" sz="1400" b="0" kern="1200" dirty="0">
              <a:solidFill>
                <a:schemeClr val="bg1"/>
              </a:solidFill>
              <a:latin typeface="Raleway" pitchFamily="2" charset="0"/>
              <a:ea typeface="+mn-ea"/>
              <a:cs typeface="+mn-cs"/>
            </a:endParaRPr>
          </a:p>
        </p:txBody>
      </p:sp>
    </p:spTree>
    <p:extLst>
      <p:ext uri="{BB962C8B-B14F-4D97-AF65-F5344CB8AC3E}">
        <p14:creationId xmlns:p14="http://schemas.microsoft.com/office/powerpoint/2010/main" val="121288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C84B25C-6A6C-4697-BDCD-693004152901}"/>
              </a:ext>
            </a:extLst>
          </p:cNvPr>
          <p:cNvSpPr>
            <a:spLocks noGrp="1"/>
          </p:cNvSpPr>
          <p:nvPr>
            <p:ph type="body" sz="quarter" idx="14"/>
          </p:nvPr>
        </p:nvSpPr>
        <p:spPr>
          <a:xfrm>
            <a:off x="1176130" y="2375844"/>
            <a:ext cx="7093227" cy="3390900"/>
          </a:xfrm>
        </p:spPr>
        <p:txBody>
          <a:bodyPr>
            <a:normAutofit/>
          </a:bodyPr>
          <a:lstStyle/>
          <a:p>
            <a:pPr marL="285750" indent="-285750" algn="just">
              <a:buFont typeface="Wingdings" panose="05000000000000000000" pitchFamily="2" charset="2"/>
              <a:buChar char="ü"/>
            </a:pPr>
            <a:r>
              <a:rPr lang="lv-LV" sz="2600" dirty="0">
                <a:solidFill>
                  <a:srgbClr val="643CBE"/>
                </a:solidFill>
              </a:rPr>
              <a:t>c</a:t>
            </a:r>
            <a:r>
              <a:rPr lang="en-US" sz="2600" dirty="0" err="1">
                <a:solidFill>
                  <a:srgbClr val="643CBE"/>
                </a:solidFill>
              </a:rPr>
              <a:t>ompare</a:t>
            </a:r>
            <a:r>
              <a:rPr lang="en-US" sz="2600" dirty="0">
                <a:solidFill>
                  <a:srgbClr val="643CBE"/>
                </a:solidFill>
              </a:rPr>
              <a:t> and </a:t>
            </a:r>
            <a:r>
              <a:rPr lang="en-US" sz="2600" dirty="0" err="1">
                <a:solidFill>
                  <a:srgbClr val="643CBE"/>
                </a:solidFill>
              </a:rPr>
              <a:t>analyse</a:t>
            </a:r>
            <a:r>
              <a:rPr lang="en-US" sz="2600" dirty="0">
                <a:solidFill>
                  <a:srgbClr val="643CBE"/>
                </a:solidFill>
              </a:rPr>
              <a:t> examples of blockchain technology application in different industries;</a:t>
            </a:r>
          </a:p>
          <a:p>
            <a:pPr marL="285750" indent="-285750" algn="just">
              <a:buFont typeface="Wingdings" panose="05000000000000000000" pitchFamily="2" charset="2"/>
              <a:buChar char="ü"/>
            </a:pPr>
            <a:r>
              <a:rPr lang="lv-LV" sz="2600" dirty="0">
                <a:solidFill>
                  <a:srgbClr val="643CBE"/>
                </a:solidFill>
              </a:rPr>
              <a:t>d</a:t>
            </a:r>
            <a:r>
              <a:rPr lang="en-US" sz="2600" dirty="0">
                <a:solidFill>
                  <a:srgbClr val="643CBE"/>
                </a:solidFill>
              </a:rPr>
              <a:t>escribe how blockchain technology can influence and/or change different industries</a:t>
            </a:r>
            <a:r>
              <a:rPr lang="lv-LV" sz="2600" dirty="0">
                <a:solidFill>
                  <a:srgbClr val="643CBE"/>
                </a:solidFill>
              </a:rPr>
              <a:t>.</a:t>
            </a:r>
            <a:endParaRPr lang="en-US" sz="2600" dirty="0">
              <a:solidFill>
                <a:srgbClr val="643CBE"/>
              </a:solidFill>
            </a:endParaRPr>
          </a:p>
        </p:txBody>
      </p:sp>
      <p:sp>
        <p:nvSpPr>
          <p:cNvPr id="6" name="Text Placeholder 5">
            <a:extLst>
              <a:ext uri="{FF2B5EF4-FFF2-40B4-BE49-F238E27FC236}">
                <a16:creationId xmlns:a16="http://schemas.microsoft.com/office/drawing/2014/main" id="{5A503DE9-322B-46D2-B549-54D2C38101DF}"/>
              </a:ext>
            </a:extLst>
          </p:cNvPr>
          <p:cNvSpPr>
            <a:spLocks noGrp="1"/>
          </p:cNvSpPr>
          <p:nvPr>
            <p:ph type="body" sz="quarter" idx="15"/>
          </p:nvPr>
        </p:nvSpPr>
        <p:spPr>
          <a:xfrm>
            <a:off x="771530" y="1215154"/>
            <a:ext cx="8275765" cy="580345"/>
          </a:xfrm>
        </p:spPr>
        <p:txBody>
          <a:bodyPr>
            <a:normAutofit fontScale="92500" lnSpcReduction="20000"/>
          </a:bodyPr>
          <a:lstStyle/>
          <a:p>
            <a:r>
              <a:rPr lang="lv-LV" dirty="0" err="1"/>
              <a:t>Desired</a:t>
            </a:r>
            <a:r>
              <a:rPr lang="lv-LV" dirty="0"/>
              <a:t> </a:t>
            </a:r>
            <a:r>
              <a:rPr lang="lv-LV" dirty="0" err="1"/>
              <a:t>result</a:t>
            </a:r>
            <a:endParaRPr lang="lv-LV" dirty="0"/>
          </a:p>
        </p:txBody>
      </p:sp>
      <p:sp>
        <p:nvSpPr>
          <p:cNvPr id="4" name="TextBox 3">
            <a:extLst>
              <a:ext uri="{FF2B5EF4-FFF2-40B4-BE49-F238E27FC236}">
                <a16:creationId xmlns:a16="http://schemas.microsoft.com/office/drawing/2014/main" id="{394BC83C-2D02-48C4-9F9D-2730980F8E62}"/>
              </a:ext>
            </a:extLst>
          </p:cNvPr>
          <p:cNvSpPr txBox="1"/>
          <p:nvPr/>
        </p:nvSpPr>
        <p:spPr>
          <a:xfrm>
            <a:off x="771530" y="1795499"/>
            <a:ext cx="2590801" cy="523220"/>
          </a:xfrm>
          <a:prstGeom prst="rect">
            <a:avLst/>
          </a:prstGeom>
          <a:noFill/>
        </p:spPr>
        <p:txBody>
          <a:bodyPr wrap="square" rtlCol="0">
            <a:spAutoFit/>
          </a:bodyPr>
          <a:lstStyle/>
          <a:p>
            <a:r>
              <a:rPr lang="lv-LV" sz="2800" dirty="0" err="1">
                <a:solidFill>
                  <a:srgbClr val="643CBE"/>
                </a:solidFill>
              </a:rPr>
              <a:t>Ability</a:t>
            </a:r>
            <a:r>
              <a:rPr lang="lv-LV" sz="2800" dirty="0">
                <a:solidFill>
                  <a:srgbClr val="643CBE"/>
                </a:solidFill>
              </a:rPr>
              <a:t> to</a:t>
            </a:r>
            <a:r>
              <a:rPr lang="lv-LV" sz="2800" dirty="0"/>
              <a:t>:</a:t>
            </a:r>
          </a:p>
        </p:txBody>
      </p:sp>
      <p:pic>
        <p:nvPicPr>
          <p:cNvPr id="7" name="Graphic 6" descr="Bullseye with solid fill">
            <a:extLst>
              <a:ext uri="{FF2B5EF4-FFF2-40B4-BE49-F238E27FC236}">
                <a16:creationId xmlns:a16="http://schemas.microsoft.com/office/drawing/2014/main" id="{B49CDF5B-6ABC-4994-AC4F-273F9B7B56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58294" y="1795499"/>
            <a:ext cx="2857576" cy="2857576"/>
          </a:xfrm>
          <a:prstGeom prst="rect">
            <a:avLst/>
          </a:prstGeom>
        </p:spPr>
      </p:pic>
    </p:spTree>
    <p:extLst>
      <p:ext uri="{BB962C8B-B14F-4D97-AF65-F5344CB8AC3E}">
        <p14:creationId xmlns:p14="http://schemas.microsoft.com/office/powerpoint/2010/main" val="1595612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a:extLst>
              <a:ext uri="{FF2B5EF4-FFF2-40B4-BE49-F238E27FC236}">
                <a16:creationId xmlns:a16="http://schemas.microsoft.com/office/drawing/2014/main" id="{D0806B60-48DB-4455-B66A-1E9B25C6A984}"/>
              </a:ext>
            </a:extLst>
          </p:cNvPr>
          <p:cNvSpPr>
            <a:spLocks noGrp="1"/>
          </p:cNvSpPr>
          <p:nvPr>
            <p:ph type="body" sz="quarter" idx="14"/>
          </p:nvPr>
        </p:nvSpPr>
        <p:spPr>
          <a:xfrm>
            <a:off x="1209881" y="2269014"/>
            <a:ext cx="6991145" cy="4158092"/>
          </a:xfrm>
        </p:spPr>
        <p:txBody>
          <a:bodyPr>
            <a:normAutofit/>
          </a:bodyPr>
          <a:lstStyle/>
          <a:p>
            <a:pPr algn="just"/>
            <a:r>
              <a:rPr lang="en-US" sz="2800" dirty="0">
                <a:solidFill>
                  <a:srgbClr val="643CBE"/>
                </a:solidFill>
              </a:rPr>
              <a:t>In contrast to conventional wisdom, </a:t>
            </a:r>
            <a:r>
              <a:rPr lang="en-US" sz="2800" b="1" dirty="0">
                <a:solidFill>
                  <a:srgbClr val="643CBE"/>
                </a:solidFill>
              </a:rPr>
              <a:t>Blockchains are not a solution for all technical problems</a:t>
            </a:r>
            <a:r>
              <a:rPr lang="lv-LV" sz="2800" dirty="0">
                <a:solidFill>
                  <a:srgbClr val="643CBE"/>
                </a:solidFill>
              </a:rPr>
              <a:t>. </a:t>
            </a:r>
          </a:p>
          <a:p>
            <a:pPr algn="just"/>
            <a:r>
              <a:rPr lang="en-US" sz="2800" dirty="0">
                <a:solidFill>
                  <a:srgbClr val="643CBE"/>
                </a:solidFill>
              </a:rPr>
              <a:t>One should be really careful when being approached by enthusiastic developers and business owners who are strongly biased by the hype and who don’t really question the underlying </a:t>
            </a:r>
            <a:r>
              <a:rPr lang="en-US" sz="2800" dirty="0" err="1">
                <a:solidFill>
                  <a:srgbClr val="643CBE"/>
                </a:solidFill>
              </a:rPr>
              <a:t>technicals</a:t>
            </a:r>
            <a:r>
              <a:rPr lang="en-US" sz="2800" dirty="0">
                <a:solidFill>
                  <a:srgbClr val="643CBE"/>
                </a:solidFill>
              </a:rPr>
              <a:t> and necessities of their solutions</a:t>
            </a:r>
            <a:r>
              <a:rPr lang="lv-LV" sz="2800" dirty="0">
                <a:solidFill>
                  <a:srgbClr val="643CBE"/>
                </a:solidFill>
              </a:rPr>
              <a:t>. </a:t>
            </a:r>
          </a:p>
        </p:txBody>
      </p:sp>
      <p:sp>
        <p:nvSpPr>
          <p:cNvPr id="3" name="Teksta vietturis 2">
            <a:extLst>
              <a:ext uri="{FF2B5EF4-FFF2-40B4-BE49-F238E27FC236}">
                <a16:creationId xmlns:a16="http://schemas.microsoft.com/office/drawing/2014/main" id="{8191A175-D39F-464A-8B09-CDE35963ED93}"/>
              </a:ext>
            </a:extLst>
          </p:cNvPr>
          <p:cNvSpPr>
            <a:spLocks noGrp="1"/>
          </p:cNvSpPr>
          <p:nvPr>
            <p:ph type="body" sz="quarter" idx="15"/>
          </p:nvPr>
        </p:nvSpPr>
        <p:spPr>
          <a:xfrm>
            <a:off x="1109868" y="913989"/>
            <a:ext cx="9359349" cy="919061"/>
          </a:xfrm>
        </p:spPr>
        <p:txBody>
          <a:bodyPr>
            <a:noAutofit/>
          </a:bodyPr>
          <a:lstStyle/>
          <a:p>
            <a:r>
              <a:rPr lang="lv-LV" sz="4100" dirty="0"/>
              <a:t>To </a:t>
            </a:r>
            <a:r>
              <a:rPr lang="lv-LV" sz="4100" dirty="0" err="1"/>
              <a:t>blockchain</a:t>
            </a:r>
            <a:r>
              <a:rPr lang="lv-LV" sz="4100" dirty="0"/>
              <a:t> </a:t>
            </a:r>
            <a:r>
              <a:rPr lang="lv-LV" sz="4100" dirty="0" err="1"/>
              <a:t>or</a:t>
            </a:r>
            <a:r>
              <a:rPr lang="lv-LV" sz="4100" dirty="0"/>
              <a:t> </a:t>
            </a:r>
            <a:r>
              <a:rPr lang="lv-LV" sz="4100" dirty="0" err="1"/>
              <a:t>not</a:t>
            </a:r>
            <a:r>
              <a:rPr lang="lv-LV" sz="4100" dirty="0"/>
              <a:t> to </a:t>
            </a:r>
            <a:r>
              <a:rPr lang="lv-LV" sz="4100" dirty="0" err="1"/>
              <a:t>blockchain</a:t>
            </a:r>
            <a:endParaRPr lang="lv-LV" sz="4100" dirty="0"/>
          </a:p>
        </p:txBody>
      </p:sp>
      <p:pic>
        <p:nvPicPr>
          <p:cNvPr id="4" name="Graphic 3" descr="Question mark with solid fill">
            <a:extLst>
              <a:ext uri="{FF2B5EF4-FFF2-40B4-BE49-F238E27FC236}">
                <a16:creationId xmlns:a16="http://schemas.microsoft.com/office/drawing/2014/main" id="{10233A87-A45F-49F8-A008-8743F6ABF0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08446" y="1607128"/>
            <a:ext cx="4158093" cy="4158093"/>
          </a:xfrm>
          <a:prstGeom prst="rect">
            <a:avLst/>
          </a:prstGeom>
        </p:spPr>
      </p:pic>
    </p:spTree>
    <p:extLst>
      <p:ext uri="{BB962C8B-B14F-4D97-AF65-F5344CB8AC3E}">
        <p14:creationId xmlns:p14="http://schemas.microsoft.com/office/powerpoint/2010/main" val="597022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a vietturis 4">
            <a:extLst>
              <a:ext uri="{FF2B5EF4-FFF2-40B4-BE49-F238E27FC236}">
                <a16:creationId xmlns:a16="http://schemas.microsoft.com/office/drawing/2014/main" id="{EDE042AE-7BF7-4E6D-858F-C42998B7C076}"/>
              </a:ext>
            </a:extLst>
          </p:cNvPr>
          <p:cNvSpPr>
            <a:spLocks noGrp="1"/>
          </p:cNvSpPr>
          <p:nvPr>
            <p:ph type="body" sz="quarter" idx="14"/>
          </p:nvPr>
        </p:nvSpPr>
        <p:spPr>
          <a:xfrm>
            <a:off x="6832036" y="2452173"/>
            <a:ext cx="5134879" cy="1605477"/>
          </a:xfrm>
        </p:spPr>
        <p:txBody>
          <a:bodyPr>
            <a:normAutofit lnSpcReduction="10000"/>
          </a:bodyPr>
          <a:lstStyle/>
          <a:p>
            <a:r>
              <a:rPr lang="lv-LV" sz="2800" dirty="0">
                <a:hlinkClick r:id="rId3"/>
              </a:rPr>
              <a:t>platform.blocks.ase.ro, </a:t>
            </a:r>
            <a:r>
              <a:rPr lang="lv-LV" sz="2800" dirty="0" err="1">
                <a:hlinkClick r:id="rId3"/>
              </a:rPr>
              <a:t>course</a:t>
            </a:r>
            <a:r>
              <a:rPr lang="lv-LV" sz="2800" dirty="0">
                <a:hlinkClick r:id="rId3"/>
              </a:rPr>
              <a:t> «</a:t>
            </a:r>
            <a:r>
              <a:rPr lang="lv-LV" sz="2800" dirty="0" err="1">
                <a:hlinkClick r:id="rId3"/>
              </a:rPr>
              <a:t>Analysis</a:t>
            </a:r>
            <a:r>
              <a:rPr lang="lv-LV" sz="2800" dirty="0">
                <a:hlinkClick r:id="rId3"/>
              </a:rPr>
              <a:t> </a:t>
            </a:r>
            <a:r>
              <a:rPr lang="lv-LV" sz="2800" dirty="0" err="1">
                <a:hlinkClick r:id="rId3"/>
              </a:rPr>
              <a:t>of</a:t>
            </a:r>
            <a:r>
              <a:rPr lang="lv-LV" sz="2800" dirty="0">
                <a:hlinkClick r:id="rId3"/>
              </a:rPr>
              <a:t> </a:t>
            </a:r>
            <a:r>
              <a:rPr lang="lv-LV" sz="2800" dirty="0" err="1">
                <a:hlinkClick r:id="rId3"/>
              </a:rPr>
              <a:t>examples</a:t>
            </a:r>
            <a:r>
              <a:rPr lang="lv-LV" sz="2800" dirty="0">
                <a:hlinkClick r:id="rId3"/>
              </a:rPr>
              <a:t> </a:t>
            </a:r>
            <a:r>
              <a:rPr lang="lv-LV" sz="2800" dirty="0" err="1">
                <a:hlinkClick r:id="rId3"/>
              </a:rPr>
              <a:t>from</a:t>
            </a:r>
            <a:r>
              <a:rPr lang="lv-LV" sz="2800" dirty="0">
                <a:hlinkClick r:id="rId3"/>
              </a:rPr>
              <a:t> </a:t>
            </a:r>
            <a:r>
              <a:rPr lang="lv-LV" sz="2800" dirty="0" err="1">
                <a:hlinkClick r:id="rId3"/>
              </a:rPr>
              <a:t>blockchain</a:t>
            </a:r>
            <a:r>
              <a:rPr lang="lv-LV" sz="2800" dirty="0">
                <a:hlinkClick r:id="rId3"/>
              </a:rPr>
              <a:t> </a:t>
            </a:r>
            <a:r>
              <a:rPr lang="lv-LV" sz="2800" dirty="0" err="1">
                <a:hlinkClick r:id="rId3"/>
              </a:rPr>
              <a:t>technology</a:t>
            </a:r>
            <a:r>
              <a:rPr lang="lv-LV" sz="2800" dirty="0">
                <a:hlinkClick r:id="rId3"/>
              </a:rPr>
              <a:t> </a:t>
            </a:r>
            <a:r>
              <a:rPr lang="lv-LV" sz="2800" dirty="0" err="1">
                <a:hlinkClick r:id="rId3"/>
              </a:rPr>
              <a:t>application</a:t>
            </a:r>
            <a:r>
              <a:rPr lang="lv-LV" sz="2800" dirty="0">
                <a:hlinkClick r:id="rId3"/>
              </a:rPr>
              <a:t> (</a:t>
            </a:r>
            <a:r>
              <a:rPr lang="lv-LV" sz="2800" dirty="0" err="1">
                <a:hlinkClick r:id="rId3"/>
              </a:rPr>
              <a:t>case</a:t>
            </a:r>
            <a:r>
              <a:rPr lang="lv-LV" sz="2800" dirty="0">
                <a:hlinkClick r:id="rId3"/>
              </a:rPr>
              <a:t> </a:t>
            </a:r>
            <a:r>
              <a:rPr lang="lv-LV" sz="2800" dirty="0" err="1">
                <a:hlinkClick r:id="rId3"/>
              </a:rPr>
              <a:t>studies</a:t>
            </a:r>
            <a:r>
              <a:rPr lang="lv-LV" sz="2800" dirty="0">
                <a:hlinkClick r:id="rId3"/>
              </a:rPr>
              <a:t>)»</a:t>
            </a:r>
          </a:p>
        </p:txBody>
      </p:sp>
      <p:sp>
        <p:nvSpPr>
          <p:cNvPr id="4" name="Virsraksts 3">
            <a:extLst>
              <a:ext uri="{FF2B5EF4-FFF2-40B4-BE49-F238E27FC236}">
                <a16:creationId xmlns:a16="http://schemas.microsoft.com/office/drawing/2014/main" id="{37381675-D506-4AED-8492-64F8C3C54951}"/>
              </a:ext>
            </a:extLst>
          </p:cNvPr>
          <p:cNvSpPr>
            <a:spLocks noGrp="1"/>
          </p:cNvSpPr>
          <p:nvPr>
            <p:ph type="title"/>
          </p:nvPr>
        </p:nvSpPr>
        <p:spPr>
          <a:xfrm>
            <a:off x="6832036" y="426427"/>
            <a:ext cx="5134879" cy="2025746"/>
          </a:xfrm>
        </p:spPr>
        <p:txBody>
          <a:bodyPr>
            <a:normAutofit/>
          </a:bodyPr>
          <a:lstStyle/>
          <a:p>
            <a:r>
              <a:rPr lang="lv-LV" sz="3600" dirty="0" err="1"/>
              <a:t>Blockchain</a:t>
            </a:r>
            <a:r>
              <a:rPr lang="lv-LV" sz="3600" dirty="0"/>
              <a:t> </a:t>
            </a:r>
            <a:r>
              <a:rPr lang="lv-LV" sz="3600" dirty="0" err="1"/>
              <a:t>case</a:t>
            </a:r>
            <a:r>
              <a:rPr lang="lv-LV" sz="3600" dirty="0"/>
              <a:t> </a:t>
            </a:r>
            <a:r>
              <a:rPr lang="lv-LV" sz="3600" dirty="0" err="1"/>
              <a:t>study</a:t>
            </a:r>
            <a:endParaRPr lang="lv-LV" sz="3600" dirty="0"/>
          </a:p>
        </p:txBody>
      </p:sp>
      <p:pic>
        <p:nvPicPr>
          <p:cNvPr id="16" name="Attēla vietturis 15">
            <a:extLst>
              <a:ext uri="{FF2B5EF4-FFF2-40B4-BE49-F238E27FC236}">
                <a16:creationId xmlns:a16="http://schemas.microsoft.com/office/drawing/2014/main" id="{D73EB517-3B1C-4B44-A1F4-75F129E78FF1}"/>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3706" r="3706"/>
          <a:stretch>
            <a:fillRect/>
          </a:stretch>
        </p:blipFill>
        <p:spPr>
          <a:xfrm>
            <a:off x="1" y="1252024"/>
            <a:ext cx="6164408" cy="4755671"/>
          </a:xfrm>
        </p:spPr>
      </p:pic>
    </p:spTree>
    <p:extLst>
      <p:ext uri="{BB962C8B-B14F-4D97-AF65-F5344CB8AC3E}">
        <p14:creationId xmlns:p14="http://schemas.microsoft.com/office/powerpoint/2010/main" val="324914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6218E022-B934-46F9-9631-E3D68B394E82}"/>
              </a:ext>
            </a:extLst>
          </p:cNvPr>
          <p:cNvSpPr>
            <a:spLocks noGrp="1"/>
          </p:cNvSpPr>
          <p:nvPr>
            <p:ph type="title"/>
          </p:nvPr>
        </p:nvSpPr>
        <p:spPr>
          <a:xfrm>
            <a:off x="1729108" y="2897161"/>
            <a:ext cx="8204601" cy="1854947"/>
          </a:xfrm>
        </p:spPr>
        <p:txBody>
          <a:bodyPr>
            <a:normAutofit fontScale="90000"/>
          </a:bodyPr>
          <a:lstStyle/>
          <a:p>
            <a:r>
              <a:rPr lang="lv-LV" dirty="0"/>
              <a:t>I</a:t>
            </a:r>
            <a:r>
              <a:rPr lang="en-US" dirty="0"/>
              <a:t>n which industries it would be useful to use blockchain technology?</a:t>
            </a:r>
            <a:endParaRPr lang="lv-LV" dirty="0"/>
          </a:p>
        </p:txBody>
      </p:sp>
      <p:pic>
        <p:nvPicPr>
          <p:cNvPr id="3" name="Graphic 2" descr="Chat bubble with solid fill">
            <a:extLst>
              <a:ext uri="{FF2B5EF4-FFF2-40B4-BE49-F238E27FC236}">
                <a16:creationId xmlns:a16="http://schemas.microsoft.com/office/drawing/2014/main" id="{006E9559-A09C-4058-B6A0-588D37BC2C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438" y="1133493"/>
            <a:ext cx="2320047" cy="2320047"/>
          </a:xfrm>
          <a:prstGeom prst="rect">
            <a:avLst/>
          </a:prstGeom>
        </p:spPr>
      </p:pic>
    </p:spTree>
    <p:extLst>
      <p:ext uri="{BB962C8B-B14F-4D97-AF65-F5344CB8AC3E}">
        <p14:creationId xmlns:p14="http://schemas.microsoft.com/office/powerpoint/2010/main" val="3670884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3148F7-76C4-4B84-9214-D763BFC8F34A}"/>
              </a:ext>
            </a:extLst>
          </p:cNvPr>
          <p:cNvSpPr>
            <a:spLocks noGrp="1"/>
          </p:cNvSpPr>
          <p:nvPr>
            <p:ph type="body" sz="quarter" idx="14"/>
          </p:nvPr>
        </p:nvSpPr>
        <p:spPr>
          <a:xfrm>
            <a:off x="5834373" y="1804339"/>
            <a:ext cx="5134879" cy="4910568"/>
          </a:xfrm>
        </p:spPr>
        <p:txBody>
          <a:bodyPr>
            <a:normAutofit/>
          </a:bodyPr>
          <a:lstStyle/>
          <a:p>
            <a:pPr marL="342900" indent="-342900">
              <a:buFont typeface="Arial" panose="020B0604020202020204" pitchFamily="34" charset="0"/>
              <a:buChar char="•"/>
            </a:pPr>
            <a:r>
              <a:rPr lang="lv-LV" sz="2400" dirty="0" err="1"/>
              <a:t>Supply</a:t>
            </a:r>
            <a:r>
              <a:rPr lang="lv-LV" sz="2400" dirty="0"/>
              <a:t> </a:t>
            </a:r>
            <a:r>
              <a:rPr lang="lv-LV" sz="2400" dirty="0" err="1"/>
              <a:t>chain</a:t>
            </a:r>
            <a:r>
              <a:rPr lang="lv-LV" sz="2400" dirty="0"/>
              <a:t> </a:t>
            </a:r>
            <a:r>
              <a:rPr lang="lv-LV" sz="2400" dirty="0" err="1"/>
              <a:t>management</a:t>
            </a:r>
            <a:r>
              <a:rPr lang="lv-LV" sz="2400" dirty="0"/>
              <a:t>;</a:t>
            </a:r>
          </a:p>
          <a:p>
            <a:pPr marL="342900" indent="-342900">
              <a:buFont typeface="Arial" panose="020B0604020202020204" pitchFamily="34" charset="0"/>
              <a:buChar char="•"/>
            </a:pPr>
            <a:r>
              <a:rPr lang="lv-LV" sz="2400" dirty="0" err="1"/>
              <a:t>Quality</a:t>
            </a:r>
            <a:r>
              <a:rPr lang="lv-LV" sz="2400" dirty="0"/>
              <a:t> </a:t>
            </a:r>
            <a:r>
              <a:rPr lang="lv-LV" sz="2400" dirty="0" err="1"/>
              <a:t>assurance</a:t>
            </a:r>
            <a:r>
              <a:rPr lang="lv-LV" sz="2400" dirty="0"/>
              <a:t>;</a:t>
            </a:r>
          </a:p>
          <a:p>
            <a:pPr marL="342900" indent="-342900">
              <a:buFont typeface="Arial" panose="020B0604020202020204" pitchFamily="34" charset="0"/>
              <a:buChar char="•"/>
            </a:pPr>
            <a:r>
              <a:rPr lang="lv-LV" sz="2400" dirty="0" err="1"/>
              <a:t>Accounting</a:t>
            </a:r>
            <a:r>
              <a:rPr lang="lv-LV" sz="2400" dirty="0"/>
              <a:t>;</a:t>
            </a:r>
          </a:p>
          <a:p>
            <a:pPr marL="342900" indent="-342900">
              <a:buFont typeface="Arial" panose="020B0604020202020204" pitchFamily="34" charset="0"/>
              <a:buChar char="•"/>
            </a:pPr>
            <a:r>
              <a:rPr lang="lv-LV" sz="2400" dirty="0" err="1"/>
              <a:t>Smart</a:t>
            </a:r>
            <a:r>
              <a:rPr lang="lv-LV" sz="2400" dirty="0"/>
              <a:t> </a:t>
            </a:r>
            <a:r>
              <a:rPr lang="lv-LV" sz="2400" dirty="0" err="1"/>
              <a:t>contracts</a:t>
            </a:r>
            <a:r>
              <a:rPr lang="lv-LV" sz="2400" dirty="0"/>
              <a:t>;</a:t>
            </a:r>
          </a:p>
          <a:p>
            <a:pPr marL="342900" indent="-342900">
              <a:buFont typeface="Arial" panose="020B0604020202020204" pitchFamily="34" charset="0"/>
              <a:buChar char="•"/>
            </a:pPr>
            <a:r>
              <a:rPr lang="lv-LV" sz="2400" dirty="0" err="1"/>
              <a:t>Voting</a:t>
            </a:r>
            <a:r>
              <a:rPr lang="lv-LV" sz="2400" dirty="0"/>
              <a:t>;</a:t>
            </a:r>
          </a:p>
          <a:p>
            <a:pPr marL="342900" indent="-342900">
              <a:buFont typeface="Arial" panose="020B0604020202020204" pitchFamily="34" charset="0"/>
              <a:buChar char="•"/>
            </a:pPr>
            <a:r>
              <a:rPr lang="lv-LV" sz="2400" dirty="0" err="1"/>
              <a:t>Stock</a:t>
            </a:r>
            <a:r>
              <a:rPr lang="lv-LV" sz="2400" dirty="0"/>
              <a:t> </a:t>
            </a:r>
            <a:r>
              <a:rPr lang="lv-LV" sz="2400" dirty="0" err="1"/>
              <a:t>exchange</a:t>
            </a:r>
            <a:r>
              <a:rPr lang="lv-LV" sz="2400" dirty="0"/>
              <a:t>;</a:t>
            </a:r>
          </a:p>
          <a:p>
            <a:pPr marL="342900" indent="-342900">
              <a:buFont typeface="Arial" panose="020B0604020202020204" pitchFamily="34" charset="0"/>
              <a:buChar char="•"/>
            </a:pPr>
            <a:r>
              <a:rPr lang="lv-LV" sz="2400" dirty="0" err="1"/>
              <a:t>Energy</a:t>
            </a:r>
            <a:r>
              <a:rPr lang="lv-LV" sz="2400" dirty="0"/>
              <a:t> </a:t>
            </a:r>
            <a:r>
              <a:rPr lang="lv-LV" sz="2400" dirty="0" err="1"/>
              <a:t>supply</a:t>
            </a:r>
            <a:r>
              <a:rPr lang="lv-LV" sz="2400" dirty="0"/>
              <a:t>;</a:t>
            </a:r>
          </a:p>
          <a:p>
            <a:pPr marL="342900" indent="-342900">
              <a:buFont typeface="Arial" panose="020B0604020202020204" pitchFamily="34" charset="0"/>
              <a:buChar char="•"/>
            </a:pPr>
            <a:r>
              <a:rPr lang="lv-LV" sz="2400" dirty="0" err="1"/>
              <a:t>Peer</a:t>
            </a:r>
            <a:r>
              <a:rPr lang="lv-LV" sz="2400" dirty="0"/>
              <a:t>-to-</a:t>
            </a:r>
            <a:r>
              <a:rPr lang="lv-LV" sz="2400" dirty="0" err="1"/>
              <a:t>peer</a:t>
            </a:r>
            <a:r>
              <a:rPr lang="lv-LV" sz="2400" dirty="0"/>
              <a:t> </a:t>
            </a:r>
            <a:r>
              <a:rPr lang="lv-LV" sz="2400" dirty="0" err="1"/>
              <a:t>global</a:t>
            </a:r>
            <a:r>
              <a:rPr lang="lv-LV" sz="2400" dirty="0"/>
              <a:t> </a:t>
            </a:r>
            <a:r>
              <a:rPr lang="lv-LV" sz="2400" dirty="0" err="1"/>
              <a:t>transactions</a:t>
            </a:r>
            <a:r>
              <a:rPr lang="lv-LV" sz="2400" dirty="0"/>
              <a:t>.</a:t>
            </a:r>
          </a:p>
        </p:txBody>
      </p:sp>
      <p:sp>
        <p:nvSpPr>
          <p:cNvPr id="4" name="Title 3">
            <a:extLst>
              <a:ext uri="{FF2B5EF4-FFF2-40B4-BE49-F238E27FC236}">
                <a16:creationId xmlns:a16="http://schemas.microsoft.com/office/drawing/2014/main" id="{81C861F5-79FB-44B3-BDBA-2ADB50793E2F}"/>
              </a:ext>
            </a:extLst>
          </p:cNvPr>
          <p:cNvSpPr>
            <a:spLocks noGrp="1"/>
          </p:cNvSpPr>
          <p:nvPr>
            <p:ph type="title"/>
          </p:nvPr>
        </p:nvSpPr>
        <p:spPr>
          <a:xfrm>
            <a:off x="5681973" y="792474"/>
            <a:ext cx="6135954" cy="1011865"/>
          </a:xfrm>
        </p:spPr>
        <p:txBody>
          <a:bodyPr>
            <a:noAutofit/>
          </a:bodyPr>
          <a:lstStyle/>
          <a:p>
            <a:r>
              <a:rPr lang="lv-LV" sz="3600" dirty="0" err="1"/>
              <a:t>Benefits</a:t>
            </a:r>
            <a:r>
              <a:rPr lang="lv-LV" sz="3600" dirty="0"/>
              <a:t> </a:t>
            </a:r>
            <a:r>
              <a:rPr lang="lv-LV" sz="3600" dirty="0" err="1"/>
              <a:t>of</a:t>
            </a:r>
            <a:r>
              <a:rPr lang="lv-LV" sz="3600" dirty="0"/>
              <a:t> </a:t>
            </a:r>
            <a:r>
              <a:rPr lang="lv-LV" sz="3600" dirty="0" err="1"/>
              <a:t>using</a:t>
            </a:r>
            <a:r>
              <a:rPr lang="lv-LV" sz="3600" dirty="0"/>
              <a:t> </a:t>
            </a:r>
            <a:r>
              <a:rPr lang="lv-LV" sz="3600" dirty="0" err="1"/>
              <a:t>blockchain</a:t>
            </a:r>
            <a:r>
              <a:rPr lang="lv-LV" sz="3600" dirty="0"/>
              <a:t> </a:t>
            </a:r>
            <a:r>
              <a:rPr lang="lv-LV" sz="3600" dirty="0" err="1"/>
              <a:t>technology</a:t>
            </a:r>
            <a:br>
              <a:rPr lang="lv-LV" sz="3600" dirty="0"/>
            </a:br>
            <a:endParaRPr lang="lv-LV" sz="3600" dirty="0"/>
          </a:p>
        </p:txBody>
      </p:sp>
      <p:pic>
        <p:nvPicPr>
          <p:cNvPr id="5" name="Attēls 7" descr="Attēls, kurā ir sporta spēle, sports, basketbols&#10;&#10;Apraksts ģenerēts automātiski">
            <a:extLst>
              <a:ext uri="{FF2B5EF4-FFF2-40B4-BE49-F238E27FC236}">
                <a16:creationId xmlns:a16="http://schemas.microsoft.com/office/drawing/2014/main" id="{8E604988-23BF-4559-AB6D-4123285782B7}"/>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5561" r="5561"/>
          <a:stretch>
            <a:fillRect/>
          </a:stretch>
        </p:blipFill>
        <p:spPr>
          <a:xfrm>
            <a:off x="665163" y="356743"/>
            <a:ext cx="4160838" cy="6242050"/>
          </a:xfrm>
          <a:prstGeom prst="rect">
            <a:avLst/>
          </a:prstGeom>
        </p:spPr>
      </p:pic>
    </p:spTree>
    <p:extLst>
      <p:ext uri="{BB962C8B-B14F-4D97-AF65-F5344CB8AC3E}">
        <p14:creationId xmlns:p14="http://schemas.microsoft.com/office/powerpoint/2010/main" val="427707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153F6814-F8BF-435B-9290-1E3E272ABA7D}"/>
              </a:ext>
            </a:extLst>
          </p:cNvPr>
          <p:cNvSpPr>
            <a:spLocks noGrp="1"/>
          </p:cNvSpPr>
          <p:nvPr>
            <p:ph type="title"/>
          </p:nvPr>
        </p:nvSpPr>
        <p:spPr/>
        <p:txBody>
          <a:bodyPr>
            <a:normAutofit fontScale="90000"/>
          </a:bodyPr>
          <a:lstStyle/>
          <a:p>
            <a:r>
              <a:rPr lang="lv-LV" dirty="0" err="1"/>
              <a:t>Tasks</a:t>
            </a:r>
            <a:r>
              <a:rPr lang="lv-LV" dirty="0"/>
              <a:t> </a:t>
            </a:r>
            <a:r>
              <a:rPr lang="lv-LV" dirty="0">
                <a:hlinkClick r:id="rId3"/>
              </a:rPr>
              <a:t>platform.blocks.ase.ro</a:t>
            </a:r>
            <a:endParaRPr lang="lv-LV" dirty="0"/>
          </a:p>
        </p:txBody>
      </p:sp>
    </p:spTree>
    <p:extLst>
      <p:ext uri="{BB962C8B-B14F-4D97-AF65-F5344CB8AC3E}">
        <p14:creationId xmlns:p14="http://schemas.microsoft.com/office/powerpoint/2010/main" val="4265312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FA8BFAA3-3D2D-492D-A9F3-6A112BF5279A}"/>
              </a:ext>
            </a:extLst>
          </p:cNvPr>
          <p:cNvSpPr>
            <a:spLocks noGrp="1"/>
          </p:cNvSpPr>
          <p:nvPr>
            <p:ph type="ctrTitle"/>
          </p:nvPr>
        </p:nvSpPr>
        <p:spPr>
          <a:xfrm>
            <a:off x="1268551" y="1928895"/>
            <a:ext cx="9654897" cy="1500105"/>
          </a:xfrm>
        </p:spPr>
        <p:txBody>
          <a:bodyPr>
            <a:normAutofit/>
          </a:bodyPr>
          <a:lstStyle/>
          <a:p>
            <a:pPr algn="ctr"/>
            <a:r>
              <a:rPr lang="lv-LV" sz="4400" dirty="0" err="1"/>
              <a:t>Thank</a:t>
            </a:r>
            <a:r>
              <a:rPr lang="lv-LV" sz="4400" dirty="0"/>
              <a:t> </a:t>
            </a:r>
            <a:r>
              <a:rPr lang="lv-LV" sz="4400" dirty="0" err="1"/>
              <a:t>you</a:t>
            </a:r>
            <a:r>
              <a:rPr lang="lv-LV" sz="4400" dirty="0"/>
              <a:t>!</a:t>
            </a:r>
          </a:p>
        </p:txBody>
      </p:sp>
      <p:sp>
        <p:nvSpPr>
          <p:cNvPr id="6" name="Attēla vietturis 5">
            <a:extLst>
              <a:ext uri="{FF2B5EF4-FFF2-40B4-BE49-F238E27FC236}">
                <a16:creationId xmlns:a16="http://schemas.microsoft.com/office/drawing/2014/main" id="{11F97445-8448-44FB-9A66-100211A3DDEC}"/>
              </a:ext>
            </a:extLst>
          </p:cNvPr>
          <p:cNvSpPr>
            <a:spLocks noGrp="1"/>
          </p:cNvSpPr>
          <p:nvPr>
            <p:ph type="pic" sz="quarter" idx="14"/>
          </p:nvPr>
        </p:nvSpPr>
        <p:spPr/>
      </p:sp>
    </p:spTree>
    <p:extLst>
      <p:ext uri="{BB962C8B-B14F-4D97-AF65-F5344CB8AC3E}">
        <p14:creationId xmlns:p14="http://schemas.microsoft.com/office/powerpoint/2010/main" val="3663669185"/>
      </p:ext>
    </p:extLst>
  </p:cSld>
  <p:clrMapOvr>
    <a:masterClrMapping/>
  </p:clrMapOvr>
</p:sld>
</file>

<file path=ppt/theme/theme1.xml><?xml version="1.0" encoding="utf-8"?>
<a:theme xmlns:a="http://schemas.openxmlformats.org/drawingml/2006/main" name="Dizains2">
  <a:themeElements>
    <a:clrScheme name="Klasika">
      <a:dk1>
        <a:srgbClr val="333333"/>
      </a:dk1>
      <a:lt1>
        <a:srgbClr val="FFFFFF"/>
      </a:lt1>
      <a:dk2>
        <a:srgbClr val="643CBE"/>
      </a:dk2>
      <a:lt2>
        <a:srgbClr val="FFFFFF"/>
      </a:lt2>
      <a:accent1>
        <a:srgbClr val="643CBE"/>
      </a:accent1>
      <a:accent2>
        <a:srgbClr val="69C7AF"/>
      </a:accent2>
      <a:accent3>
        <a:srgbClr val="B6C5E9"/>
      </a:accent3>
      <a:accent4>
        <a:srgbClr val="F6EAAE"/>
      </a:accent4>
      <a:accent5>
        <a:srgbClr val="A9569B"/>
      </a:accent5>
      <a:accent6>
        <a:srgbClr val="EA6B83"/>
      </a:accent6>
      <a:hlink>
        <a:srgbClr val="00B0F0"/>
      </a:hlink>
      <a:folHlink>
        <a:srgbClr val="0070C0"/>
      </a:folHlink>
    </a:clrScheme>
    <a:fontScheme name="BDA-basic">
      <a:majorFont>
        <a:latin typeface="Raleway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zains2" id="{5137F38D-0220-4CCA-901D-5162DDDB09F0}" vid="{D2CB4CBC-221E-4507-804A-EA71EE85A355}"/>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6F21204CAD3041B3D4AAF1967E05F0" ma:contentTypeVersion="8" ma:contentTypeDescription="Create a new document." ma:contentTypeScope="" ma:versionID="1076a5b91f9739f61ab1407d00c1933d">
  <xsd:schema xmlns:xsd="http://www.w3.org/2001/XMLSchema" xmlns:xs="http://www.w3.org/2001/XMLSchema" xmlns:p="http://schemas.microsoft.com/office/2006/metadata/properties" xmlns:ns2="0d668201-9c4f-4eb6-8a22-944735530268" targetNamespace="http://schemas.microsoft.com/office/2006/metadata/properties" ma:root="true" ma:fieldsID="1ec42a2c640ab825be0c1fe0d58ad7f9" ns2:_="">
    <xsd:import namespace="0d668201-9c4f-4eb6-8a22-9447355302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68201-9c4f-4eb6-8a22-9447355302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9C4490-658B-4DA8-9D31-A23BE629DAA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d668201-9c4f-4eb6-8a22-944735530268"/>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4BB45A1-4AE7-4E5F-A658-C7B7ECA2489E}">
  <ds:schemaRefs>
    <ds:schemaRef ds:uri="http://schemas.microsoft.com/sharepoint/v3/contenttype/forms"/>
  </ds:schemaRefs>
</ds:datastoreItem>
</file>

<file path=customXml/itemProps3.xml><?xml version="1.0" encoding="utf-8"?>
<ds:datastoreItem xmlns:ds="http://schemas.openxmlformats.org/officeDocument/2006/customXml" ds:itemID="{F534C008-4438-471F-A4E7-F47C20084A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68201-9c4f-4eb6-8a22-9447355302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Dizains2</Template>
  <TotalTime>332</TotalTime>
  <Words>927</Words>
  <Application>Microsoft Office PowerPoint</Application>
  <PresentationFormat>Widescreen</PresentationFormat>
  <Paragraphs>63</Paragraphs>
  <Slides>9</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Helvetica</vt:lpstr>
      <vt:lpstr>Open Sans</vt:lpstr>
      <vt:lpstr>Raleway</vt:lpstr>
      <vt:lpstr>Raleway Black</vt:lpstr>
      <vt:lpstr>Roboto</vt:lpstr>
      <vt:lpstr>Webdings</vt:lpstr>
      <vt:lpstr>Wingdings</vt:lpstr>
      <vt:lpstr>Dizains2</vt:lpstr>
      <vt:lpstr>Analysis of examples from blockchain technology application (case studies)</vt:lpstr>
      <vt:lpstr>PowerPoint Presentation</vt:lpstr>
      <vt:lpstr>PowerPoint Presentation</vt:lpstr>
      <vt:lpstr>PowerPoint Presentation</vt:lpstr>
      <vt:lpstr>Blockchain case study</vt:lpstr>
      <vt:lpstr>In which industries it would be useful to use blockchain technology?</vt:lpstr>
      <vt:lpstr>Benefits of using blockchain technology </vt:lpstr>
      <vt:lpstr>Tasks platform.blocks.ase.ro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Vitnija Kokoreviča</dc:creator>
  <cp:lastModifiedBy>Elīna Plāne</cp:lastModifiedBy>
  <cp:revision>32</cp:revision>
  <dcterms:created xsi:type="dcterms:W3CDTF">2021-05-27T12:25:14Z</dcterms:created>
  <dcterms:modified xsi:type="dcterms:W3CDTF">2021-06-14T09:22:35Z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0x010100916F21204CAD3041B3D4AAF1967E05F0</vt:lpwstr>
  </property>
</Properties>
</file>