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78" r:id="rId6"/>
    <p:sldId id="271" r:id="rId7"/>
    <p:sldId id="279" r:id="rId8"/>
    <p:sldId id="280" r:id="rId9"/>
    <p:sldId id="286" r:id="rId10"/>
    <p:sldId id="282" r:id="rId11"/>
    <p:sldId id="284" r:id="rId12"/>
    <p:sldId id="301"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277" autoAdjust="0"/>
  </p:normalViewPr>
  <p:slideViewPr>
    <p:cSldViewPr snapToGrid="0">
      <p:cViewPr varScale="1">
        <p:scale>
          <a:sx n="48" d="100"/>
          <a:sy n="48" d="100"/>
        </p:scale>
        <p:origin x="1292"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F8077-388C-4672-8FD5-3BAE4F74E2D6}" type="datetimeFigureOut">
              <a:rPr lang="lv-LV" smtClean="0"/>
              <a:t>16.06.2021</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18CC6C-DE29-4B82-82A8-D7974B8E85B2}" type="slidenum">
              <a:rPr lang="lv-LV" smtClean="0"/>
              <a:t>‹#›</a:t>
            </a:fld>
            <a:endParaRPr lang="lv-LV"/>
          </a:p>
        </p:txBody>
      </p:sp>
    </p:spTree>
    <p:extLst>
      <p:ext uri="{BB962C8B-B14F-4D97-AF65-F5344CB8AC3E}">
        <p14:creationId xmlns:p14="http://schemas.microsoft.com/office/powerpoint/2010/main" val="154637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implilearn.com/tutorials/blockchain-tutorial/how-to-become-a-blockchain-develop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simplilearn.com/tutorials/blockchain-tutorial/what-is-smart-contract%3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cademy.binance.com/en/articles/what-are-smart-contracts%3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418CC6C-DE29-4B82-82A8-D7974B8E85B2}" type="slidenum">
              <a:rPr lang="lv-LV" smtClean="0"/>
              <a:t>1</a:t>
            </a:fld>
            <a:endParaRPr lang="lv-LV"/>
          </a:p>
        </p:txBody>
      </p:sp>
    </p:spTree>
    <p:extLst>
      <p:ext uri="{BB962C8B-B14F-4D97-AF65-F5344CB8AC3E}">
        <p14:creationId xmlns:p14="http://schemas.microsoft.com/office/powerpoint/2010/main" val="1965119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418CC6C-DE29-4B82-82A8-D7974B8E85B2}" type="slidenum">
              <a:rPr lang="lv-LV" smtClean="0"/>
              <a:t>10</a:t>
            </a:fld>
            <a:endParaRPr lang="lv-LV"/>
          </a:p>
        </p:txBody>
      </p:sp>
    </p:spTree>
    <p:extLst>
      <p:ext uri="{BB962C8B-B14F-4D97-AF65-F5344CB8AC3E}">
        <p14:creationId xmlns:p14="http://schemas.microsoft.com/office/powerpoint/2010/main" val="242254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B418CC6C-DE29-4B82-82A8-D7974B8E85B2}" type="slidenum">
              <a:rPr lang="lv-LV" smtClean="0"/>
              <a:t>2</a:t>
            </a:fld>
            <a:endParaRPr lang="lv-LV"/>
          </a:p>
        </p:txBody>
      </p:sp>
    </p:spTree>
    <p:extLst>
      <p:ext uri="{BB962C8B-B14F-4D97-AF65-F5344CB8AC3E}">
        <p14:creationId xmlns:p14="http://schemas.microsoft.com/office/powerpoint/2010/main" val="87047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1min</a:t>
            </a:r>
          </a:p>
          <a:p>
            <a:r>
              <a:rPr lang="lv-LV" dirty="0"/>
              <a:t>Iepazīstina ar šīs nodaļas mērķi.</a:t>
            </a:r>
          </a:p>
          <a:p>
            <a:endParaRPr lang="lv-LV" dirty="0"/>
          </a:p>
          <a:p>
            <a:endParaRPr lang="lv-LV" dirty="0"/>
          </a:p>
        </p:txBody>
      </p:sp>
      <p:sp>
        <p:nvSpPr>
          <p:cNvPr id="4" name="Slaida numura vietturis 3"/>
          <p:cNvSpPr>
            <a:spLocks noGrp="1"/>
          </p:cNvSpPr>
          <p:nvPr>
            <p:ph type="sldNum" sz="quarter" idx="5"/>
          </p:nvPr>
        </p:nvSpPr>
        <p:spPr/>
        <p:txBody>
          <a:bodyPr/>
          <a:lstStyle/>
          <a:p>
            <a:fld id="{B418CC6C-DE29-4B82-82A8-D7974B8E85B2}" type="slidenum">
              <a:rPr lang="lv-LV" smtClean="0"/>
              <a:t>3</a:t>
            </a:fld>
            <a:endParaRPr lang="lv-LV"/>
          </a:p>
        </p:txBody>
      </p:sp>
    </p:spTree>
    <p:extLst>
      <p:ext uri="{BB962C8B-B14F-4D97-AF65-F5344CB8AC3E}">
        <p14:creationId xmlns:p14="http://schemas.microsoft.com/office/powerpoint/2010/main" val="445173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3 min</a:t>
            </a:r>
          </a:p>
          <a:p>
            <a:r>
              <a:rPr lang="lv-LV" dirty="0"/>
              <a:t>Iepazīstina ar viedo līgumu pirmsākumiem.</a:t>
            </a:r>
          </a:p>
          <a:p>
            <a:r>
              <a:rPr lang="lv-LV" dirty="0"/>
              <a:t>Kas? Kad? Kāpēc?</a:t>
            </a:r>
          </a:p>
          <a:p>
            <a:r>
              <a:rPr lang="lv-LV" dirty="0"/>
              <a:t>Viedos līgumus pirmo reizi aprakstīja Niks </a:t>
            </a:r>
            <a:r>
              <a:rPr lang="lv-LV" dirty="0" err="1"/>
              <a:t>Sabo</a:t>
            </a:r>
            <a:r>
              <a:rPr lang="lv-LV" dirty="0"/>
              <a:t> (</a:t>
            </a:r>
            <a:r>
              <a:rPr lang="lv-LV" dirty="0" err="1"/>
              <a:t>Nick</a:t>
            </a:r>
            <a:r>
              <a:rPr lang="lv-LV" dirty="0"/>
              <a:t> </a:t>
            </a:r>
            <a:r>
              <a:rPr lang="lv-LV" dirty="0" err="1"/>
              <a:t>Szabo</a:t>
            </a:r>
            <a:r>
              <a:rPr lang="lv-LV" dirty="0"/>
              <a:t>), </a:t>
            </a:r>
            <a:r>
              <a:rPr lang="lv-LV" dirty="0" err="1"/>
              <a:t>datorzinātnieks</a:t>
            </a:r>
            <a:r>
              <a:rPr lang="lv-LV" dirty="0"/>
              <a:t> un </a:t>
            </a:r>
            <a:r>
              <a:rPr lang="lv-LV" dirty="0" err="1"/>
              <a:t>kriptogrāfs</a:t>
            </a:r>
            <a:r>
              <a:rPr lang="lv-LV" dirty="0"/>
              <a:t>, 1996. gadā. Vairāku gadu laikā </a:t>
            </a:r>
            <a:r>
              <a:rPr lang="lv-LV" dirty="0" err="1"/>
              <a:t>Sabo</a:t>
            </a:r>
            <a:r>
              <a:rPr lang="lv-LV" dirty="0"/>
              <a:t> pārskatīja ideju un veica vairākas publikācijas, kurās viņš aprakstīja ar līgumtiesībām saistītas uzņēmējdarbības prakses izveides koncepciju, izstrādājot elektroniskos komercijas protokolus starp svešiniekiem internetā.</a:t>
            </a:r>
          </a:p>
          <a:p>
            <a:r>
              <a:rPr lang="lv-LV" dirty="0"/>
              <a:t>Tomēr viedo līgumu īstenošana nenotika līdz 2009. gadam, kad kopā ar </a:t>
            </a:r>
            <a:r>
              <a:rPr lang="lv-LV" dirty="0" err="1"/>
              <a:t>blokķēdes</a:t>
            </a:r>
            <a:r>
              <a:rPr lang="lv-LV" dirty="0"/>
              <a:t> tehnoloģiju parādījās pirmā </a:t>
            </a:r>
            <a:r>
              <a:rPr lang="lv-LV" dirty="0" err="1"/>
              <a:t>kriptovalūta</a:t>
            </a:r>
            <a:r>
              <a:rPr lang="lv-LV" dirty="0"/>
              <a:t> </a:t>
            </a:r>
            <a:r>
              <a:rPr lang="lv-LV" dirty="0" err="1"/>
              <a:t>bitcoin</a:t>
            </a:r>
            <a:r>
              <a:rPr lang="lv-LV" dirty="0"/>
              <a:t>, kas beidzot nodrošināja piemērotu vidi viedajiem līgumiem. Interesanti, ka Niks </a:t>
            </a:r>
            <a:r>
              <a:rPr lang="lv-LV" dirty="0" err="1"/>
              <a:t>Sabo</a:t>
            </a:r>
            <a:r>
              <a:rPr lang="lv-LV" dirty="0"/>
              <a:t> 1998. gadā izveidoja decentralizētu digitālās valūtas „Bit </a:t>
            </a:r>
            <a:r>
              <a:rPr lang="lv-LV" dirty="0" err="1"/>
              <a:t>Gold</a:t>
            </a:r>
            <a:r>
              <a:rPr lang="lv-LV" dirty="0"/>
              <a:t>” mehānismu. Tas nekad netika īstenots, bet tam jau bija daudz pielietojumu, ko </a:t>
            </a:r>
            <a:r>
              <a:rPr lang="lv-LV" dirty="0" err="1"/>
              <a:t>bitcoin</a:t>
            </a:r>
            <a:r>
              <a:rPr lang="lv-LV" dirty="0"/>
              <a:t> lielīja apmēram 10 gadus vēlāk.</a:t>
            </a:r>
          </a:p>
          <a:p>
            <a:r>
              <a:rPr lang="lv-LV" dirty="0"/>
              <a:t>Mūsdienās viedie līgumi galvenokārt ir saistīti ar </a:t>
            </a:r>
            <a:r>
              <a:rPr lang="lv-LV" dirty="0" err="1"/>
              <a:t>kriptovalūtām</a:t>
            </a:r>
            <a:r>
              <a:rPr lang="lv-LV" dirty="0"/>
              <a:t>. Turklāt ir godīgi teikt, ka viens nevarētu pastāvēt bez otra, un pretēji, jo decentralizētie </a:t>
            </a:r>
            <a:r>
              <a:rPr lang="lv-LV" dirty="0" err="1"/>
              <a:t>kriptovalūtas</a:t>
            </a:r>
            <a:r>
              <a:rPr lang="lv-LV" dirty="0"/>
              <a:t> protokoli būtībā ir viedie līgumi ar decentralizētu drošību un šifrēšanu. Tie tiek plaši izmantoti lielākajā daļā pašlaik esošo </a:t>
            </a:r>
            <a:r>
              <a:rPr lang="lv-LV" dirty="0" err="1"/>
              <a:t>kriptovalūtas</a:t>
            </a:r>
            <a:r>
              <a:rPr lang="lv-LV" dirty="0"/>
              <a:t> tīklu un ir pamanāmākā un viena no visatpazīstamākajām </a:t>
            </a:r>
            <a:r>
              <a:rPr lang="lv-LV" dirty="0" err="1"/>
              <a:t>Ethereum</a:t>
            </a:r>
            <a:r>
              <a:rPr lang="lv-LV" dirty="0"/>
              <a:t> iezīmēm.</a:t>
            </a:r>
          </a:p>
          <a:p>
            <a:endParaRPr lang="lv-LV" dirty="0"/>
          </a:p>
          <a:p>
            <a:r>
              <a:rPr lang="lv-LV" dirty="0"/>
              <a:t>Avots:</a:t>
            </a:r>
          </a:p>
          <a:p>
            <a:r>
              <a:rPr lang="lv-LV" dirty="0" err="1"/>
              <a:t>Cointelegraph</a:t>
            </a:r>
            <a:r>
              <a:rPr lang="lv-LV" dirty="0"/>
              <a:t>. 2020. </a:t>
            </a:r>
            <a:r>
              <a:rPr lang="lv-LV" dirty="0" err="1"/>
              <a:t>What</a:t>
            </a:r>
            <a:r>
              <a:rPr lang="lv-LV" dirty="0"/>
              <a:t> </a:t>
            </a:r>
            <a:r>
              <a:rPr lang="lv-LV" dirty="0" err="1"/>
              <a:t>Are</a:t>
            </a:r>
            <a:r>
              <a:rPr lang="lv-LV" dirty="0"/>
              <a:t> </a:t>
            </a:r>
            <a:r>
              <a:rPr lang="lv-LV" dirty="0" err="1"/>
              <a:t>Smart</a:t>
            </a:r>
            <a:r>
              <a:rPr lang="lv-LV" dirty="0"/>
              <a:t> </a:t>
            </a:r>
            <a:r>
              <a:rPr lang="lv-LV" dirty="0" err="1"/>
              <a:t>Contracts</a:t>
            </a:r>
            <a:r>
              <a:rPr lang="lv-LV" dirty="0"/>
              <a:t>? </a:t>
            </a:r>
            <a:r>
              <a:rPr lang="lv-LV" dirty="0" err="1"/>
              <a:t>Guide</a:t>
            </a:r>
            <a:r>
              <a:rPr lang="lv-LV" dirty="0"/>
              <a:t> </a:t>
            </a:r>
            <a:r>
              <a:rPr lang="lv-LV" dirty="0" err="1"/>
              <a:t>For</a:t>
            </a:r>
            <a:r>
              <a:rPr lang="lv-LV" dirty="0"/>
              <a:t> </a:t>
            </a:r>
            <a:r>
              <a:rPr lang="lv-LV" dirty="0" err="1"/>
              <a:t>Beginners</a:t>
            </a:r>
            <a:r>
              <a:rPr lang="lv-LV" dirty="0"/>
              <a:t>. [</a:t>
            </a:r>
            <a:r>
              <a:rPr lang="lv-LV" dirty="0" err="1"/>
              <a:t>online</a:t>
            </a:r>
            <a:r>
              <a:rPr lang="lv-LV" dirty="0"/>
              <a:t>] </a:t>
            </a:r>
            <a:r>
              <a:rPr lang="lv-LV" dirty="0" err="1"/>
              <a:t>Available</a:t>
            </a:r>
            <a:r>
              <a:rPr lang="lv-LV" dirty="0"/>
              <a:t> </a:t>
            </a:r>
            <a:r>
              <a:rPr lang="lv-LV" dirty="0" err="1"/>
              <a:t>at</a:t>
            </a:r>
            <a:r>
              <a:rPr lang="lv-LV" dirty="0"/>
              <a:t>: &lt;https://cointelegraph.com/ethereum-for-beginners/what-are-smart-contracts-guide-for-beginners&gt;; [</a:t>
            </a:r>
            <a:r>
              <a:rPr lang="lv-LV" dirty="0" err="1"/>
              <a:t>Accessed</a:t>
            </a:r>
            <a:r>
              <a:rPr lang="lv-LV" dirty="0"/>
              <a:t> 26 </a:t>
            </a:r>
            <a:r>
              <a:rPr lang="lv-LV" dirty="0" err="1"/>
              <a:t>November</a:t>
            </a:r>
            <a:r>
              <a:rPr lang="lv-LV" dirty="0"/>
              <a:t> 2020].</a:t>
            </a:r>
          </a:p>
        </p:txBody>
      </p:sp>
      <p:sp>
        <p:nvSpPr>
          <p:cNvPr id="4" name="Slaida numura vietturis 3"/>
          <p:cNvSpPr>
            <a:spLocks noGrp="1"/>
          </p:cNvSpPr>
          <p:nvPr>
            <p:ph type="sldNum" sz="quarter" idx="5"/>
          </p:nvPr>
        </p:nvSpPr>
        <p:spPr/>
        <p:txBody>
          <a:bodyPr/>
          <a:lstStyle/>
          <a:p>
            <a:fld id="{B418CC6C-DE29-4B82-82A8-D7974B8E85B2}" type="slidenum">
              <a:rPr lang="lv-LV" smtClean="0"/>
              <a:t>4</a:t>
            </a:fld>
            <a:endParaRPr lang="lv-LV"/>
          </a:p>
        </p:txBody>
      </p:sp>
    </p:spTree>
    <p:extLst>
      <p:ext uri="{BB962C8B-B14F-4D97-AF65-F5344CB8AC3E}">
        <p14:creationId xmlns:p14="http://schemas.microsoft.com/office/powerpoint/2010/main" val="1594913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algn="l"/>
            <a:r>
              <a:rPr lang="lv-LV" b="0" i="0" dirty="0">
                <a:solidFill>
                  <a:srgbClr val="373A3C"/>
                </a:solidFill>
                <a:effectLst/>
                <a:latin typeface="Helvetica" panose="020B0604020202020204" pitchFamily="34" charset="0"/>
              </a:rPr>
              <a:t>6 min</a:t>
            </a:r>
          </a:p>
          <a:p>
            <a:pPr algn="l"/>
            <a:r>
              <a:rPr lang="lv-LV" b="0" i="0" dirty="0">
                <a:solidFill>
                  <a:srgbClr val="373A3C"/>
                </a:solidFill>
                <a:effectLst/>
                <a:latin typeface="Helvetica" panose="020B0604020202020204" pitchFamily="34" charset="0"/>
              </a:rPr>
              <a:t>Viedo līgumu definīcija. Kā sasaistīt ar </a:t>
            </a:r>
            <a:r>
              <a:rPr lang="lv-LV" b="0" i="0" dirty="0" err="1">
                <a:solidFill>
                  <a:srgbClr val="373A3C"/>
                </a:solidFill>
                <a:effectLst/>
                <a:latin typeface="Helvetica" panose="020B0604020202020204" pitchFamily="34" charset="0"/>
              </a:rPr>
              <a:t>blokķēdi</a:t>
            </a:r>
            <a:r>
              <a:rPr lang="lv-LV" b="0" i="0" dirty="0">
                <a:solidFill>
                  <a:srgbClr val="373A3C"/>
                </a:solidFill>
                <a:effectLst/>
                <a:latin typeface="Helvetica" panose="020B0604020202020204" pitchFamily="34" charset="0"/>
              </a:rPr>
              <a:t>?</a:t>
            </a:r>
          </a:p>
          <a:p>
            <a:pPr algn="l"/>
            <a:r>
              <a:rPr lang="lv-LV" b="0" i="0" dirty="0">
                <a:solidFill>
                  <a:srgbClr val="373A3C"/>
                </a:solidFill>
                <a:effectLst/>
                <a:latin typeface="Helvetica" panose="020B0604020202020204" pitchFamily="34" charset="0"/>
              </a:rPr>
              <a:t>Mudina auditoriju pateikt, kas pamatā ir viedajam līgumam? Kādi atslēgvārdi?</a:t>
            </a:r>
          </a:p>
          <a:p>
            <a:pPr algn="l"/>
            <a:r>
              <a:rPr lang="lv-LV" b="1" i="0" dirty="0">
                <a:solidFill>
                  <a:srgbClr val="373A3C"/>
                </a:solidFill>
                <a:effectLst/>
                <a:latin typeface="Helvetica" panose="020B0604020202020204" pitchFamily="34" charset="0"/>
              </a:rPr>
              <a:t>Viedie līgumi ir </a:t>
            </a:r>
            <a:r>
              <a:rPr lang="lv-LV" b="1" i="0" dirty="0" err="1">
                <a:solidFill>
                  <a:srgbClr val="373A3C"/>
                </a:solidFill>
                <a:effectLst/>
                <a:latin typeface="Helvetica" panose="020B0604020202020204" pitchFamily="34" charset="0"/>
              </a:rPr>
              <a:t>pašizpildāmi</a:t>
            </a:r>
            <a:r>
              <a:rPr lang="lv-LV" b="1" i="0" dirty="0">
                <a:solidFill>
                  <a:srgbClr val="373A3C"/>
                </a:solidFill>
                <a:effectLst/>
                <a:latin typeface="Helvetica" panose="020B0604020202020204" pitchFamily="34" charset="0"/>
              </a:rPr>
              <a:t> līgumi, kuros ietverti abu pušu vienošanās noteikumi un nosacījumi. Līguma noteikumi un nosacījumi ir ierakstīti kodā. Viedais līgums tiek izpildīts </a:t>
            </a:r>
            <a:r>
              <a:rPr lang="lv-LV" b="1" i="0" dirty="0" err="1">
                <a:solidFill>
                  <a:srgbClr val="373A3C"/>
                </a:solidFill>
                <a:effectLst/>
                <a:latin typeface="Helvetica" panose="020B0604020202020204" pitchFamily="34" charset="0"/>
              </a:rPr>
              <a:t>Ethereum</a:t>
            </a:r>
            <a:r>
              <a:rPr lang="lv-LV" b="1" i="0" dirty="0">
                <a:solidFill>
                  <a:srgbClr val="373A3C"/>
                </a:solidFill>
                <a:effectLst/>
                <a:latin typeface="Helvetica" panose="020B0604020202020204" pitchFamily="34" charset="0"/>
              </a:rPr>
              <a:t> </a:t>
            </a:r>
            <a:r>
              <a:rPr lang="lv-LV" b="1" i="0" dirty="0" err="1">
                <a:solidFill>
                  <a:srgbClr val="373A3C"/>
                </a:solidFill>
                <a:effectLst/>
                <a:latin typeface="Helvetica" panose="020B0604020202020204" pitchFamily="34" charset="0"/>
              </a:rPr>
              <a:t>blokķēdes</a:t>
            </a:r>
            <a:r>
              <a:rPr lang="lv-LV" b="1" i="0" dirty="0">
                <a:solidFill>
                  <a:srgbClr val="373A3C"/>
                </a:solidFill>
                <a:effectLst/>
                <a:latin typeface="Helvetica" panose="020B0604020202020204" pitchFamily="34" charset="0"/>
              </a:rPr>
              <a:t> decentralizētajā platformā.</a:t>
            </a:r>
            <a:r>
              <a:rPr lang="lv-LV" b="0" i="0" dirty="0">
                <a:solidFill>
                  <a:srgbClr val="373A3C"/>
                </a:solidFill>
                <a:effectLst/>
                <a:latin typeface="Helvetica" panose="020B0604020202020204" pitchFamily="34" charset="0"/>
              </a:rPr>
              <a:t> Līgumi atvieglo naudas, akciju, īpašumu vai jebkādu aktīvu apmaiņu. Ir divas plaši izmantojamas programmēšanas valodas </a:t>
            </a:r>
            <a:r>
              <a:rPr lang="lv-LV" b="0" i="0" dirty="0" err="1">
                <a:solidFill>
                  <a:srgbClr val="373A3C"/>
                </a:solidFill>
                <a:effectLst/>
                <a:latin typeface="Helvetica" panose="020B0604020202020204" pitchFamily="34" charset="0"/>
              </a:rPr>
              <a:t>Ethereum</a:t>
            </a:r>
            <a:r>
              <a:rPr lang="lv-LV" b="0" i="0" dirty="0">
                <a:solidFill>
                  <a:srgbClr val="373A3C"/>
                </a:solidFill>
                <a:effectLst/>
                <a:latin typeface="Helvetica" panose="020B0604020202020204" pitchFamily="34" charset="0"/>
              </a:rPr>
              <a:t> viedo līgumu rakstīšanai – „</a:t>
            </a:r>
            <a:r>
              <a:rPr lang="lv-LV" b="0" i="0" dirty="0" err="1">
                <a:solidFill>
                  <a:srgbClr val="373A3C"/>
                </a:solidFill>
                <a:effectLst/>
                <a:latin typeface="Helvetica" panose="020B0604020202020204" pitchFamily="34" charset="0"/>
              </a:rPr>
              <a:t>Solidity</a:t>
            </a:r>
            <a:r>
              <a:rPr lang="lv-LV" b="0" i="0" dirty="0">
                <a:solidFill>
                  <a:srgbClr val="373A3C"/>
                </a:solidFill>
                <a:effectLst/>
                <a:latin typeface="Helvetica" panose="020B0604020202020204" pitchFamily="34" charset="0"/>
              </a:rPr>
              <a:t>” un „</a:t>
            </a:r>
            <a:r>
              <a:rPr lang="lv-LV" b="0" i="0" dirty="0" err="1">
                <a:solidFill>
                  <a:srgbClr val="373A3C"/>
                </a:solidFill>
                <a:effectLst/>
                <a:latin typeface="Helvetica" panose="020B0604020202020204" pitchFamily="34" charset="0"/>
              </a:rPr>
              <a:t>Serpent</a:t>
            </a:r>
            <a:r>
              <a:rPr lang="lv-LV" b="0" i="0" dirty="0">
                <a:solidFill>
                  <a:srgbClr val="373A3C"/>
                </a:solidFill>
                <a:effectLst/>
                <a:latin typeface="Helvetica" panose="020B0604020202020204" pitchFamily="34" charset="0"/>
              </a:rPr>
              <a:t>”:</a:t>
            </a:r>
          </a:p>
          <a:p>
            <a:pPr algn="l">
              <a:buFont typeface="Arial" panose="020B0604020202020204" pitchFamily="34" charset="0"/>
              <a:buChar char="•"/>
            </a:pPr>
            <a:r>
              <a:rPr lang="lv-LV" b="1" i="0" dirty="0">
                <a:solidFill>
                  <a:srgbClr val="373A3C"/>
                </a:solidFill>
                <a:effectLst/>
                <a:latin typeface="Helvetica" panose="020B0604020202020204" pitchFamily="34" charset="0"/>
              </a:rPr>
              <a:t>"</a:t>
            </a:r>
            <a:r>
              <a:rPr lang="lv-LV" b="1" i="0" dirty="0" err="1">
                <a:solidFill>
                  <a:srgbClr val="373A3C"/>
                </a:solidFill>
                <a:effectLst/>
                <a:latin typeface="Helvetica" panose="020B0604020202020204" pitchFamily="34" charset="0"/>
              </a:rPr>
              <a:t>Solidity</a:t>
            </a:r>
            <a:r>
              <a:rPr lang="lv-LV" b="1" i="0" dirty="0">
                <a:solidFill>
                  <a:srgbClr val="373A3C"/>
                </a:solidFill>
                <a:effectLst/>
                <a:latin typeface="Helvetica" panose="020B0604020202020204" pitchFamily="34" charset="0"/>
              </a:rPr>
              <a:t>" </a:t>
            </a:r>
            <a:r>
              <a:rPr lang="lv-LV" b="0" i="0" dirty="0">
                <a:solidFill>
                  <a:srgbClr val="373A3C"/>
                </a:solidFill>
                <a:effectLst/>
                <a:latin typeface="Helvetica" panose="020B0604020202020204" pitchFamily="34" charset="0"/>
              </a:rPr>
              <a:t>ir augsta līmeņa programmēšanas valoda, ko izmanto, lai īstenotu viedos līgumus „</a:t>
            </a:r>
            <a:r>
              <a:rPr lang="lv-LV" b="0" i="0" dirty="0" err="1">
                <a:solidFill>
                  <a:srgbClr val="373A3C"/>
                </a:solidFill>
                <a:effectLst/>
                <a:latin typeface="Helvetica" panose="020B0604020202020204" pitchFamily="34" charset="0"/>
              </a:rPr>
              <a:t>Ethereum</a:t>
            </a:r>
            <a:r>
              <a:rPr lang="lv-LV" b="0" i="0" dirty="0">
                <a:solidFill>
                  <a:srgbClr val="373A3C"/>
                </a:solidFill>
                <a:effectLst/>
                <a:latin typeface="Helvetica" panose="020B0604020202020204" pitchFamily="34" charset="0"/>
              </a:rPr>
              <a:t>” </a:t>
            </a:r>
            <a:r>
              <a:rPr lang="lv-LV" b="0" i="0" dirty="0" err="1">
                <a:solidFill>
                  <a:srgbClr val="373A3C"/>
                </a:solidFill>
                <a:effectLst/>
                <a:latin typeface="Helvetica" panose="020B0604020202020204" pitchFamily="34" charset="0"/>
              </a:rPr>
              <a:t>blokķēdes</a:t>
            </a:r>
            <a:r>
              <a:rPr lang="lv-LV" b="0" i="0" dirty="0">
                <a:solidFill>
                  <a:srgbClr val="373A3C"/>
                </a:solidFill>
                <a:effectLst/>
                <a:latin typeface="Helvetica" panose="020B0604020202020204" pitchFamily="34" charset="0"/>
              </a:rPr>
              <a:t> platformā. Tas ļauj </a:t>
            </a:r>
            <a:r>
              <a:rPr lang="lv-LV" b="0" i="0" u="none" strike="noStrike" dirty="0" err="1">
                <a:solidFill>
                  <a:srgbClr val="1177D1"/>
                </a:solidFill>
                <a:effectLst/>
                <a:latin typeface="Helvetica" panose="020B0604020202020204" pitchFamily="34" charset="0"/>
                <a:hlinkClick r:id="rId3"/>
              </a:rPr>
              <a:t>blokķēdes</a:t>
            </a:r>
            <a:r>
              <a:rPr lang="lv-LV" b="0" i="0" u="none" strike="noStrike" dirty="0">
                <a:solidFill>
                  <a:srgbClr val="1177D1"/>
                </a:solidFill>
                <a:effectLst/>
                <a:latin typeface="Helvetica" panose="020B0604020202020204" pitchFamily="34" charset="0"/>
                <a:hlinkClick r:id="rId3"/>
              </a:rPr>
              <a:t> izstrādātājiem</a:t>
            </a:r>
            <a:r>
              <a:rPr lang="lv-LV" b="0" i="0" dirty="0">
                <a:solidFill>
                  <a:srgbClr val="373A3C"/>
                </a:solidFill>
                <a:effectLst/>
                <a:latin typeface="Helvetica" panose="020B0604020202020204" pitchFamily="34" charset="0"/>
              </a:rPr>
              <a:t> pārbaudīt programmu izpildlaikā, nevis kompilēšanas laikā;</a:t>
            </a:r>
          </a:p>
          <a:p>
            <a:pPr algn="l">
              <a:buFont typeface="Arial" panose="020B0604020202020204" pitchFamily="34" charset="0"/>
              <a:buChar char="•"/>
            </a:pPr>
            <a:r>
              <a:rPr lang="lv-LV" b="1" i="0" dirty="0">
                <a:solidFill>
                  <a:srgbClr val="373A3C"/>
                </a:solidFill>
                <a:effectLst/>
                <a:latin typeface="Helvetica" panose="020B0604020202020204" pitchFamily="34" charset="0"/>
              </a:rPr>
              <a:t>"</a:t>
            </a:r>
            <a:r>
              <a:rPr lang="lv-LV" b="1" i="0" dirty="0" err="1">
                <a:solidFill>
                  <a:srgbClr val="373A3C"/>
                </a:solidFill>
                <a:effectLst/>
                <a:latin typeface="Helvetica" panose="020B0604020202020204" pitchFamily="34" charset="0"/>
              </a:rPr>
              <a:t>Serpent</a:t>
            </a:r>
            <a:r>
              <a:rPr lang="lv-LV" b="1" i="0" dirty="0">
                <a:solidFill>
                  <a:srgbClr val="373A3C"/>
                </a:solidFill>
                <a:effectLst/>
                <a:latin typeface="Helvetica" panose="020B0604020202020204" pitchFamily="34" charset="0"/>
              </a:rPr>
              <a:t>" </a:t>
            </a:r>
            <a:r>
              <a:rPr lang="lv-LV" b="0" i="0" dirty="0">
                <a:solidFill>
                  <a:srgbClr val="373A3C"/>
                </a:solidFill>
                <a:effectLst/>
                <a:latin typeface="Helvetica" panose="020B0604020202020204" pitchFamily="34" charset="0"/>
              </a:rPr>
              <a:t>ir viedā </a:t>
            </a:r>
            <a:r>
              <a:rPr lang="lv-LV" b="0" i="0" dirty="0" err="1">
                <a:solidFill>
                  <a:srgbClr val="373A3C"/>
                </a:solidFill>
                <a:effectLst/>
                <a:latin typeface="Helvetica" panose="020B0604020202020204" pitchFamily="34" charset="0"/>
              </a:rPr>
              <a:t>līgumvaloda</a:t>
            </a:r>
            <a:r>
              <a:rPr lang="lv-LV" b="0" i="0" dirty="0">
                <a:solidFill>
                  <a:srgbClr val="373A3C"/>
                </a:solidFill>
                <a:effectLst/>
                <a:latin typeface="Helvetica" panose="020B0604020202020204" pitchFamily="34" charset="0"/>
              </a:rPr>
              <a:t>, kas balstīta uz „</a:t>
            </a:r>
            <a:r>
              <a:rPr lang="lv-LV" b="0" i="0" dirty="0" err="1">
                <a:solidFill>
                  <a:srgbClr val="373A3C"/>
                </a:solidFill>
                <a:effectLst/>
                <a:latin typeface="Helvetica" panose="020B0604020202020204" pitchFamily="34" charset="0"/>
              </a:rPr>
              <a:t>Python</a:t>
            </a:r>
            <a:r>
              <a:rPr lang="lv-LV" b="0" i="0" dirty="0">
                <a:solidFill>
                  <a:srgbClr val="373A3C"/>
                </a:solidFill>
                <a:effectLst/>
                <a:latin typeface="Helvetica" panose="020B0604020202020204" pitchFamily="34" charset="0"/>
              </a:rPr>
              <a:t>” programmēšanas valodas. „</a:t>
            </a:r>
            <a:r>
              <a:rPr lang="lv-LV" b="0" i="0" dirty="0" err="1">
                <a:solidFill>
                  <a:srgbClr val="373A3C"/>
                </a:solidFill>
                <a:effectLst/>
                <a:latin typeface="Helvetica" panose="020B0604020202020204" pitchFamily="34" charset="0"/>
              </a:rPr>
              <a:t>Serpent</a:t>
            </a:r>
            <a:r>
              <a:rPr lang="lv-LV" b="0" i="0" dirty="0">
                <a:solidFill>
                  <a:srgbClr val="373A3C"/>
                </a:solidFill>
                <a:effectLst/>
                <a:latin typeface="Helvetica" panose="020B0604020202020204" pitchFamily="34" charset="0"/>
              </a:rPr>
              <a:t>” pašlaik tiek izmantots sarežģītiem uzņēmuma projektiem.</a:t>
            </a:r>
          </a:p>
          <a:p>
            <a:pPr algn="l"/>
            <a:r>
              <a:rPr lang="lv-LV" b="0" i="0" dirty="0">
                <a:solidFill>
                  <a:srgbClr val="373A3C"/>
                </a:solidFill>
                <a:effectLst/>
                <a:latin typeface="Helvetica" panose="020B0604020202020204" pitchFamily="34" charset="0"/>
              </a:rPr>
              <a:t>Tradicionāli, kad divas puses noslēdz līgumu, tās līguma izpildei izmanto uzticamas trešās puses pakalpojumus. Tā ir darīts jau gadsimtiem ilgi. Tomēr viedo līgumu un ar tiem saistīto tehnoloģiju ieviešana automatizē to, kas ir bijis darbietilpīgs manuāls process.</a:t>
            </a:r>
          </a:p>
          <a:p>
            <a:r>
              <a:rPr lang="lv-LV" b="0" i="0" baseline="-25000" dirty="0">
                <a:solidFill>
                  <a:srgbClr val="373A3C"/>
                </a:solidFill>
                <a:effectLst/>
                <a:latin typeface="Helvetica" panose="020B0604020202020204" pitchFamily="34" charset="0"/>
              </a:rPr>
              <a:t>Avots:</a:t>
            </a:r>
            <a:br>
              <a:rPr lang="lv-LV" dirty="0"/>
            </a:br>
            <a:r>
              <a:rPr lang="lv-LV" b="0" i="0" baseline="-25000" dirty="0">
                <a:solidFill>
                  <a:srgbClr val="373A3C"/>
                </a:solidFill>
                <a:effectLst/>
                <a:latin typeface="Helvetica" panose="020B0604020202020204" pitchFamily="34" charset="0"/>
              </a:rPr>
              <a:t>Simplilearn.com. 2020. </a:t>
            </a:r>
            <a:r>
              <a:rPr lang="lv-LV" b="0" i="0" baseline="-25000" dirty="0" err="1">
                <a:solidFill>
                  <a:srgbClr val="373A3C"/>
                </a:solidFill>
                <a:effectLst/>
                <a:latin typeface="Helvetica" panose="020B0604020202020204" pitchFamily="34" charset="0"/>
              </a:rPr>
              <a:t>What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Is</a:t>
            </a:r>
            <a:r>
              <a:rPr lang="lv-LV" b="0" i="0" baseline="-25000" dirty="0">
                <a:solidFill>
                  <a:srgbClr val="373A3C"/>
                </a:solidFill>
                <a:effectLst/>
                <a:latin typeface="Helvetica" panose="020B0604020202020204" pitchFamily="34" charset="0"/>
              </a:rPr>
              <a:t> A </a:t>
            </a:r>
            <a:r>
              <a:rPr lang="lv-LV" b="0" i="0" baseline="-25000" dirty="0" err="1">
                <a:solidFill>
                  <a:srgbClr val="373A3C"/>
                </a:solidFill>
                <a:effectLst/>
                <a:latin typeface="Helvetica" panose="020B0604020202020204" pitchFamily="34" charset="0"/>
              </a:rPr>
              <a:t>Smart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Contract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In</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Blockchain</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online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Available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at</a:t>
            </a:r>
            <a:r>
              <a:rPr lang="lv-LV" b="0" i="0" baseline="-25000" dirty="0">
                <a:solidFill>
                  <a:srgbClr val="373A3C"/>
                </a:solidFill>
                <a:effectLst/>
                <a:latin typeface="Helvetica" panose="020B0604020202020204" pitchFamily="34" charset="0"/>
              </a:rPr>
              <a:t>: &lt;</a:t>
            </a:r>
            <a:r>
              <a:rPr lang="lv-LV" b="0" i="0" u="none" strike="noStrike" baseline="-25000" dirty="0">
                <a:solidFill>
                  <a:srgbClr val="1177D1"/>
                </a:solidFill>
                <a:effectLst/>
                <a:latin typeface="Helvetica" panose="020B0604020202020204" pitchFamily="34" charset="0"/>
                <a:hlinkClick r:id="rId4"/>
              </a:rPr>
              <a:t>https://www.simplilearn.com/tutorials/blockchain-tutorial/what-is-smart-contract&gt;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Accessed</a:t>
            </a:r>
            <a:r>
              <a:rPr lang="lv-LV" b="0" i="0" baseline="-25000" dirty="0">
                <a:solidFill>
                  <a:srgbClr val="373A3C"/>
                </a:solidFill>
                <a:effectLst/>
                <a:latin typeface="Helvetica" panose="020B0604020202020204" pitchFamily="34" charset="0"/>
              </a:rPr>
              <a:t> 26 </a:t>
            </a:r>
            <a:r>
              <a:rPr lang="lv-LV" b="0" i="0" baseline="-25000" dirty="0" err="1">
                <a:solidFill>
                  <a:srgbClr val="373A3C"/>
                </a:solidFill>
                <a:effectLst/>
                <a:latin typeface="Helvetica" panose="020B0604020202020204" pitchFamily="34" charset="0"/>
              </a:rPr>
              <a:t>November</a:t>
            </a:r>
            <a:r>
              <a:rPr lang="lv-LV" b="0" i="0" baseline="-25000" dirty="0">
                <a:solidFill>
                  <a:srgbClr val="373A3C"/>
                </a:solidFill>
                <a:effectLst/>
                <a:latin typeface="Helvetica" panose="020B0604020202020204" pitchFamily="34" charset="0"/>
              </a:rPr>
              <a:t> 2020].</a:t>
            </a:r>
            <a:endParaRPr lang="lv-LV" dirty="0"/>
          </a:p>
        </p:txBody>
      </p:sp>
      <p:sp>
        <p:nvSpPr>
          <p:cNvPr id="4" name="Slaida numura vietturis 3"/>
          <p:cNvSpPr>
            <a:spLocks noGrp="1"/>
          </p:cNvSpPr>
          <p:nvPr>
            <p:ph type="sldNum" sz="quarter" idx="5"/>
          </p:nvPr>
        </p:nvSpPr>
        <p:spPr/>
        <p:txBody>
          <a:bodyPr/>
          <a:lstStyle/>
          <a:p>
            <a:fld id="{B418CC6C-DE29-4B82-82A8-D7974B8E85B2}" type="slidenum">
              <a:rPr lang="lv-LV" smtClean="0"/>
              <a:t>5</a:t>
            </a:fld>
            <a:endParaRPr lang="lv-LV"/>
          </a:p>
        </p:txBody>
      </p:sp>
    </p:spTree>
    <p:extLst>
      <p:ext uri="{BB962C8B-B14F-4D97-AF65-F5344CB8AC3E}">
        <p14:creationId xmlns:p14="http://schemas.microsoft.com/office/powerpoint/2010/main" val="86051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lv-LV" b="0" i="0" dirty="0">
                <a:solidFill>
                  <a:srgbClr val="373A3C"/>
                </a:solidFill>
                <a:effectLst/>
                <a:latin typeface="Helvetica" panose="020B0604020202020204" pitchFamily="34" charset="0"/>
              </a:rPr>
              <a:t>3 min</a:t>
            </a:r>
          </a:p>
          <a:p>
            <a:pPr algn="l"/>
            <a:r>
              <a:rPr lang="lv-LV" b="0" i="0" dirty="0">
                <a:solidFill>
                  <a:srgbClr val="373A3C"/>
                </a:solidFill>
                <a:effectLst/>
                <a:latin typeface="Helvetica" panose="020B0604020202020204" pitchFamily="34" charset="0"/>
              </a:rPr>
              <a:t>Aktualizē priekšrocības un kāpēc viedos līgumus izmanto. Vairāk informācijas par priekšrocībām atrodamas platform.blocks.ase.ro platformā, kursā «</a:t>
            </a:r>
            <a:r>
              <a:rPr lang="lv-LV" b="0" i="0" dirty="0" err="1">
                <a:solidFill>
                  <a:srgbClr val="373A3C"/>
                </a:solidFill>
                <a:effectLst/>
                <a:latin typeface="Helvetica" panose="020B0604020202020204" pitchFamily="34" charset="0"/>
              </a:rPr>
              <a:t>LV_Kas</a:t>
            </a:r>
            <a:r>
              <a:rPr lang="lv-LV" b="0" i="0" dirty="0">
                <a:solidFill>
                  <a:srgbClr val="373A3C"/>
                </a:solidFill>
                <a:effectLst/>
                <a:latin typeface="Helvetica" panose="020B0604020202020204" pitchFamily="34" charset="0"/>
              </a:rPr>
              <a:t> ir viedais līgums» (https://platform.blocks.ase.ro/course/view.php?id=26) </a:t>
            </a:r>
          </a:p>
          <a:p>
            <a:pPr algn="l"/>
            <a:r>
              <a:rPr lang="lv-LV" b="0" i="0" dirty="0">
                <a:solidFill>
                  <a:srgbClr val="373A3C"/>
                </a:solidFill>
                <a:effectLst/>
                <a:latin typeface="Helvetica" panose="020B0604020202020204" pitchFamily="34" charset="0"/>
              </a:rPr>
              <a:t>Akcentē, ka tas tiešām ir jaunums digitālajā pasaulē un no izstrāde, pilnveide notiek vēl šodien.</a:t>
            </a:r>
          </a:p>
          <a:p>
            <a:pPr algn="l"/>
            <a:endParaRPr lang="lv-LV" b="0" i="0" dirty="0">
              <a:solidFill>
                <a:srgbClr val="373A3C"/>
              </a:solidFill>
              <a:effectLst/>
              <a:latin typeface="Helvetica" panose="020B0604020202020204" pitchFamily="34" charset="0"/>
            </a:endParaRPr>
          </a:p>
          <a:p>
            <a:pPr algn="l"/>
            <a:r>
              <a:rPr lang="lv-LV" b="0" i="0" dirty="0">
                <a:solidFill>
                  <a:srgbClr val="373A3C"/>
                </a:solidFill>
                <a:effectLst/>
                <a:latin typeface="Helvetica" panose="020B0604020202020204" pitchFamily="34" charset="0"/>
              </a:rPr>
              <a:t>Kā programmējams kods </a:t>
            </a:r>
            <a:r>
              <a:rPr lang="lv-LV" b="1" i="0" dirty="0">
                <a:solidFill>
                  <a:srgbClr val="373A3C"/>
                </a:solidFill>
                <a:effectLst/>
                <a:latin typeface="Helvetica" panose="020B0604020202020204" pitchFamily="34" charset="0"/>
              </a:rPr>
              <a:t>viedie līgumi ir ļoti pielāgojami, un tos var izstrādāt dažādos veidos</a:t>
            </a:r>
            <a:r>
              <a:rPr lang="lv-LV" b="0" i="0" dirty="0">
                <a:solidFill>
                  <a:srgbClr val="373A3C"/>
                </a:solidFill>
                <a:effectLst/>
                <a:latin typeface="Helvetica" panose="020B0604020202020204" pitchFamily="34" charset="0"/>
              </a:rPr>
              <a:t>, piedāvājot dažāda veida pakalpojumus un risinājumus.</a:t>
            </a:r>
          </a:p>
          <a:p>
            <a:pPr algn="l"/>
            <a:r>
              <a:rPr lang="lv-LV" b="0" i="0" dirty="0">
                <a:solidFill>
                  <a:srgbClr val="373A3C"/>
                </a:solidFill>
                <a:effectLst/>
                <a:latin typeface="Helvetica" panose="020B0604020202020204" pitchFamily="34" charset="0"/>
              </a:rPr>
              <a:t>Kā decentralizētas un </a:t>
            </a:r>
            <a:r>
              <a:rPr lang="lv-LV" b="0" i="0" dirty="0" err="1">
                <a:solidFill>
                  <a:srgbClr val="373A3C"/>
                </a:solidFill>
                <a:effectLst/>
                <a:latin typeface="Helvetica" panose="020B0604020202020204" pitchFamily="34" charset="0"/>
              </a:rPr>
              <a:t>pašizpildāmas</a:t>
            </a:r>
            <a:r>
              <a:rPr lang="lv-LV" b="0" i="0" dirty="0">
                <a:solidFill>
                  <a:srgbClr val="373A3C"/>
                </a:solidFill>
                <a:effectLst/>
                <a:latin typeface="Helvetica" panose="020B0604020202020204" pitchFamily="34" charset="0"/>
              </a:rPr>
              <a:t> programmas </a:t>
            </a:r>
            <a:r>
              <a:rPr lang="lv-LV" b="1" i="0" dirty="0">
                <a:solidFill>
                  <a:srgbClr val="373A3C"/>
                </a:solidFill>
                <a:effectLst/>
                <a:latin typeface="Helvetica" panose="020B0604020202020204" pitchFamily="34" charset="0"/>
              </a:rPr>
              <a:t>viedie līgumi var nodrošināt lielāku </a:t>
            </a:r>
            <a:r>
              <a:rPr lang="lv-LV" b="1" i="0" dirty="0" err="1">
                <a:solidFill>
                  <a:srgbClr val="373A3C"/>
                </a:solidFill>
                <a:effectLst/>
                <a:latin typeface="Helvetica" panose="020B0604020202020204" pitchFamily="34" charset="0"/>
              </a:rPr>
              <a:t>pārredzamību</a:t>
            </a:r>
            <a:r>
              <a:rPr lang="lv-LV" b="1" i="0" dirty="0">
                <a:solidFill>
                  <a:srgbClr val="373A3C"/>
                </a:solidFill>
                <a:effectLst/>
                <a:latin typeface="Helvetica" panose="020B0604020202020204" pitchFamily="34" charset="0"/>
              </a:rPr>
              <a:t> un samazināt darbības izmaksas</a:t>
            </a:r>
            <a:r>
              <a:rPr lang="lv-LV" b="0" i="0" dirty="0">
                <a:solidFill>
                  <a:srgbClr val="373A3C"/>
                </a:solidFill>
                <a:effectLst/>
                <a:latin typeface="Helvetica" panose="020B0604020202020204" pitchFamily="34" charset="0"/>
              </a:rPr>
              <a:t>. Atkarībā no īstenošanas tie var arī </a:t>
            </a:r>
            <a:r>
              <a:rPr lang="lv-LV" b="1" i="0" dirty="0">
                <a:solidFill>
                  <a:srgbClr val="373A3C"/>
                </a:solidFill>
                <a:effectLst/>
                <a:latin typeface="Helvetica" panose="020B0604020202020204" pitchFamily="34" charset="0"/>
              </a:rPr>
              <a:t>palielināt efektivitāti un samazināt birokrātiskos izdevumus</a:t>
            </a:r>
            <a:r>
              <a:rPr lang="lv-LV" b="0" i="0" dirty="0">
                <a:solidFill>
                  <a:srgbClr val="373A3C"/>
                </a:solidFill>
                <a:effectLst/>
                <a:latin typeface="Helvetica" panose="020B0604020202020204" pitchFamily="34" charset="0"/>
              </a:rPr>
              <a:t>.</a:t>
            </a:r>
          </a:p>
          <a:p>
            <a:pPr algn="l"/>
            <a:r>
              <a:rPr lang="lv-LV" b="0" i="0" dirty="0">
                <a:solidFill>
                  <a:srgbClr val="373A3C"/>
                </a:solidFill>
                <a:effectLst/>
                <a:latin typeface="Helvetica" panose="020B0604020202020204" pitchFamily="34" charset="0"/>
              </a:rPr>
              <a:t>Viedie līgumi ir īpaši noderīgi situācijās, kas saistītas ar līdzekļu pārskaitīšanu vai apmaiņu starp divām vai vairākām pusēm.</a:t>
            </a:r>
          </a:p>
          <a:p>
            <a:pPr algn="l"/>
            <a:r>
              <a:rPr lang="lv-LV" b="0" i="0" dirty="0">
                <a:solidFill>
                  <a:srgbClr val="373A3C"/>
                </a:solidFill>
                <a:effectLst/>
                <a:latin typeface="Helvetica" panose="020B0604020202020204" pitchFamily="34" charset="0"/>
              </a:rPr>
              <a:t>Avots:</a:t>
            </a:r>
            <a:br>
              <a:rPr lang="lv-LV" b="0" i="0" dirty="0">
                <a:solidFill>
                  <a:srgbClr val="373A3C"/>
                </a:solidFill>
                <a:effectLst/>
                <a:latin typeface="Helvetica" panose="020B0604020202020204" pitchFamily="34" charset="0"/>
              </a:rPr>
            </a:br>
            <a:endParaRPr lang="lv-LV" b="0" i="0" dirty="0">
              <a:solidFill>
                <a:srgbClr val="373A3C"/>
              </a:solidFill>
              <a:effectLst/>
              <a:latin typeface="Helvetica" panose="020B0604020202020204" pitchFamily="34" charset="0"/>
            </a:endParaRPr>
          </a:p>
          <a:p>
            <a:pPr algn="l"/>
            <a:r>
              <a:rPr lang="lv-LV" b="0" i="0" baseline="-25000" dirty="0" err="1">
                <a:solidFill>
                  <a:srgbClr val="373A3C"/>
                </a:solidFill>
                <a:effectLst/>
                <a:latin typeface="Helvetica" panose="020B0604020202020204" pitchFamily="34" charset="0"/>
              </a:rPr>
              <a:t>Binance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Academy</a:t>
            </a:r>
            <a:r>
              <a:rPr lang="lv-LV" b="0" i="0" baseline="-25000" dirty="0">
                <a:solidFill>
                  <a:srgbClr val="373A3C"/>
                </a:solidFill>
                <a:effectLst/>
                <a:latin typeface="Helvetica" panose="020B0604020202020204" pitchFamily="34" charset="0"/>
              </a:rPr>
              <a:t>. 2020. </a:t>
            </a:r>
            <a:r>
              <a:rPr lang="lv-LV" b="0" i="1" baseline="-25000" dirty="0" err="1">
                <a:solidFill>
                  <a:srgbClr val="373A3C"/>
                </a:solidFill>
                <a:effectLst/>
                <a:latin typeface="Helvetica" panose="020B0604020202020204" pitchFamily="34" charset="0"/>
              </a:rPr>
              <a:t>What</a:t>
            </a:r>
            <a:r>
              <a:rPr lang="lv-LV" b="0" i="1" baseline="-25000" dirty="0">
                <a:solidFill>
                  <a:srgbClr val="373A3C"/>
                </a:solidFill>
                <a:effectLst/>
                <a:latin typeface="Helvetica" panose="020B0604020202020204" pitchFamily="34" charset="0"/>
              </a:rPr>
              <a:t> </a:t>
            </a:r>
            <a:r>
              <a:rPr lang="lv-LV" b="0" i="1" baseline="-25000" dirty="0" err="1">
                <a:solidFill>
                  <a:srgbClr val="373A3C"/>
                </a:solidFill>
                <a:effectLst/>
                <a:latin typeface="Helvetica" panose="020B0604020202020204" pitchFamily="34" charset="0"/>
              </a:rPr>
              <a:t>Are</a:t>
            </a:r>
            <a:r>
              <a:rPr lang="lv-LV" b="0" i="1" baseline="-25000" dirty="0">
                <a:solidFill>
                  <a:srgbClr val="373A3C"/>
                </a:solidFill>
                <a:effectLst/>
                <a:latin typeface="Helvetica" panose="020B0604020202020204" pitchFamily="34" charset="0"/>
              </a:rPr>
              <a:t> </a:t>
            </a:r>
            <a:r>
              <a:rPr lang="lv-LV" b="0" i="1" baseline="-25000" dirty="0" err="1">
                <a:solidFill>
                  <a:srgbClr val="373A3C"/>
                </a:solidFill>
                <a:effectLst/>
                <a:latin typeface="Helvetica" panose="020B0604020202020204" pitchFamily="34" charset="0"/>
              </a:rPr>
              <a:t>Smart</a:t>
            </a:r>
            <a:r>
              <a:rPr lang="lv-LV" b="0" i="1" baseline="-25000" dirty="0">
                <a:solidFill>
                  <a:srgbClr val="373A3C"/>
                </a:solidFill>
                <a:effectLst/>
                <a:latin typeface="Helvetica" panose="020B0604020202020204" pitchFamily="34" charset="0"/>
              </a:rPr>
              <a:t> </a:t>
            </a:r>
            <a:r>
              <a:rPr lang="lv-LV" b="0" i="1" baseline="-25000" dirty="0" err="1">
                <a:solidFill>
                  <a:srgbClr val="373A3C"/>
                </a:solidFill>
                <a:effectLst/>
                <a:latin typeface="Helvetica" panose="020B0604020202020204" pitchFamily="34" charset="0"/>
              </a:rPr>
              <a:t>Contracts</a:t>
            </a:r>
            <a:r>
              <a:rPr lang="lv-LV" b="0" i="1" baseline="-25000" dirty="0">
                <a:solidFill>
                  <a:srgbClr val="373A3C"/>
                </a:solidFill>
                <a:effectLst/>
                <a:latin typeface="Helvetica" panose="020B0604020202020204" pitchFamily="34" charset="0"/>
              </a:rPr>
              <a:t>? | </a:t>
            </a:r>
            <a:r>
              <a:rPr lang="lv-LV" b="0" i="1" baseline="-25000" dirty="0" err="1">
                <a:solidFill>
                  <a:srgbClr val="373A3C"/>
                </a:solidFill>
                <a:effectLst/>
                <a:latin typeface="Helvetica" panose="020B0604020202020204" pitchFamily="34" charset="0"/>
              </a:rPr>
              <a:t>Binance</a:t>
            </a:r>
            <a:r>
              <a:rPr lang="lv-LV" b="0" i="1" baseline="-25000" dirty="0">
                <a:solidFill>
                  <a:srgbClr val="373A3C"/>
                </a:solidFill>
                <a:effectLst/>
                <a:latin typeface="Helvetica" panose="020B0604020202020204" pitchFamily="34" charset="0"/>
              </a:rPr>
              <a:t> </a:t>
            </a:r>
            <a:r>
              <a:rPr lang="lv-LV" b="0" i="1" baseline="-25000" dirty="0" err="1">
                <a:solidFill>
                  <a:srgbClr val="373A3C"/>
                </a:solidFill>
                <a:effectLst/>
                <a:latin typeface="Helvetica" panose="020B0604020202020204" pitchFamily="34" charset="0"/>
              </a:rPr>
              <a:t>Academy</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online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Available</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at</a:t>
            </a:r>
            <a:r>
              <a:rPr lang="lv-LV" b="0" i="0" baseline="-25000" dirty="0">
                <a:solidFill>
                  <a:srgbClr val="373A3C"/>
                </a:solidFill>
                <a:effectLst/>
                <a:latin typeface="Helvetica" panose="020B0604020202020204" pitchFamily="34" charset="0"/>
              </a:rPr>
              <a:t>: &lt;</a:t>
            </a:r>
            <a:r>
              <a:rPr lang="lv-LV" b="0" i="0" u="none" strike="noStrike" baseline="-25000" dirty="0">
                <a:solidFill>
                  <a:srgbClr val="1177D1"/>
                </a:solidFill>
                <a:effectLst/>
                <a:latin typeface="Helvetica" panose="020B0604020202020204" pitchFamily="34" charset="0"/>
                <a:hlinkClick r:id="rId3"/>
              </a:rPr>
              <a:t>https://academy.binance.com/en/articles/what-are-smart-contracts&gt;</a:t>
            </a:r>
            <a:r>
              <a:rPr lang="lv-LV" b="0" i="0" baseline="-25000" dirty="0">
                <a:solidFill>
                  <a:srgbClr val="373A3C"/>
                </a:solidFill>
                <a:effectLst/>
                <a:latin typeface="Helvetica" panose="020B0604020202020204" pitchFamily="34" charset="0"/>
              </a:rPr>
              <a:t>; [</a:t>
            </a:r>
            <a:r>
              <a:rPr lang="lv-LV" b="0" i="0" baseline="-25000" dirty="0" err="1">
                <a:solidFill>
                  <a:srgbClr val="373A3C"/>
                </a:solidFill>
                <a:effectLst/>
                <a:latin typeface="Helvetica" panose="020B0604020202020204" pitchFamily="34" charset="0"/>
              </a:rPr>
              <a:t>Accessed</a:t>
            </a:r>
            <a:r>
              <a:rPr lang="lv-LV" b="0" i="0" baseline="-25000" dirty="0">
                <a:solidFill>
                  <a:srgbClr val="373A3C"/>
                </a:solidFill>
                <a:effectLst/>
                <a:latin typeface="Helvetica" panose="020B0604020202020204" pitchFamily="34" charset="0"/>
              </a:rPr>
              <a:t> 26 </a:t>
            </a:r>
            <a:r>
              <a:rPr lang="lv-LV" b="0" i="0" baseline="-25000" dirty="0" err="1">
                <a:solidFill>
                  <a:srgbClr val="373A3C"/>
                </a:solidFill>
                <a:effectLst/>
                <a:latin typeface="Helvetica" panose="020B0604020202020204" pitchFamily="34" charset="0"/>
              </a:rPr>
              <a:t>November</a:t>
            </a:r>
            <a:r>
              <a:rPr lang="lv-LV" b="0" i="0" baseline="-25000" dirty="0">
                <a:solidFill>
                  <a:srgbClr val="373A3C"/>
                </a:solidFill>
                <a:effectLst/>
                <a:latin typeface="Helvetica" panose="020B0604020202020204" pitchFamily="34" charset="0"/>
              </a:rPr>
              <a:t> 2020].</a:t>
            </a:r>
            <a:endParaRPr lang="lv-LV" b="0" i="0" dirty="0">
              <a:solidFill>
                <a:srgbClr val="373A3C"/>
              </a:solidFill>
              <a:effectLst/>
              <a:latin typeface="Helvetica" panose="020B0604020202020204" pitchFamily="34" charset="0"/>
            </a:endParaRPr>
          </a:p>
          <a:p>
            <a:endParaRPr lang="lv-LV" dirty="0"/>
          </a:p>
        </p:txBody>
      </p:sp>
      <p:sp>
        <p:nvSpPr>
          <p:cNvPr id="4" name="Slide Number Placeholder 3"/>
          <p:cNvSpPr>
            <a:spLocks noGrp="1"/>
          </p:cNvSpPr>
          <p:nvPr>
            <p:ph type="sldNum" sz="quarter" idx="5"/>
          </p:nvPr>
        </p:nvSpPr>
        <p:spPr/>
        <p:txBody>
          <a:bodyPr/>
          <a:lstStyle/>
          <a:p>
            <a:fld id="{B418CC6C-DE29-4B82-82A8-D7974B8E85B2}" type="slidenum">
              <a:rPr lang="lv-LV" smtClean="0"/>
              <a:t>6</a:t>
            </a:fld>
            <a:endParaRPr lang="lv-LV"/>
          </a:p>
        </p:txBody>
      </p:sp>
    </p:spTree>
    <p:extLst>
      <p:ext uri="{BB962C8B-B14F-4D97-AF65-F5344CB8AC3E}">
        <p14:creationId xmlns:p14="http://schemas.microsoft.com/office/powerpoint/2010/main" val="348458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effectLst/>
              </a:rPr>
              <a:t>3 min</a:t>
            </a:r>
          </a:p>
          <a:p>
            <a:pPr marL="0" marR="0" lvl="0" indent="0" algn="l" defTabSz="914400" rtl="0" eaLnBrk="1" fontAlgn="auto" latinLnBrk="0" hangingPunct="1">
              <a:lnSpc>
                <a:spcPct val="100000"/>
              </a:lnSpc>
              <a:spcBef>
                <a:spcPts val="0"/>
              </a:spcBef>
              <a:spcAft>
                <a:spcPts val="0"/>
              </a:spcAft>
              <a:buClrTx/>
              <a:buSzTx/>
              <a:buFontTx/>
              <a:buNone/>
              <a:tabLst/>
              <a:defRPr/>
            </a:pPr>
            <a:r>
              <a:rPr lang="lv-LV" dirty="0">
                <a:effectLst/>
              </a:rPr>
              <a:t>Iepazīstina ar piemēriem, kur viedos līgumus šobrīd izmanto. Piemēri skatāmi </a:t>
            </a:r>
            <a:r>
              <a:rPr lang="lv-LV" b="0" i="0" dirty="0">
                <a:solidFill>
                  <a:srgbClr val="373A3C"/>
                </a:solidFill>
                <a:effectLst/>
                <a:latin typeface="Helvetica" panose="020B0604020202020204" pitchFamily="34" charset="0"/>
              </a:rPr>
              <a:t>platform.blocks.ase.ro platformā, kursā «</a:t>
            </a:r>
            <a:r>
              <a:rPr lang="lv-LV" b="0" i="0" dirty="0" err="1">
                <a:solidFill>
                  <a:srgbClr val="373A3C"/>
                </a:solidFill>
                <a:effectLst/>
                <a:latin typeface="Helvetica" panose="020B0604020202020204" pitchFamily="34" charset="0"/>
              </a:rPr>
              <a:t>LV_Kas</a:t>
            </a:r>
            <a:r>
              <a:rPr lang="lv-LV" b="0" i="0" dirty="0">
                <a:solidFill>
                  <a:srgbClr val="373A3C"/>
                </a:solidFill>
                <a:effectLst/>
                <a:latin typeface="Helvetica" panose="020B0604020202020204" pitchFamily="34" charset="0"/>
              </a:rPr>
              <a:t> ir viedais līgums» (https://platform.blocks.ase.ro/course/view.php?id=26) </a:t>
            </a:r>
          </a:p>
          <a:p>
            <a:endParaRPr lang="lv-LV" dirty="0">
              <a:effectLst/>
            </a:endParaRPr>
          </a:p>
          <a:p>
            <a:r>
              <a:rPr lang="lv-LV" dirty="0">
                <a:effectLst/>
              </a:rPr>
              <a:t>Mudina auditoriju aizdomāties par to, kur reāli var izmantot/redzēt šos līgumus.</a:t>
            </a:r>
            <a:br>
              <a:rPr lang="lv-LV" dirty="0">
                <a:effectLst/>
              </a:rPr>
            </a:br>
            <a:endParaRPr lang="lv-LV" dirty="0">
              <a:effectLst/>
            </a:endParaRPr>
          </a:p>
          <a:p>
            <a:endParaRPr lang="lv-LV" dirty="0"/>
          </a:p>
        </p:txBody>
      </p:sp>
      <p:sp>
        <p:nvSpPr>
          <p:cNvPr id="4" name="Slaida numura vietturis 3"/>
          <p:cNvSpPr>
            <a:spLocks noGrp="1"/>
          </p:cNvSpPr>
          <p:nvPr>
            <p:ph type="sldNum" sz="quarter" idx="5"/>
          </p:nvPr>
        </p:nvSpPr>
        <p:spPr/>
        <p:txBody>
          <a:bodyPr/>
          <a:lstStyle/>
          <a:p>
            <a:fld id="{B418CC6C-DE29-4B82-82A8-D7974B8E85B2}" type="slidenum">
              <a:rPr lang="lv-LV" smtClean="0"/>
              <a:t>7</a:t>
            </a:fld>
            <a:endParaRPr lang="lv-LV"/>
          </a:p>
        </p:txBody>
      </p:sp>
    </p:spTree>
    <p:extLst>
      <p:ext uri="{BB962C8B-B14F-4D97-AF65-F5344CB8AC3E}">
        <p14:creationId xmlns:p14="http://schemas.microsoft.com/office/powerpoint/2010/main" val="62410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5 min</a:t>
            </a:r>
          </a:p>
          <a:p>
            <a:r>
              <a:rPr lang="lv-LV" dirty="0"/>
              <a:t>Diskusiju jautājums auditorijai. Kā viedais līgums ir saistīts ar </a:t>
            </a:r>
            <a:r>
              <a:rPr lang="lv-LV" dirty="0" err="1"/>
              <a:t>blokķēdes</a:t>
            </a:r>
            <a:r>
              <a:rPr lang="lv-LV" dirty="0"/>
              <a:t> tehnoloģiju?</a:t>
            </a:r>
          </a:p>
        </p:txBody>
      </p:sp>
      <p:sp>
        <p:nvSpPr>
          <p:cNvPr id="4" name="Slaida numura vietturis 3"/>
          <p:cNvSpPr>
            <a:spLocks noGrp="1"/>
          </p:cNvSpPr>
          <p:nvPr>
            <p:ph type="sldNum" sz="quarter" idx="5"/>
          </p:nvPr>
        </p:nvSpPr>
        <p:spPr/>
        <p:txBody>
          <a:bodyPr/>
          <a:lstStyle/>
          <a:p>
            <a:fld id="{B418CC6C-DE29-4B82-82A8-D7974B8E85B2}" type="slidenum">
              <a:rPr lang="lv-LV" smtClean="0"/>
              <a:t>8</a:t>
            </a:fld>
            <a:endParaRPr lang="lv-LV"/>
          </a:p>
        </p:txBody>
      </p:sp>
    </p:spTree>
    <p:extLst>
      <p:ext uri="{BB962C8B-B14F-4D97-AF65-F5344CB8AC3E}">
        <p14:creationId xmlns:p14="http://schemas.microsoft.com/office/powerpoint/2010/main" val="133241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Patstāvīgais darbs.</a:t>
            </a:r>
          </a:p>
          <a:p>
            <a:r>
              <a:rPr lang="lv-LV" dirty="0"/>
              <a:t>Apskatīt teoriju platform.blocks.ase.ro kursā «</a:t>
            </a:r>
            <a:r>
              <a:rPr lang="lv-LV" dirty="0" err="1"/>
              <a:t>LV_Kas</a:t>
            </a:r>
            <a:r>
              <a:rPr lang="lv-LV" dirty="0"/>
              <a:t> ir viedais līgums?» un veikt uzdevumus.</a:t>
            </a:r>
          </a:p>
          <a:p>
            <a:r>
              <a:rPr lang="lv-LV" dirty="0"/>
              <a:t>Saite uz kursu: https://platform.blocks.ase.ro/course/view.php?id=26 </a:t>
            </a:r>
          </a:p>
        </p:txBody>
      </p:sp>
      <p:sp>
        <p:nvSpPr>
          <p:cNvPr id="4" name="Slaida numura vietturis 3"/>
          <p:cNvSpPr>
            <a:spLocks noGrp="1"/>
          </p:cNvSpPr>
          <p:nvPr>
            <p:ph type="sldNum" sz="quarter" idx="5"/>
          </p:nvPr>
        </p:nvSpPr>
        <p:spPr/>
        <p:txBody>
          <a:bodyPr/>
          <a:lstStyle/>
          <a:p>
            <a:fld id="{37888A98-8692-43FC-9495-FDC415CABE55}" type="slidenum">
              <a:rPr lang="lv-LV" smtClean="0"/>
              <a:t>9</a:t>
            </a:fld>
            <a:endParaRPr lang="lv-LV"/>
          </a:p>
        </p:txBody>
      </p:sp>
    </p:spTree>
    <p:extLst>
      <p:ext uri="{BB962C8B-B14F-4D97-AF65-F5344CB8AC3E}">
        <p14:creationId xmlns:p14="http://schemas.microsoft.com/office/powerpoint/2010/main" val="12904325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ulslai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511A-A169-481E-B8D3-D7A25A89140E}"/>
              </a:ext>
            </a:extLst>
          </p:cNvPr>
          <p:cNvSpPr>
            <a:spLocks noGrp="1"/>
          </p:cNvSpPr>
          <p:nvPr>
            <p:ph type="ctrTitle" hasCustomPrompt="1"/>
          </p:nvPr>
        </p:nvSpPr>
        <p:spPr>
          <a:xfrm>
            <a:off x="2410692" y="2101932"/>
            <a:ext cx="8251370" cy="1500105"/>
          </a:xfrm>
        </p:spPr>
        <p:txBody>
          <a:bodyPr anchor="b">
            <a:normAutofit/>
          </a:bodyPr>
          <a:lstStyle>
            <a:lvl1pPr algn="l">
              <a:defRPr sz="4800">
                <a:solidFill>
                  <a:schemeClr val="tx2"/>
                </a:solidFill>
              </a:defRPr>
            </a:lvl1pPr>
          </a:lstStyle>
          <a:p>
            <a:r>
              <a:rPr lang="lv-LV" dirty="0"/>
              <a:t>Virsraksts</a:t>
            </a:r>
            <a:endParaRPr lang="en-US" dirty="0"/>
          </a:p>
        </p:txBody>
      </p:sp>
      <p:sp>
        <p:nvSpPr>
          <p:cNvPr id="3" name="Subtitle 2">
            <a:extLst>
              <a:ext uri="{FF2B5EF4-FFF2-40B4-BE49-F238E27FC236}">
                <a16:creationId xmlns:a16="http://schemas.microsoft.com/office/drawing/2014/main" id="{C20A3C7F-33CD-437B-96D1-7F41E0BC3F09}"/>
              </a:ext>
            </a:extLst>
          </p:cNvPr>
          <p:cNvSpPr>
            <a:spLocks noGrp="1"/>
          </p:cNvSpPr>
          <p:nvPr>
            <p:ph type="subTitle" idx="1" hasCustomPrompt="1"/>
          </p:nvPr>
        </p:nvSpPr>
        <p:spPr>
          <a:xfrm>
            <a:off x="2410692" y="3602037"/>
            <a:ext cx="8257307" cy="1655763"/>
          </a:xfrm>
        </p:spPr>
        <p:txBody>
          <a:bodyPr/>
          <a:lstStyle>
            <a:lvl1pPr marL="0" indent="0" algn="l">
              <a:buNone/>
              <a:defRPr sz="2400">
                <a:solidFill>
                  <a:schemeClr val="tx2"/>
                </a:solidFill>
                <a:latin typeface="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endParaRPr lang="en-US" dirty="0"/>
          </a:p>
        </p:txBody>
      </p:sp>
      <p:sp>
        <p:nvSpPr>
          <p:cNvPr id="4" name="Date Placeholder 3">
            <a:extLst>
              <a:ext uri="{FF2B5EF4-FFF2-40B4-BE49-F238E27FC236}">
                <a16:creationId xmlns:a16="http://schemas.microsoft.com/office/drawing/2014/main" id="{CF3ED034-3922-4D3A-B036-57C54934EB53}"/>
              </a:ext>
            </a:extLst>
          </p:cNvPr>
          <p:cNvSpPr>
            <a:spLocks noGrp="1"/>
          </p:cNvSpPr>
          <p:nvPr>
            <p:ph type="dt" sz="half" idx="10"/>
          </p:nvPr>
        </p:nvSpPr>
        <p:spPr/>
        <p:txBody>
          <a:bodyPr/>
          <a:lstStyle/>
          <a:p>
            <a:fld id="{A2EC86CA-CD0D-4E8C-AF2A-94C64B4708C6}" type="datetimeFigureOut">
              <a:rPr lang="lv-LV" smtClean="0"/>
              <a:t>16.06.2021</a:t>
            </a:fld>
            <a:endParaRPr lang="lv-LV"/>
          </a:p>
        </p:txBody>
      </p:sp>
      <p:sp>
        <p:nvSpPr>
          <p:cNvPr id="5" name="Footer Placeholder 4">
            <a:extLst>
              <a:ext uri="{FF2B5EF4-FFF2-40B4-BE49-F238E27FC236}">
                <a16:creationId xmlns:a16="http://schemas.microsoft.com/office/drawing/2014/main" id="{E69755C3-A5F4-4A51-BDAB-E5622D0FCB62}"/>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C204027-026C-4C9F-9041-F761D4DABB60}"/>
              </a:ext>
            </a:extLst>
          </p:cNvPr>
          <p:cNvSpPr>
            <a:spLocks noGrp="1"/>
          </p:cNvSpPr>
          <p:nvPr>
            <p:ph type="sldNum" sz="quarter" idx="12"/>
          </p:nvPr>
        </p:nvSpPr>
        <p:spPr/>
        <p:txBody>
          <a:bodyPr/>
          <a:lstStyle/>
          <a:p>
            <a:fld id="{6F0CAD4D-4038-4901-B96E-39551B761FFB}" type="slidenum">
              <a:rPr lang="lv-LV" smtClean="0"/>
              <a:t>‹#›</a:t>
            </a:fld>
            <a:endParaRPr lang="lv-LV"/>
          </a:p>
        </p:txBody>
      </p:sp>
      <p:sp>
        <p:nvSpPr>
          <p:cNvPr id="18" name="Picture Placeholder 17">
            <a:extLst>
              <a:ext uri="{FF2B5EF4-FFF2-40B4-BE49-F238E27FC236}">
                <a16:creationId xmlns:a16="http://schemas.microsoft.com/office/drawing/2014/main" id="{563B364A-4A07-40CD-916B-E124982A3EB6}"/>
              </a:ext>
            </a:extLst>
          </p:cNvPr>
          <p:cNvSpPr>
            <a:spLocks noGrp="1"/>
          </p:cNvSpPr>
          <p:nvPr>
            <p:ph type="pic" sz="quarter" idx="14" hasCustomPrompt="1"/>
          </p:nvPr>
        </p:nvSpPr>
        <p:spPr>
          <a:xfrm>
            <a:off x="2678113" y="5753100"/>
            <a:ext cx="6835774" cy="453005"/>
          </a:xfrm>
        </p:spPr>
        <p:txBody>
          <a:bodyPr>
            <a:normAutofit/>
          </a:bodyPr>
          <a:lstStyle>
            <a:lvl1pPr marL="0" indent="0" algn="ctr">
              <a:buNone/>
              <a:defRPr sz="2000">
                <a:solidFill>
                  <a:schemeClr val="bg1">
                    <a:lumMod val="95000"/>
                  </a:schemeClr>
                </a:solidFill>
              </a:defRPr>
            </a:lvl1pPr>
          </a:lstStyle>
          <a:p>
            <a:r>
              <a:rPr lang="en-US" dirty="0"/>
              <a:t>Citi logo</a:t>
            </a:r>
          </a:p>
        </p:txBody>
      </p:sp>
      <p:sp>
        <p:nvSpPr>
          <p:cNvPr id="20" name="Content Placeholder 19">
            <a:extLst>
              <a:ext uri="{FF2B5EF4-FFF2-40B4-BE49-F238E27FC236}">
                <a16:creationId xmlns:a16="http://schemas.microsoft.com/office/drawing/2014/main" id="{6A3447B9-BCB3-45B9-9102-440557B513EE}"/>
              </a:ext>
            </a:extLst>
          </p:cNvPr>
          <p:cNvSpPr>
            <a:spLocks noGrp="1"/>
          </p:cNvSpPr>
          <p:nvPr>
            <p:ph sz="quarter" idx="15" hasCustomPrompt="1"/>
          </p:nvPr>
        </p:nvSpPr>
        <p:spPr>
          <a:xfrm>
            <a:off x="9646099" y="5663962"/>
            <a:ext cx="1707702" cy="631279"/>
          </a:xfrm>
        </p:spPr>
        <p:txBody>
          <a:bodyPr anchor="b">
            <a:noAutofit/>
          </a:bodyPr>
          <a:lstStyle>
            <a:lvl1pPr marL="0" indent="0" algn="r">
              <a:buNone/>
              <a:defRPr sz="1400">
                <a:solidFill>
                  <a:schemeClr val="accent1"/>
                </a:solidFill>
                <a:latin typeface="+mj-lt"/>
              </a:defRPr>
            </a:lvl1pPr>
          </a:lstStyle>
          <a:p>
            <a:pPr lvl="0"/>
            <a:r>
              <a:rPr lang="en-US" dirty="0"/>
              <a:t>+371 67505090</a:t>
            </a:r>
          </a:p>
          <a:p>
            <a:pPr lvl="0"/>
            <a:r>
              <a:rPr lang="en-US" dirty="0"/>
              <a:t>bda@bda.lv</a:t>
            </a:r>
            <a:br>
              <a:rPr lang="en-US" dirty="0"/>
            </a:br>
            <a:r>
              <a:rPr lang="en-US" dirty="0"/>
              <a:t>www.bda.lv</a:t>
            </a:r>
          </a:p>
        </p:txBody>
      </p:sp>
      <p:pic>
        <p:nvPicPr>
          <p:cNvPr id="11" name="Picture 10">
            <a:extLst>
              <a:ext uri="{FF2B5EF4-FFF2-40B4-BE49-F238E27FC236}">
                <a16:creationId xmlns:a16="http://schemas.microsoft.com/office/drawing/2014/main" id="{3F620979-7E34-4912-9092-9DE9F7F517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pic>
        <p:nvPicPr>
          <p:cNvPr id="12" name="Picture 11">
            <a:extLst>
              <a:ext uri="{FF2B5EF4-FFF2-40B4-BE49-F238E27FC236}">
                <a16:creationId xmlns:a16="http://schemas.microsoft.com/office/drawing/2014/main" id="{FF407F10-96D8-4D7B-8DCB-094FA3682D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7805" y="5770009"/>
            <a:ext cx="1707703" cy="910904"/>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6C6B2FBF-8417-417D-BC3F-B4C944260B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829" y="4651228"/>
            <a:ext cx="2203743" cy="2203743"/>
          </a:xfrm>
          <a:prstGeom prst="rect">
            <a:avLst/>
          </a:prstGeom>
        </p:spPr>
      </p:pic>
      <p:pic>
        <p:nvPicPr>
          <p:cNvPr id="8" name="Picture 7" descr="Graphical user interface&#10;&#10;Description automatically generated">
            <a:extLst>
              <a:ext uri="{FF2B5EF4-FFF2-40B4-BE49-F238E27FC236}">
                <a16:creationId xmlns:a16="http://schemas.microsoft.com/office/drawing/2014/main" id="{2DF2EDD3-9579-418B-BFB9-C91CC8B108F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006824" y="5799214"/>
            <a:ext cx="3113593" cy="852495"/>
          </a:xfrm>
          <a:prstGeom prst="rect">
            <a:avLst/>
          </a:prstGeom>
        </p:spPr>
      </p:pic>
    </p:spTree>
    <p:extLst>
      <p:ext uri="{BB962C8B-B14F-4D97-AF65-F5344CB8AC3E}">
        <p14:creationId xmlns:p14="http://schemas.microsoft.com/office/powerpoint/2010/main" val="333565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ksts + Attēls - Horizontāli">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4AB915-88F7-4E92-9B4B-2BF751EEF663}"/>
              </a:ext>
            </a:extLst>
          </p:cNvPr>
          <p:cNvGrpSpPr/>
          <p:nvPr/>
        </p:nvGrpSpPr>
        <p:grpSpPr>
          <a:xfrm>
            <a:off x="7095506" y="0"/>
            <a:ext cx="5096494" cy="6858000"/>
            <a:chOff x="7095506" y="0"/>
            <a:chExt cx="5096494" cy="6858000"/>
          </a:xfrm>
        </p:grpSpPr>
        <p:sp>
          <p:nvSpPr>
            <p:cNvPr id="9" name="Rectangle 8">
              <a:extLst>
                <a:ext uri="{FF2B5EF4-FFF2-40B4-BE49-F238E27FC236}">
                  <a16:creationId xmlns:a16="http://schemas.microsoft.com/office/drawing/2014/main" id="{F51C5BCC-17D9-4BF5-AF5D-59F8B77C8B56}"/>
                </a:ext>
              </a:extLst>
            </p:cNvPr>
            <p:cNvSpPr/>
            <p:nvPr/>
          </p:nvSpPr>
          <p:spPr>
            <a:xfrm>
              <a:off x="7095506" y="0"/>
              <a:ext cx="5096494"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12842D-9B4E-4F12-850F-DA4150F585BE}"/>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grpSp>
      <p:sp>
        <p:nvSpPr>
          <p:cNvPr id="11" name="Text Placeholder 10">
            <a:extLst>
              <a:ext uri="{FF2B5EF4-FFF2-40B4-BE49-F238E27FC236}">
                <a16:creationId xmlns:a16="http://schemas.microsoft.com/office/drawing/2014/main" id="{C30AF115-E1EB-47E8-A923-E29C7E13A46C}"/>
              </a:ext>
            </a:extLst>
          </p:cNvPr>
          <p:cNvSpPr>
            <a:spLocks noGrp="1"/>
          </p:cNvSpPr>
          <p:nvPr>
            <p:ph type="body" sz="quarter" idx="14" hasCustomPrompt="1"/>
          </p:nvPr>
        </p:nvSpPr>
        <p:spPr>
          <a:xfrm>
            <a:off x="7309262" y="1688224"/>
            <a:ext cx="4216088" cy="4492881"/>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7" name="Picture Placeholder 2">
            <a:extLst>
              <a:ext uri="{FF2B5EF4-FFF2-40B4-BE49-F238E27FC236}">
                <a16:creationId xmlns:a16="http://schemas.microsoft.com/office/drawing/2014/main" id="{634F5CF1-4B9B-4254-BC0C-F46C88C94F9C}"/>
              </a:ext>
            </a:extLst>
          </p:cNvPr>
          <p:cNvSpPr>
            <a:spLocks noGrp="1"/>
          </p:cNvSpPr>
          <p:nvPr>
            <p:ph type="pic" sz="quarter" idx="15" hasCustomPrompt="1"/>
          </p:nvPr>
        </p:nvSpPr>
        <p:spPr>
          <a:xfrm>
            <a:off x="321501" y="1302692"/>
            <a:ext cx="6453187" cy="4302125"/>
          </a:xfrm>
        </p:spPr>
        <p:txBody>
          <a:bodyPr/>
          <a:lstStyle>
            <a:lvl1pPr>
              <a:defRPr/>
            </a:lvl1pPr>
          </a:lstStyle>
          <a:p>
            <a:r>
              <a:rPr lang="lv-LV" dirty="0"/>
              <a:t>Attēls</a:t>
            </a:r>
          </a:p>
        </p:txBody>
      </p:sp>
      <p:sp>
        <p:nvSpPr>
          <p:cNvPr id="8" name="Title 1">
            <a:extLst>
              <a:ext uri="{FF2B5EF4-FFF2-40B4-BE49-F238E27FC236}">
                <a16:creationId xmlns:a16="http://schemas.microsoft.com/office/drawing/2014/main" id="{307315EE-A043-48E3-80A4-CACD39D4C40F}"/>
              </a:ext>
            </a:extLst>
          </p:cNvPr>
          <p:cNvSpPr>
            <a:spLocks noGrp="1"/>
          </p:cNvSpPr>
          <p:nvPr>
            <p:ph type="title" hasCustomPrompt="1"/>
          </p:nvPr>
        </p:nvSpPr>
        <p:spPr>
          <a:xfrm>
            <a:off x="7309263" y="830770"/>
            <a:ext cx="421608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3217796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s + Attēls - Vertikāl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1C5BCC-17D9-4BF5-AF5D-59F8B77C8B56}"/>
              </a:ext>
            </a:extLst>
          </p:cNvPr>
          <p:cNvSpPr/>
          <p:nvPr/>
        </p:nvSpPr>
        <p:spPr>
          <a:xfrm>
            <a:off x="5409210" y="0"/>
            <a:ext cx="6782790"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8" name="Text Placeholder 10">
            <a:extLst>
              <a:ext uri="{FF2B5EF4-FFF2-40B4-BE49-F238E27FC236}">
                <a16:creationId xmlns:a16="http://schemas.microsoft.com/office/drawing/2014/main" id="{508AAB16-7A67-4071-BFD7-06F7AF4E3AF2}"/>
              </a:ext>
            </a:extLst>
          </p:cNvPr>
          <p:cNvSpPr>
            <a:spLocks noGrp="1"/>
          </p:cNvSpPr>
          <p:nvPr>
            <p:ph type="body" sz="quarter" idx="14" hasCustomPrompt="1"/>
          </p:nvPr>
        </p:nvSpPr>
        <p:spPr>
          <a:xfrm>
            <a:off x="5962960"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10" name="Picture 9">
            <a:extLst>
              <a:ext uri="{FF2B5EF4-FFF2-40B4-BE49-F238E27FC236}">
                <a16:creationId xmlns:a16="http://schemas.microsoft.com/office/drawing/2014/main" id="{6FCE66AC-062E-4239-B849-9F41DEDD2BF7}"/>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12" name="Picture Placeholder 2">
            <a:extLst>
              <a:ext uri="{FF2B5EF4-FFF2-40B4-BE49-F238E27FC236}">
                <a16:creationId xmlns:a16="http://schemas.microsoft.com/office/drawing/2014/main" id="{EBC1493B-E042-4110-BD86-74AEFCFE8470}"/>
              </a:ext>
            </a:extLst>
          </p:cNvPr>
          <p:cNvSpPr>
            <a:spLocks noGrp="1"/>
          </p:cNvSpPr>
          <p:nvPr>
            <p:ph type="pic" sz="quarter" idx="15" hasCustomPrompt="1"/>
          </p:nvPr>
        </p:nvSpPr>
        <p:spPr>
          <a:xfrm>
            <a:off x="707405" y="356743"/>
            <a:ext cx="4160838" cy="6242050"/>
          </a:xfrm>
        </p:spPr>
        <p:txBody>
          <a:bodyPr/>
          <a:lstStyle>
            <a:lvl1pPr>
              <a:defRPr/>
            </a:lvl1pPr>
          </a:lstStyle>
          <a:p>
            <a:r>
              <a:rPr lang="lv-LV" dirty="0"/>
              <a:t>Attēls</a:t>
            </a:r>
          </a:p>
        </p:txBody>
      </p:sp>
      <p:sp>
        <p:nvSpPr>
          <p:cNvPr id="13" name="Title 1">
            <a:extLst>
              <a:ext uri="{FF2B5EF4-FFF2-40B4-BE49-F238E27FC236}">
                <a16:creationId xmlns:a16="http://schemas.microsoft.com/office/drawing/2014/main" id="{D3AA5701-9D8D-44DF-91F4-91D85BFCE874}"/>
              </a:ext>
            </a:extLst>
          </p:cNvPr>
          <p:cNvSpPr>
            <a:spLocks noGrp="1"/>
          </p:cNvSpPr>
          <p:nvPr>
            <p:ph type="title" hasCustomPrompt="1"/>
          </p:nvPr>
        </p:nvSpPr>
        <p:spPr>
          <a:xfrm>
            <a:off x="5962960" y="824756"/>
            <a:ext cx="513487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127329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ksts + Apakšpunkti">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67EA5B-BA9F-44DA-AE4D-D32AD7343AC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9" name="Rectangle 8">
            <a:extLst>
              <a:ext uri="{FF2B5EF4-FFF2-40B4-BE49-F238E27FC236}">
                <a16:creationId xmlns:a16="http://schemas.microsoft.com/office/drawing/2014/main" id="{F51C5BCC-17D9-4BF5-AF5D-59F8B77C8B56}"/>
              </a:ext>
            </a:extLst>
          </p:cNvPr>
          <p:cNvSpPr/>
          <p:nvPr/>
        </p:nvSpPr>
        <p:spPr>
          <a:xfrm>
            <a:off x="0" y="0"/>
            <a:ext cx="6667995"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07F5C0-3809-46B9-8F21-62011E73C8D1}"/>
              </a:ext>
            </a:extLst>
          </p:cNvPr>
          <p:cNvSpPr>
            <a:spLocks noGrp="1"/>
          </p:cNvSpPr>
          <p:nvPr>
            <p:ph idx="1" hasCustomPrompt="1"/>
          </p:nvPr>
        </p:nvSpPr>
        <p:spPr>
          <a:xfrm>
            <a:off x="7065818" y="1688225"/>
            <a:ext cx="4222668" cy="4351338"/>
          </a:xfrm>
        </p:spPr>
        <p:txBody>
          <a:bodyPr>
            <a:normAutofit/>
          </a:bodyPr>
          <a:lstStyle>
            <a:lvl1pPr marL="285750" indent="-285750">
              <a:buClr>
                <a:schemeClr val="tx2"/>
              </a:buClr>
              <a:buSzPct val="90000"/>
              <a:buFont typeface="Webdings" panose="05030102010509060703" pitchFamily="18" charset="2"/>
              <a:buChar char="g"/>
              <a:defRPr sz="1800">
                <a:latin typeface="+mn-lt"/>
              </a:defRPr>
            </a:lvl1pPr>
          </a:lstStyle>
          <a:p>
            <a:pPr lvl="0"/>
            <a:r>
              <a:rPr lang="en-US" b="0" i="0" dirty="0">
                <a:solidFill>
                  <a:srgbClr val="000000"/>
                </a:solidFill>
                <a:effectLst/>
                <a:latin typeface="Open Sans"/>
              </a:rPr>
              <a:t>LOREM IPSUM DOLOR SIT AMET, CONSECTETUR ADIPISCING ELIT. </a:t>
            </a:r>
          </a:p>
          <a:p>
            <a:pPr lvl="0"/>
            <a:r>
              <a:rPr lang="en-US" b="0" i="0" dirty="0">
                <a:solidFill>
                  <a:srgbClr val="000000"/>
                </a:solidFill>
                <a:effectLst/>
                <a:latin typeface="Open Sans"/>
              </a:rPr>
              <a:t>ALIQUAM VOLUTPAT ID MAGNA SIT AMET CONVALLIS. UT SCELERISQUE METUS MAURIS, EU POSUERE DOLOR POSUERE EU. LOREM IPSUM DOLOR SIT AMET, CONSECTETUR ADIPISCING ELIT. </a:t>
            </a:r>
          </a:p>
          <a:p>
            <a:pPr lvl="0"/>
            <a:r>
              <a:rPr lang="en-US" b="0" i="0" dirty="0">
                <a:solidFill>
                  <a:srgbClr val="000000"/>
                </a:solidFill>
                <a:effectLst/>
                <a:latin typeface="Open Sans"/>
              </a:rPr>
              <a:t>DUIS MASSA FELIS, SAGITTIS NEC EROS QUIS, LAOREET MATTIS LIGULA. AENEAN GRAVIDA IMPERDIET DIAM, SED VOLUTPAT LECTUS RUTRUM AT. </a:t>
            </a:r>
          </a:p>
          <a:p>
            <a:pPr lvl="0"/>
            <a:r>
              <a:rPr lang="en-US" b="0" i="0" dirty="0">
                <a:solidFill>
                  <a:srgbClr val="000000"/>
                </a:solidFill>
                <a:effectLst/>
                <a:latin typeface="Open Sans"/>
              </a:rPr>
              <a:t>FUSCE NEC ERAT AC RISUS FINIBUS EUISMOD VEL IN AUGUE. </a:t>
            </a:r>
            <a:endParaRPr lang="en-US" dirty="0"/>
          </a:p>
        </p:txBody>
      </p:sp>
      <p:sp>
        <p:nvSpPr>
          <p:cNvPr id="10" name="Title 1">
            <a:extLst>
              <a:ext uri="{FF2B5EF4-FFF2-40B4-BE49-F238E27FC236}">
                <a16:creationId xmlns:a16="http://schemas.microsoft.com/office/drawing/2014/main" id="{8442ADAD-912A-4314-AA4A-DDA5E87AED16}"/>
              </a:ext>
            </a:extLst>
          </p:cNvPr>
          <p:cNvSpPr txBox="1">
            <a:spLocks/>
          </p:cNvSpPr>
          <p:nvPr/>
        </p:nvSpPr>
        <p:spPr>
          <a:xfrm>
            <a:off x="1263585" y="1491652"/>
            <a:ext cx="4222668" cy="241898"/>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a:t>Bio</a:t>
            </a:r>
            <a:endParaRPr lang="en-US" dirty="0"/>
          </a:p>
        </p:txBody>
      </p:sp>
      <p:sp>
        <p:nvSpPr>
          <p:cNvPr id="17" name="Text Placeholder 10">
            <a:extLst>
              <a:ext uri="{FF2B5EF4-FFF2-40B4-BE49-F238E27FC236}">
                <a16:creationId xmlns:a16="http://schemas.microsoft.com/office/drawing/2014/main" id="{441D1EEB-7A2A-4F8F-94D3-F25CAFC60120}"/>
              </a:ext>
            </a:extLst>
          </p:cNvPr>
          <p:cNvSpPr>
            <a:spLocks noGrp="1"/>
          </p:cNvSpPr>
          <p:nvPr>
            <p:ph type="body" sz="quarter" idx="14" hasCustomPrompt="1"/>
          </p:nvPr>
        </p:nvSpPr>
        <p:spPr>
          <a:xfrm>
            <a:off x="838756"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14" name="Title 1">
            <a:extLst>
              <a:ext uri="{FF2B5EF4-FFF2-40B4-BE49-F238E27FC236}">
                <a16:creationId xmlns:a16="http://schemas.microsoft.com/office/drawing/2014/main" id="{B0F35B2B-0FDC-4502-B6C8-EB0A8A061CB6}"/>
              </a:ext>
            </a:extLst>
          </p:cNvPr>
          <p:cNvSpPr>
            <a:spLocks noGrp="1"/>
          </p:cNvSpPr>
          <p:nvPr>
            <p:ph type="title" hasCustomPrompt="1"/>
          </p:nvPr>
        </p:nvSpPr>
        <p:spPr>
          <a:xfrm>
            <a:off x="838757" y="756771"/>
            <a:ext cx="5134878" cy="580345"/>
          </a:xfrm>
        </p:spPr>
        <p:txBody>
          <a:bodyPr/>
          <a:lstStyle>
            <a:lvl1pPr>
              <a:defRPr>
                <a:solidFill>
                  <a:schemeClr val="bg1"/>
                </a:solidFill>
              </a:defRPr>
            </a:lvl1pPr>
          </a:lstStyle>
          <a:p>
            <a:r>
              <a:rPr lang="lv-LV" dirty="0"/>
              <a:t>Virsraksts</a:t>
            </a:r>
            <a:endParaRPr lang="en-US" dirty="0"/>
          </a:p>
        </p:txBody>
      </p:sp>
      <p:sp>
        <p:nvSpPr>
          <p:cNvPr id="16" name="Text Placeholder 4">
            <a:extLst>
              <a:ext uri="{FF2B5EF4-FFF2-40B4-BE49-F238E27FC236}">
                <a16:creationId xmlns:a16="http://schemas.microsoft.com/office/drawing/2014/main" id="{7500B95B-1674-4C9C-96DD-FF64F60B7D0F}"/>
              </a:ext>
            </a:extLst>
          </p:cNvPr>
          <p:cNvSpPr>
            <a:spLocks noGrp="1"/>
          </p:cNvSpPr>
          <p:nvPr>
            <p:ph type="body" sz="quarter" idx="15" hasCustomPrompt="1"/>
          </p:nvPr>
        </p:nvSpPr>
        <p:spPr>
          <a:xfrm>
            <a:off x="7065818" y="756770"/>
            <a:ext cx="4287837"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1466626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s + Bilde fonā">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7A051A8C-E76D-4122-9E57-C55F8E1C544C}"/>
              </a:ext>
            </a:extLst>
          </p:cNvPr>
          <p:cNvSpPr>
            <a:spLocks noGrp="1"/>
          </p:cNvSpPr>
          <p:nvPr>
            <p:ph type="pic" sz="quarter" idx="15" hasCustomPrompt="1"/>
          </p:nvPr>
        </p:nvSpPr>
        <p:spPr>
          <a:xfrm>
            <a:off x="0" y="0"/>
            <a:ext cx="12192000" cy="6858000"/>
          </a:xfrm>
        </p:spPr>
        <p:txBody>
          <a:bodyPr/>
          <a:lstStyle>
            <a:lvl1pPr>
              <a:defRPr/>
            </a:lvl1pPr>
          </a:lstStyle>
          <a:p>
            <a:r>
              <a:rPr lang="lv-LV" dirty="0"/>
              <a:t>Attēls</a:t>
            </a:r>
          </a:p>
        </p:txBody>
      </p:sp>
      <p:sp>
        <p:nvSpPr>
          <p:cNvPr id="9" name="Rectangle 8">
            <a:extLst>
              <a:ext uri="{FF2B5EF4-FFF2-40B4-BE49-F238E27FC236}">
                <a16:creationId xmlns:a16="http://schemas.microsoft.com/office/drawing/2014/main" id="{F51C5BCC-17D9-4BF5-AF5D-59F8B77C8B56}"/>
              </a:ext>
            </a:extLst>
          </p:cNvPr>
          <p:cNvSpPr/>
          <p:nvPr/>
        </p:nvSpPr>
        <p:spPr>
          <a:xfrm>
            <a:off x="0" y="1385886"/>
            <a:ext cx="8443182" cy="5472113"/>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a:p>
        </p:txBody>
      </p:sp>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400" y="2670175"/>
            <a:ext cx="6527800"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8" name="Picture 7">
            <a:extLst>
              <a:ext uri="{FF2B5EF4-FFF2-40B4-BE49-F238E27FC236}">
                <a16:creationId xmlns:a16="http://schemas.microsoft.com/office/drawing/2014/main" id="{0B405F89-43FE-4264-9DAC-C494F05242D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10" name="Title 1">
            <a:extLst>
              <a:ext uri="{FF2B5EF4-FFF2-40B4-BE49-F238E27FC236}">
                <a16:creationId xmlns:a16="http://schemas.microsoft.com/office/drawing/2014/main" id="{294847B4-20E0-4754-8391-7BE80EBF82C2}"/>
              </a:ext>
            </a:extLst>
          </p:cNvPr>
          <p:cNvSpPr>
            <a:spLocks noGrp="1"/>
          </p:cNvSpPr>
          <p:nvPr>
            <p:ph type="title" hasCustomPrompt="1"/>
          </p:nvPr>
        </p:nvSpPr>
        <p:spPr>
          <a:xfrm>
            <a:off x="1295400" y="1819109"/>
            <a:ext cx="5134878"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270070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zcēlums">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757ED-AC0D-46E3-8354-EFDB4E096C2C}"/>
              </a:ext>
            </a:extLst>
          </p:cNvPr>
          <p:cNvSpPr>
            <a:spLocks noGrp="1"/>
          </p:cNvSpPr>
          <p:nvPr>
            <p:ph type="title" hasCustomPrompt="1"/>
          </p:nvPr>
        </p:nvSpPr>
        <p:spPr>
          <a:xfrm>
            <a:off x="838200" y="2843316"/>
            <a:ext cx="10515600" cy="694143"/>
          </a:xfrm>
        </p:spPr>
        <p:txBody>
          <a:bodyPr/>
          <a:lstStyle>
            <a:lvl1pPr algn="ctr">
              <a:defRPr>
                <a:solidFill>
                  <a:schemeClr val="tx1"/>
                </a:solidFill>
              </a:defRPr>
            </a:lvl1pPr>
          </a:lstStyle>
          <a:p>
            <a:r>
              <a:rPr lang="en-US" dirty="0"/>
              <a:t>#LOREMIPSUM</a:t>
            </a:r>
          </a:p>
        </p:txBody>
      </p:sp>
      <p:pic>
        <p:nvPicPr>
          <p:cNvPr id="4" name="Picture 3">
            <a:extLst>
              <a:ext uri="{FF2B5EF4-FFF2-40B4-BE49-F238E27FC236}">
                <a16:creationId xmlns:a16="http://schemas.microsoft.com/office/drawing/2014/main" id="{20D2C25B-FA5A-4AF5-ABF0-B333E9C3C19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6843914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ideo">
    <p:bg>
      <p:bgRef idx="1001">
        <a:schemeClr val="bg2"/>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C59F9D-BD95-4E56-9B22-1316F1DCAB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4" name="Media Placeholder 3">
            <a:extLst>
              <a:ext uri="{FF2B5EF4-FFF2-40B4-BE49-F238E27FC236}">
                <a16:creationId xmlns:a16="http://schemas.microsoft.com/office/drawing/2014/main" id="{66691B5C-1A6D-44DE-B53D-F01F36839984}"/>
              </a:ext>
            </a:extLst>
          </p:cNvPr>
          <p:cNvSpPr>
            <a:spLocks noGrp="1"/>
          </p:cNvSpPr>
          <p:nvPr>
            <p:ph type="media" sz="quarter" idx="10"/>
          </p:nvPr>
        </p:nvSpPr>
        <p:spPr>
          <a:xfrm>
            <a:off x="2362200" y="1866900"/>
            <a:ext cx="7467600" cy="4010025"/>
          </a:xfrm>
        </p:spPr>
        <p:txBody>
          <a:bodyPr/>
          <a:lstStyle/>
          <a:p>
            <a:r>
              <a:rPr lang="lv-LV"/>
              <a:t>Lai pievienotu multividi, noklikšķiniet uz ikonas</a:t>
            </a:r>
            <a:endParaRPr lang="en-US"/>
          </a:p>
        </p:txBody>
      </p:sp>
      <p:sp>
        <p:nvSpPr>
          <p:cNvPr id="5" name="Title 1">
            <a:extLst>
              <a:ext uri="{FF2B5EF4-FFF2-40B4-BE49-F238E27FC236}">
                <a16:creationId xmlns:a16="http://schemas.microsoft.com/office/drawing/2014/main" id="{54292B1D-B16D-48E1-BD3D-F3BDEF2DB7E6}"/>
              </a:ext>
            </a:extLst>
          </p:cNvPr>
          <p:cNvSpPr>
            <a:spLocks noGrp="1"/>
          </p:cNvSpPr>
          <p:nvPr>
            <p:ph type="title" hasCustomPrompt="1"/>
          </p:nvPr>
        </p:nvSpPr>
        <p:spPr>
          <a:xfrm>
            <a:off x="1289385" y="1043073"/>
            <a:ext cx="5134878" cy="580345"/>
          </a:xfrm>
        </p:spPr>
        <p:txBody>
          <a:bodyPr/>
          <a:lstStyle>
            <a:lvl1pPr>
              <a:defRPr>
                <a:solidFill>
                  <a:schemeClr val="tx1"/>
                </a:solidFill>
              </a:defRPr>
            </a:lvl1pPr>
          </a:lstStyle>
          <a:p>
            <a:r>
              <a:rPr lang="lv-LV" dirty="0"/>
              <a:t>Video</a:t>
            </a:r>
            <a:endParaRPr lang="en-US" dirty="0"/>
          </a:p>
        </p:txBody>
      </p:sp>
    </p:spTree>
    <p:extLst>
      <p:ext uri="{BB962C8B-B14F-4D97-AF65-F5344CB8AC3E}">
        <p14:creationId xmlns:p14="http://schemas.microsoft.com/office/powerpoint/2010/main" val="156266682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s + Video">
    <p:bg>
      <p:bgRef idx="1001">
        <a:schemeClr val="bg2"/>
      </p:bgRef>
    </p:bg>
    <p:spTree>
      <p:nvGrpSpPr>
        <p:cNvPr id="1" name=""/>
        <p:cNvGrpSpPr/>
        <p:nvPr/>
      </p:nvGrpSpPr>
      <p:grpSpPr>
        <a:xfrm>
          <a:off x="0" y="0"/>
          <a:ext cx="0" cy="0"/>
          <a:chOff x="0" y="0"/>
          <a:chExt cx="0" cy="0"/>
        </a:xfrm>
      </p:grpSpPr>
      <p:sp>
        <p:nvSpPr>
          <p:cNvPr id="5" name="Text Placeholder 10">
            <a:extLst>
              <a:ext uri="{FF2B5EF4-FFF2-40B4-BE49-F238E27FC236}">
                <a16:creationId xmlns:a16="http://schemas.microsoft.com/office/drawing/2014/main" id="{5F1C4B36-55C3-4F5E-B542-D624F5FE02BA}"/>
              </a:ext>
            </a:extLst>
          </p:cNvPr>
          <p:cNvSpPr>
            <a:spLocks noGrp="1"/>
          </p:cNvSpPr>
          <p:nvPr>
            <p:ph type="body" sz="quarter" idx="14" hasCustomPrompt="1"/>
          </p:nvPr>
        </p:nvSpPr>
        <p:spPr>
          <a:xfrm>
            <a:off x="1294845" y="1828386"/>
            <a:ext cx="2534206" cy="3966704"/>
          </a:xfrm>
          <a:noFill/>
        </p:spPr>
        <p:txBody>
          <a:bodyPr>
            <a:normAutofit/>
          </a:bodyPr>
          <a:lstStyle>
            <a:lvl1pPr marL="0" indent="0" algn="l">
              <a:buNone/>
              <a:defRPr sz="1800">
                <a:solidFill>
                  <a:schemeClr val="tx2"/>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t>
            </a:r>
          </a:p>
        </p:txBody>
      </p:sp>
      <p:pic>
        <p:nvPicPr>
          <p:cNvPr id="8" name="Picture 7">
            <a:extLst>
              <a:ext uri="{FF2B5EF4-FFF2-40B4-BE49-F238E27FC236}">
                <a16:creationId xmlns:a16="http://schemas.microsoft.com/office/drawing/2014/main" id="{54908C8A-9322-4401-98DA-7E232B57CC2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7" name="Media Placeholder 3">
            <a:extLst>
              <a:ext uri="{FF2B5EF4-FFF2-40B4-BE49-F238E27FC236}">
                <a16:creationId xmlns:a16="http://schemas.microsoft.com/office/drawing/2014/main" id="{895AEB5B-8573-452D-B47F-C1C3552EDF4A}"/>
              </a:ext>
            </a:extLst>
          </p:cNvPr>
          <p:cNvSpPr>
            <a:spLocks noGrp="1"/>
          </p:cNvSpPr>
          <p:nvPr>
            <p:ph type="media" sz="quarter" idx="15"/>
          </p:nvPr>
        </p:nvSpPr>
        <p:spPr>
          <a:xfrm>
            <a:off x="3952319" y="1806725"/>
            <a:ext cx="7467600" cy="4010025"/>
          </a:xfrm>
        </p:spPr>
        <p:txBody>
          <a:bodyPr/>
          <a:lstStyle/>
          <a:p>
            <a:r>
              <a:rPr lang="lv-LV"/>
              <a:t>Lai pievienotu multividi, noklikšķiniet uz ikonas</a:t>
            </a:r>
            <a:endParaRPr lang="en-US"/>
          </a:p>
        </p:txBody>
      </p:sp>
      <p:sp>
        <p:nvSpPr>
          <p:cNvPr id="9" name="Title 1">
            <a:extLst>
              <a:ext uri="{FF2B5EF4-FFF2-40B4-BE49-F238E27FC236}">
                <a16:creationId xmlns:a16="http://schemas.microsoft.com/office/drawing/2014/main" id="{26052AE7-3398-4F88-B3B8-547CEA67DF48}"/>
              </a:ext>
            </a:extLst>
          </p:cNvPr>
          <p:cNvSpPr>
            <a:spLocks noGrp="1"/>
          </p:cNvSpPr>
          <p:nvPr>
            <p:ph type="title" hasCustomPrompt="1"/>
          </p:nvPr>
        </p:nvSpPr>
        <p:spPr>
          <a:xfrm>
            <a:off x="1289385" y="1043073"/>
            <a:ext cx="5134878" cy="580345"/>
          </a:xfrm>
        </p:spPr>
        <p:txBody>
          <a:bodyPr/>
          <a:lstStyle>
            <a:lvl1pPr>
              <a:defRPr>
                <a:solidFill>
                  <a:schemeClr val="tx1"/>
                </a:solidFill>
              </a:defRPr>
            </a:lvl1pPr>
          </a:lstStyle>
          <a:p>
            <a:r>
              <a:rPr lang="lv-LV" dirty="0"/>
              <a:t>Video</a:t>
            </a:r>
            <a:endParaRPr lang="en-US" dirty="0"/>
          </a:p>
        </p:txBody>
      </p:sp>
    </p:spTree>
    <p:extLst>
      <p:ext uri="{BB962C8B-B14F-4D97-AF65-F5344CB8AC3E}">
        <p14:creationId xmlns:p14="http://schemas.microsoft.com/office/powerpoint/2010/main" val="1643570689"/>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rāsaina bilde + Teksts">
    <p:bg>
      <p:bgRef idx="1001">
        <a:schemeClr val="bg2"/>
      </p:bgRef>
    </p:bg>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4F3C4DE-2DD2-46E7-9955-B8AB72A54938}"/>
              </a:ext>
            </a:extLst>
          </p:cNvPr>
          <p:cNvSpPr>
            <a:spLocks noGrp="1"/>
          </p:cNvSpPr>
          <p:nvPr>
            <p:ph type="pic" sz="quarter" idx="15"/>
          </p:nvPr>
        </p:nvSpPr>
        <p:spPr>
          <a:xfrm>
            <a:off x="0" y="0"/>
            <a:ext cx="12192000" cy="6858000"/>
          </a:xfrm>
        </p:spPr>
        <p:txBody>
          <a:bodyPr/>
          <a:lstStyle/>
          <a:p>
            <a:r>
              <a:rPr lang="lv-LV"/>
              <a:t>Noklikšķiniet uz ikonas, lai pievienotu attēlu</a:t>
            </a:r>
            <a:endParaRPr lang="lv-LV" dirty="0"/>
          </a:p>
        </p:txBody>
      </p:sp>
      <p:sp>
        <p:nvSpPr>
          <p:cNvPr id="10" name="Text Placeholder 10">
            <a:extLst>
              <a:ext uri="{FF2B5EF4-FFF2-40B4-BE49-F238E27FC236}">
                <a16:creationId xmlns:a16="http://schemas.microsoft.com/office/drawing/2014/main" id="{D0639FA0-7D06-42EC-B7B3-EEE97E836493}"/>
              </a:ext>
            </a:extLst>
          </p:cNvPr>
          <p:cNvSpPr>
            <a:spLocks noGrp="1"/>
          </p:cNvSpPr>
          <p:nvPr>
            <p:ph type="body" sz="quarter" idx="14" hasCustomPrompt="1"/>
          </p:nvPr>
        </p:nvSpPr>
        <p:spPr>
          <a:xfrm>
            <a:off x="6218921" y="1828386"/>
            <a:ext cx="5134879" cy="3390900"/>
          </a:xfrm>
          <a:noFill/>
        </p:spPr>
        <p:txBody>
          <a:bodyPr>
            <a:normAutofit/>
          </a:bodyPr>
          <a:lstStyle>
            <a:lvl1pPr marL="0" indent="0" algn="l">
              <a:buNone/>
              <a:defRPr sz="1800">
                <a:solidFill>
                  <a:schemeClr val="tx2"/>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6" name="Picture 5">
            <a:extLst>
              <a:ext uri="{FF2B5EF4-FFF2-40B4-BE49-F238E27FC236}">
                <a16:creationId xmlns:a16="http://schemas.microsoft.com/office/drawing/2014/main" id="{F77C8752-D519-4094-B20B-976B658A4D0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8" name="Title 1">
            <a:extLst>
              <a:ext uri="{FF2B5EF4-FFF2-40B4-BE49-F238E27FC236}">
                <a16:creationId xmlns:a16="http://schemas.microsoft.com/office/drawing/2014/main" id="{00415F90-C839-4EDE-AB43-747A7D68621B}"/>
              </a:ext>
            </a:extLst>
          </p:cNvPr>
          <p:cNvSpPr>
            <a:spLocks noGrp="1"/>
          </p:cNvSpPr>
          <p:nvPr>
            <p:ph type="title" hasCustomPrompt="1"/>
          </p:nvPr>
        </p:nvSpPr>
        <p:spPr>
          <a:xfrm>
            <a:off x="6218922" y="1058369"/>
            <a:ext cx="5134878" cy="580345"/>
          </a:xfrm>
        </p:spPr>
        <p:txBody>
          <a:bodyPr/>
          <a:lstStyle>
            <a:lvl1pPr>
              <a:defRPr>
                <a:solidFill>
                  <a:schemeClr val="tx1"/>
                </a:solidFill>
              </a:defRPr>
            </a:lvl1pPr>
          </a:lstStyle>
          <a:p>
            <a:r>
              <a:rPr lang="lv-LV" dirty="0"/>
              <a:t>Virsraksts</a:t>
            </a:r>
            <a:endParaRPr lang="en-US" dirty="0"/>
          </a:p>
        </p:txBody>
      </p:sp>
    </p:spTree>
    <p:extLst>
      <p:ext uri="{BB962C8B-B14F-4D97-AF65-F5344CB8AC3E}">
        <p14:creationId xmlns:p14="http://schemas.microsoft.com/office/powerpoint/2010/main" val="3717635050"/>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ul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09C33A-96A1-419D-BA34-0CE0B38AF8B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5" y="-10388"/>
            <a:ext cx="4758426" cy="3795647"/>
          </a:xfrm>
          <a:prstGeom prst="rect">
            <a:avLst/>
          </a:prstGeom>
        </p:spPr>
      </p:pic>
      <p:sp>
        <p:nvSpPr>
          <p:cNvPr id="4" name="Table Placeholder 3">
            <a:extLst>
              <a:ext uri="{FF2B5EF4-FFF2-40B4-BE49-F238E27FC236}">
                <a16:creationId xmlns:a16="http://schemas.microsoft.com/office/drawing/2014/main" id="{95923A2D-0E26-46C5-9402-1A853E8C9841}"/>
              </a:ext>
            </a:extLst>
          </p:cNvPr>
          <p:cNvSpPr>
            <a:spLocks noGrp="1"/>
          </p:cNvSpPr>
          <p:nvPr>
            <p:ph type="tbl" sz="quarter" idx="16"/>
          </p:nvPr>
        </p:nvSpPr>
        <p:spPr>
          <a:xfrm>
            <a:off x="1580733" y="1887435"/>
            <a:ext cx="8127999" cy="4106965"/>
          </a:xfrm>
        </p:spPr>
        <p:txBody>
          <a:bodyPr/>
          <a:lstStyle/>
          <a:p>
            <a:r>
              <a:rPr lang="lv-LV"/>
              <a:t>Lai pievienotu tabulu, noklikšķiniet uz ikonas</a:t>
            </a:r>
          </a:p>
        </p:txBody>
      </p:sp>
      <p:sp>
        <p:nvSpPr>
          <p:cNvPr id="8" name="Text Placeholder 4">
            <a:extLst>
              <a:ext uri="{FF2B5EF4-FFF2-40B4-BE49-F238E27FC236}">
                <a16:creationId xmlns:a16="http://schemas.microsoft.com/office/drawing/2014/main" id="{FF4E2FD3-1D00-443E-9D3C-87DF949F103F}"/>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Tabulas piemērs</a:t>
            </a:r>
          </a:p>
        </p:txBody>
      </p:sp>
    </p:spTree>
    <p:extLst>
      <p:ext uri="{BB962C8B-B14F-4D97-AF65-F5344CB8AC3E}">
        <p14:creationId xmlns:p14="http://schemas.microsoft.com/office/powerpoint/2010/main" val="1525823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agramma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4DAA18-7B95-4C8C-B3A8-BADA909A23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5" name="Text Placeholder 4">
            <a:extLst>
              <a:ext uri="{FF2B5EF4-FFF2-40B4-BE49-F238E27FC236}">
                <a16:creationId xmlns:a16="http://schemas.microsoft.com/office/drawing/2014/main" id="{1EF8E53C-9C84-472E-AE4B-D95105C6CC58}"/>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Diagrammas piemērs</a:t>
            </a:r>
          </a:p>
        </p:txBody>
      </p:sp>
      <p:sp>
        <p:nvSpPr>
          <p:cNvPr id="7" name="Chart Placeholder 3">
            <a:extLst>
              <a:ext uri="{FF2B5EF4-FFF2-40B4-BE49-F238E27FC236}">
                <a16:creationId xmlns:a16="http://schemas.microsoft.com/office/drawing/2014/main" id="{30F7B54A-3D1B-4975-9131-5496C85A6518}"/>
              </a:ext>
            </a:extLst>
          </p:cNvPr>
          <p:cNvSpPr>
            <a:spLocks noGrp="1"/>
          </p:cNvSpPr>
          <p:nvPr>
            <p:ph type="chart" sz="quarter" idx="10"/>
          </p:nvPr>
        </p:nvSpPr>
        <p:spPr>
          <a:xfrm>
            <a:off x="1580734" y="1973567"/>
            <a:ext cx="8127999" cy="4078287"/>
          </a:xfrm>
        </p:spPr>
        <p:txBody>
          <a:bodyPr/>
          <a:lstStyle/>
          <a:p>
            <a:r>
              <a:rPr lang="lv-LV"/>
              <a:t>Lai pievienotu diagrammu, noklikšķiniet uz ikonas</a:t>
            </a:r>
            <a:endParaRPr lang="lv-LV" dirty="0"/>
          </a:p>
        </p:txBody>
      </p:sp>
    </p:spTree>
    <p:extLst>
      <p:ext uri="{BB962C8B-B14F-4D97-AF65-F5344CB8AC3E}">
        <p14:creationId xmlns:p14="http://schemas.microsoft.com/office/powerpoint/2010/main" val="1583811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enas plā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8A97-868C-4994-A3F9-58446F0B44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Tree>
    <p:extLst>
      <p:ext uri="{BB962C8B-B14F-4D97-AF65-F5344CB8AC3E}">
        <p14:creationId xmlns:p14="http://schemas.microsoft.com/office/powerpoint/2010/main" val="3512718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agramma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C2119-0C44-4675-9D59-C1B2D715CBE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1269F123-F4A7-44D0-984F-1D31B0EEB104}"/>
              </a:ext>
            </a:extLst>
          </p:cNvPr>
          <p:cNvSpPr>
            <a:spLocks noGrp="1"/>
          </p:cNvSpPr>
          <p:nvPr>
            <p:ph type="body" sz="quarter" idx="15" hasCustomPrompt="1"/>
          </p:nvPr>
        </p:nvSpPr>
        <p:spPr>
          <a:xfrm>
            <a:off x="1580734" y="696611"/>
            <a:ext cx="8127999" cy="580345"/>
          </a:xfrm>
        </p:spPr>
        <p:txBody>
          <a:bodyPr/>
          <a:lstStyle>
            <a:lvl1pPr marL="0" indent="0">
              <a:buNone/>
              <a:defRPr sz="4400">
                <a:solidFill>
                  <a:srgbClr val="643CBE"/>
                </a:solidFill>
                <a:latin typeface="+mj-lt"/>
              </a:defRPr>
            </a:lvl1pPr>
          </a:lstStyle>
          <a:p>
            <a:pPr lvl="0"/>
            <a:r>
              <a:rPr lang="lv-LV" dirty="0"/>
              <a:t>Diagrammas piemērs</a:t>
            </a:r>
          </a:p>
        </p:txBody>
      </p:sp>
      <p:sp>
        <p:nvSpPr>
          <p:cNvPr id="7" name="Chart Placeholder 3">
            <a:extLst>
              <a:ext uri="{FF2B5EF4-FFF2-40B4-BE49-F238E27FC236}">
                <a16:creationId xmlns:a16="http://schemas.microsoft.com/office/drawing/2014/main" id="{C77692F2-1EFE-48EC-9156-69BBA05ACEA9}"/>
              </a:ext>
            </a:extLst>
          </p:cNvPr>
          <p:cNvSpPr>
            <a:spLocks noGrp="1"/>
          </p:cNvSpPr>
          <p:nvPr>
            <p:ph type="chart" sz="quarter" idx="10"/>
          </p:nvPr>
        </p:nvSpPr>
        <p:spPr>
          <a:xfrm>
            <a:off x="1580734" y="1973567"/>
            <a:ext cx="8127999" cy="4078287"/>
          </a:xfrm>
        </p:spPr>
        <p:txBody>
          <a:bodyPr/>
          <a:lstStyle/>
          <a:p>
            <a:r>
              <a:rPr lang="lv-LV"/>
              <a:t>Lai pievienotu diagrammu, noklikšķiniet uz ikonas</a:t>
            </a:r>
            <a:endParaRPr lang="lv-LV" dirty="0"/>
          </a:p>
        </p:txBody>
      </p:sp>
    </p:spTree>
    <p:extLst>
      <p:ext uri="{BB962C8B-B14F-4D97-AF65-F5344CB8AC3E}">
        <p14:creationId xmlns:p14="http://schemas.microsoft.com/office/powerpoint/2010/main" val="1507545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eigu slaids">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F2AF7C-7ED8-4E27-8923-C21FB961799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3936FC8E-C15A-4139-A309-75EC5A830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8009" y="4632860"/>
            <a:ext cx="1775979" cy="944833"/>
          </a:xfrm>
          <a:prstGeom prst="rect">
            <a:avLst/>
          </a:prstGeom>
        </p:spPr>
      </p:pic>
      <p:sp>
        <p:nvSpPr>
          <p:cNvPr id="9" name="Title 1">
            <a:extLst>
              <a:ext uri="{FF2B5EF4-FFF2-40B4-BE49-F238E27FC236}">
                <a16:creationId xmlns:a16="http://schemas.microsoft.com/office/drawing/2014/main" id="{043FC7B0-B28B-4878-98C5-05B24C7544F9}"/>
              </a:ext>
            </a:extLst>
          </p:cNvPr>
          <p:cNvSpPr>
            <a:spLocks noGrp="1"/>
          </p:cNvSpPr>
          <p:nvPr>
            <p:ph type="title" hasCustomPrompt="1"/>
          </p:nvPr>
        </p:nvSpPr>
        <p:spPr>
          <a:xfrm>
            <a:off x="4804776" y="3138827"/>
            <a:ext cx="2582443" cy="580345"/>
          </a:xfrm>
        </p:spPr>
        <p:txBody>
          <a:bodyPr/>
          <a:lstStyle>
            <a:lvl1pPr algn="ctr">
              <a:defRPr>
                <a:solidFill>
                  <a:schemeClr val="tx1"/>
                </a:solidFill>
              </a:defRPr>
            </a:lvl1pPr>
          </a:lstStyle>
          <a:p>
            <a:r>
              <a:rPr lang="lv-LV" dirty="0"/>
              <a:t>Paldies!</a:t>
            </a:r>
            <a:endParaRPr lang="en-US" dirty="0"/>
          </a:p>
        </p:txBody>
      </p:sp>
    </p:spTree>
    <p:extLst>
      <p:ext uri="{BB962C8B-B14F-4D97-AF65-F5344CB8AC3E}">
        <p14:creationId xmlns:p14="http://schemas.microsoft.com/office/powerpoint/2010/main" val="3968631207"/>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11BAB51-ACA0-48D4-8917-E3CA4D4676E8}"/>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id="{A21627C6-53F9-4872-A2A2-603111C06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4" name="Datuma vietturis 3">
            <a:extLst>
              <a:ext uri="{FF2B5EF4-FFF2-40B4-BE49-F238E27FC236}">
                <a16:creationId xmlns:a16="http://schemas.microsoft.com/office/drawing/2014/main" id="{15702748-40C7-41A9-9831-BB001EC081F0}"/>
              </a:ext>
            </a:extLst>
          </p:cNvPr>
          <p:cNvSpPr>
            <a:spLocks noGrp="1"/>
          </p:cNvSpPr>
          <p:nvPr>
            <p:ph type="dt" sz="half" idx="10"/>
          </p:nvPr>
        </p:nvSpPr>
        <p:spPr/>
        <p:txBody>
          <a:bodyPr/>
          <a:lstStyle/>
          <a:p>
            <a:fld id="{A2EC86CA-CD0D-4E8C-AF2A-94C64B4708C6}" type="datetimeFigureOut">
              <a:rPr lang="lv-LV" smtClean="0"/>
              <a:t>16.06.2021</a:t>
            </a:fld>
            <a:endParaRPr lang="lv-LV"/>
          </a:p>
        </p:txBody>
      </p:sp>
      <p:sp>
        <p:nvSpPr>
          <p:cNvPr id="5" name="Kājenes vietturis 4">
            <a:extLst>
              <a:ext uri="{FF2B5EF4-FFF2-40B4-BE49-F238E27FC236}">
                <a16:creationId xmlns:a16="http://schemas.microsoft.com/office/drawing/2014/main" id="{DB03E0FD-C726-4DC5-944A-C95F919BE64E}"/>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id="{543B179C-CB37-497A-97A1-F3C4B5847744}"/>
              </a:ext>
            </a:extLst>
          </p:cNvPr>
          <p:cNvSpPr>
            <a:spLocks noGrp="1"/>
          </p:cNvSpPr>
          <p:nvPr>
            <p:ph type="sldNum" sz="quarter" idx="12"/>
          </p:nvPr>
        </p:nvSpPr>
        <p:spPr/>
        <p:txBody>
          <a:bodyPr/>
          <a:lstStyle/>
          <a:p>
            <a:fld id="{6F0CAD4D-4038-4901-B96E-39551B761FFB}" type="slidenum">
              <a:rPr lang="lv-LV" smtClean="0"/>
              <a:t>‹#›</a:t>
            </a:fld>
            <a:endParaRPr lang="lv-LV"/>
          </a:p>
        </p:txBody>
      </p:sp>
    </p:spTree>
    <p:extLst>
      <p:ext uri="{BB962C8B-B14F-4D97-AF65-F5344CB8AC3E}">
        <p14:creationId xmlns:p14="http://schemas.microsoft.com/office/powerpoint/2010/main" val="99072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atur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B38A97-868C-4994-A3F9-58446F0B44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Tree>
    <p:extLst>
      <p:ext uri="{BB962C8B-B14F-4D97-AF65-F5344CB8AC3E}">
        <p14:creationId xmlns:p14="http://schemas.microsoft.com/office/powerpoint/2010/main" val="26906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ulslaids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511A-A169-481E-B8D3-D7A25A89140E}"/>
              </a:ext>
            </a:extLst>
          </p:cNvPr>
          <p:cNvSpPr>
            <a:spLocks noGrp="1"/>
          </p:cNvSpPr>
          <p:nvPr>
            <p:ph type="ctrTitle" hasCustomPrompt="1"/>
          </p:nvPr>
        </p:nvSpPr>
        <p:spPr>
          <a:xfrm>
            <a:off x="2410692" y="2101932"/>
            <a:ext cx="8251370" cy="1500105"/>
          </a:xfrm>
        </p:spPr>
        <p:txBody>
          <a:bodyPr anchor="b">
            <a:normAutofit/>
          </a:bodyPr>
          <a:lstStyle>
            <a:lvl1pPr algn="l">
              <a:defRPr sz="4800">
                <a:solidFill>
                  <a:schemeClr val="tx1"/>
                </a:solidFill>
              </a:defRPr>
            </a:lvl1pPr>
          </a:lstStyle>
          <a:p>
            <a:r>
              <a:rPr lang="lv-LV" dirty="0"/>
              <a:t>Virsraksts</a:t>
            </a:r>
            <a:endParaRPr lang="en-US" dirty="0"/>
          </a:p>
        </p:txBody>
      </p:sp>
      <p:sp>
        <p:nvSpPr>
          <p:cNvPr id="3" name="Subtitle 2">
            <a:extLst>
              <a:ext uri="{FF2B5EF4-FFF2-40B4-BE49-F238E27FC236}">
                <a16:creationId xmlns:a16="http://schemas.microsoft.com/office/drawing/2014/main" id="{C20A3C7F-33CD-437B-96D1-7F41E0BC3F09}"/>
              </a:ext>
            </a:extLst>
          </p:cNvPr>
          <p:cNvSpPr>
            <a:spLocks noGrp="1"/>
          </p:cNvSpPr>
          <p:nvPr>
            <p:ph type="subTitle" idx="1" hasCustomPrompt="1"/>
          </p:nvPr>
        </p:nvSpPr>
        <p:spPr>
          <a:xfrm>
            <a:off x="2410692" y="3602037"/>
            <a:ext cx="8257307" cy="1655763"/>
          </a:xfrm>
        </p:spPr>
        <p:txBody>
          <a:bodyPr/>
          <a:lstStyle>
            <a:lvl1pPr marL="0" indent="0" algn="l">
              <a:buNone/>
              <a:defRPr sz="2400">
                <a:solidFill>
                  <a:schemeClr val="tx1"/>
                </a:solidFill>
                <a:latin typeface="Raleway"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dirty="0"/>
              <a:t>APAKŠVIRSRAKSTS</a:t>
            </a:r>
            <a:endParaRPr lang="en-US" dirty="0"/>
          </a:p>
        </p:txBody>
      </p:sp>
      <p:sp>
        <p:nvSpPr>
          <p:cNvPr id="18" name="Picture Placeholder 17">
            <a:extLst>
              <a:ext uri="{FF2B5EF4-FFF2-40B4-BE49-F238E27FC236}">
                <a16:creationId xmlns:a16="http://schemas.microsoft.com/office/drawing/2014/main" id="{563B364A-4A07-40CD-916B-E124982A3EB6}"/>
              </a:ext>
            </a:extLst>
          </p:cNvPr>
          <p:cNvSpPr>
            <a:spLocks noGrp="1"/>
          </p:cNvSpPr>
          <p:nvPr>
            <p:ph type="pic" sz="quarter" idx="14" hasCustomPrompt="1"/>
          </p:nvPr>
        </p:nvSpPr>
        <p:spPr>
          <a:xfrm>
            <a:off x="2678113" y="5753100"/>
            <a:ext cx="6835774" cy="453005"/>
          </a:xfrm>
        </p:spPr>
        <p:txBody>
          <a:bodyPr>
            <a:normAutofit/>
          </a:bodyPr>
          <a:lstStyle>
            <a:lvl1pPr marL="0" indent="0" algn="ctr">
              <a:buNone/>
              <a:defRPr sz="2000">
                <a:solidFill>
                  <a:schemeClr val="bg1">
                    <a:lumMod val="95000"/>
                  </a:schemeClr>
                </a:solidFill>
              </a:defRPr>
            </a:lvl1pPr>
          </a:lstStyle>
          <a:p>
            <a:r>
              <a:rPr lang="en-US" dirty="0"/>
              <a:t>Citi logo</a:t>
            </a:r>
          </a:p>
        </p:txBody>
      </p:sp>
      <p:pic>
        <p:nvPicPr>
          <p:cNvPr id="12" name="Picture 11" descr="A picture containing text, clipart&#10;&#10;Description automatically generated">
            <a:extLst>
              <a:ext uri="{FF2B5EF4-FFF2-40B4-BE49-F238E27FC236}">
                <a16:creationId xmlns:a16="http://schemas.microsoft.com/office/drawing/2014/main" id="{176D91D1-0748-4BD5-8218-5B0E546B7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923" y="5318697"/>
            <a:ext cx="1707703" cy="908510"/>
          </a:xfrm>
          <a:prstGeom prst="rect">
            <a:avLst/>
          </a:prstGeom>
        </p:spPr>
      </p:pic>
      <p:sp>
        <p:nvSpPr>
          <p:cNvPr id="16" name="Content Placeholder 19">
            <a:extLst>
              <a:ext uri="{FF2B5EF4-FFF2-40B4-BE49-F238E27FC236}">
                <a16:creationId xmlns:a16="http://schemas.microsoft.com/office/drawing/2014/main" id="{E10C2CDB-C66B-444C-90B2-0DA424A67BBE}"/>
              </a:ext>
            </a:extLst>
          </p:cNvPr>
          <p:cNvSpPr>
            <a:spLocks noGrp="1"/>
          </p:cNvSpPr>
          <p:nvPr>
            <p:ph sz="quarter" idx="15" hasCustomPrompt="1"/>
          </p:nvPr>
        </p:nvSpPr>
        <p:spPr>
          <a:xfrm>
            <a:off x="9870374" y="5668270"/>
            <a:ext cx="1577089" cy="631279"/>
          </a:xfrm>
        </p:spPr>
        <p:txBody>
          <a:bodyPr anchor="b">
            <a:noAutofit/>
          </a:bodyPr>
          <a:lstStyle>
            <a:lvl1pPr marL="0" indent="0" algn="r">
              <a:buNone/>
              <a:defRPr sz="1400">
                <a:solidFill>
                  <a:schemeClr val="tx1"/>
                </a:solidFill>
                <a:latin typeface="+mj-lt"/>
              </a:defRPr>
            </a:lvl1pPr>
          </a:lstStyle>
          <a:p>
            <a:pPr lvl="0"/>
            <a:r>
              <a:rPr lang="en-US" dirty="0"/>
              <a:t>+371 67505090</a:t>
            </a:r>
          </a:p>
          <a:p>
            <a:pPr lvl="0"/>
            <a:r>
              <a:rPr lang="en-US" dirty="0"/>
              <a:t>bda@bda.lv</a:t>
            </a:r>
            <a:br>
              <a:rPr lang="en-US" dirty="0"/>
            </a:br>
            <a:r>
              <a:rPr lang="en-US" dirty="0"/>
              <a:t>www.bda.lv</a:t>
            </a:r>
          </a:p>
        </p:txBody>
      </p:sp>
      <p:pic>
        <p:nvPicPr>
          <p:cNvPr id="8" name="Picture 7">
            <a:extLst>
              <a:ext uri="{FF2B5EF4-FFF2-40B4-BE49-F238E27FC236}">
                <a16:creationId xmlns:a16="http://schemas.microsoft.com/office/drawing/2014/main" id="{47C8BC24-FBD7-471C-9F82-9C0991CB4F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445916909"/>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enas plāns 2">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704AC-FC22-4569-A23D-3265E565DF8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245303098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turs 2">
    <p:bg>
      <p:bgPr>
        <a:solidFill>
          <a:srgbClr val="643CBE"/>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56C46E-A5C1-4919-A65A-21C111E42A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Tree>
    <p:extLst>
      <p:ext uri="{BB962C8B-B14F-4D97-AF65-F5344CB8AC3E}">
        <p14:creationId xmlns:p14="http://schemas.microsoft.com/office/powerpoint/2010/main" val="158131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s">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399" y="1576803"/>
            <a:ext cx="8275765" cy="3390900"/>
          </a:xfrm>
        </p:spPr>
        <p:txBody>
          <a:bodyPr>
            <a:normAutofit/>
          </a:bodyPr>
          <a:lstStyle>
            <a:lvl1pPr marL="0" indent="0" algn="l">
              <a:buNone/>
              <a:defRPr sz="1800">
                <a:solidFill>
                  <a:schemeClr val="tx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pic>
        <p:nvPicPr>
          <p:cNvPr id="5" name="Picture 4">
            <a:extLst>
              <a:ext uri="{FF2B5EF4-FFF2-40B4-BE49-F238E27FC236}">
                <a16:creationId xmlns:a16="http://schemas.microsoft.com/office/drawing/2014/main" id="{8B01FADC-07A9-450C-9FB7-6566C979FB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391861C1-ABF0-4E9D-951D-50C05F53D1B4}"/>
              </a:ext>
            </a:extLst>
          </p:cNvPr>
          <p:cNvSpPr>
            <a:spLocks noGrp="1"/>
          </p:cNvSpPr>
          <p:nvPr>
            <p:ph type="body" sz="quarter" idx="15" hasCustomPrompt="1"/>
          </p:nvPr>
        </p:nvSpPr>
        <p:spPr>
          <a:xfrm>
            <a:off x="1295399" y="762786"/>
            <a:ext cx="8275765"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1724038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s un apakšpunkti">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5C17C53-884E-4EE9-9342-E0984D28B718}"/>
              </a:ext>
            </a:extLst>
          </p:cNvPr>
          <p:cNvSpPr>
            <a:spLocks noGrp="1"/>
          </p:cNvSpPr>
          <p:nvPr>
            <p:ph type="body" sz="quarter" idx="14" hasCustomPrompt="1"/>
          </p:nvPr>
        </p:nvSpPr>
        <p:spPr>
          <a:xfrm>
            <a:off x="1295399" y="1578994"/>
            <a:ext cx="8275765" cy="3390900"/>
          </a:xfrm>
        </p:spPr>
        <p:txBody>
          <a:bodyPr>
            <a:normAutofit/>
          </a:bodyPr>
          <a:lstStyle>
            <a:lvl1pPr marL="285750" indent="-285750" algn="l">
              <a:buClr>
                <a:schemeClr val="tx2"/>
              </a:buClr>
              <a:buSzPct val="90000"/>
              <a:buFont typeface="Webdings" panose="05030102010509060703" pitchFamily="18" charset="2"/>
              <a:buChar char="g"/>
              <a:defRPr sz="1800">
                <a:solidFill>
                  <a:schemeClr val="tx2"/>
                </a:solidFill>
              </a:defRPr>
            </a:lvl1pPr>
            <a:lvl2pPr marL="742950" indent="-285750" algn="l">
              <a:buClr>
                <a:schemeClr val="tx2">
                  <a:lumMod val="60000"/>
                  <a:lumOff val="40000"/>
                </a:schemeClr>
              </a:buClr>
              <a:buFont typeface="Webdings" panose="05030102010509060703" pitchFamily="18" charset="2"/>
              <a:buChar char="g"/>
              <a:defRPr sz="1800">
                <a:solidFill>
                  <a:schemeClr val="tx2"/>
                </a:solidFill>
              </a:defRPr>
            </a:lvl2pPr>
            <a:lvl3pPr marL="1200150" indent="-285750" algn="l">
              <a:buClr>
                <a:schemeClr val="tx2">
                  <a:lumMod val="40000"/>
                  <a:lumOff val="60000"/>
                </a:schemeClr>
              </a:buClr>
              <a:buFont typeface="Webdings" panose="05030102010509060703" pitchFamily="18" charset="2"/>
              <a:buChar char="g"/>
              <a:defRPr sz="1800">
                <a:solidFill>
                  <a:schemeClr val="tx2"/>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AMET, CONSECTETUR ADIPISCING ELIT. ALIQUAM VOLUTPAT ID MAGNA SIT AMET CONVALLIS. </a:t>
            </a:r>
          </a:p>
          <a:p>
            <a:pPr lvl="1"/>
            <a:r>
              <a:rPr lang="en-US" dirty="0"/>
              <a:t>UT SCELERISQUE METUS MAURIS, EU POSUERE DOLOR POSUERE EU. LOREM IPSUM DOLOR SIT AMET, CONSECTETUR ADIPISCING ELIT. </a:t>
            </a:r>
          </a:p>
          <a:p>
            <a:pPr lvl="2"/>
            <a:r>
              <a:rPr lang="en-US" dirty="0"/>
              <a:t>DUIS MASSA FELIS, SAGITTIS NEC EROS QUIS, LAOREET MATTIS LIGULA. AENEAN GRAVIDA IMPERDIET DIAM, SED VOLUTPAT LECTUS RUTRUM AT. </a:t>
            </a:r>
          </a:p>
          <a:p>
            <a:pPr lvl="0"/>
            <a:r>
              <a:rPr lang="en-US" dirty="0"/>
              <a:t>FUSCE NEC ERAT AC RISUS FINIBUS EUISMOD VEL IN AUGUE. PROIN ELEMENTUM CONSEQUAT TINCIDUNT. DONEC SED MOLLIS ELIT, NEC TINCIDUNT EROS. SUSPENDISSE ET METUS NISI. </a:t>
            </a:r>
          </a:p>
          <a:p>
            <a:pPr lvl="0"/>
            <a:r>
              <a:rPr lang="en-US" dirty="0"/>
              <a:t>CRAS QUIS ODIO AUCTOR NULLA SODALES VARIUS. DUIS FRINGILLA DOLOR PORTTITOR PORTA LAOREET.</a:t>
            </a:r>
          </a:p>
        </p:txBody>
      </p:sp>
      <p:pic>
        <p:nvPicPr>
          <p:cNvPr id="5" name="Picture 4">
            <a:extLst>
              <a:ext uri="{FF2B5EF4-FFF2-40B4-BE49-F238E27FC236}">
                <a16:creationId xmlns:a16="http://schemas.microsoft.com/office/drawing/2014/main" id="{509C284C-7584-4AF5-89EB-1AA9AEA6F78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32464" y="0"/>
            <a:ext cx="4758426" cy="3795647"/>
          </a:xfrm>
          <a:prstGeom prst="rect">
            <a:avLst/>
          </a:prstGeom>
        </p:spPr>
      </p:pic>
      <p:sp>
        <p:nvSpPr>
          <p:cNvPr id="6" name="Text Placeholder 4">
            <a:extLst>
              <a:ext uri="{FF2B5EF4-FFF2-40B4-BE49-F238E27FC236}">
                <a16:creationId xmlns:a16="http://schemas.microsoft.com/office/drawing/2014/main" id="{7407BE43-6D3D-4A44-AC93-C4EAFDF08C6B}"/>
              </a:ext>
            </a:extLst>
          </p:cNvPr>
          <p:cNvSpPr>
            <a:spLocks noGrp="1"/>
          </p:cNvSpPr>
          <p:nvPr>
            <p:ph type="body" sz="quarter" idx="15" hasCustomPrompt="1"/>
          </p:nvPr>
        </p:nvSpPr>
        <p:spPr>
          <a:xfrm>
            <a:off x="1295399" y="762786"/>
            <a:ext cx="8275765" cy="580345"/>
          </a:xfrm>
        </p:spPr>
        <p:txBody>
          <a:bodyPr/>
          <a:lstStyle>
            <a:lvl1pPr marL="0" indent="0">
              <a:buNone/>
              <a:defRPr sz="4400">
                <a:solidFill>
                  <a:srgbClr val="643CBE"/>
                </a:solidFill>
                <a:latin typeface="+mj-lt"/>
              </a:defRPr>
            </a:lvl1pPr>
          </a:lstStyle>
          <a:p>
            <a:pPr lvl="0"/>
            <a:r>
              <a:rPr lang="lv-LV" dirty="0"/>
              <a:t>Virsraksts</a:t>
            </a:r>
          </a:p>
        </p:txBody>
      </p:sp>
    </p:spTree>
    <p:extLst>
      <p:ext uri="{BB962C8B-B14F-4D97-AF65-F5344CB8AC3E}">
        <p14:creationId xmlns:p14="http://schemas.microsoft.com/office/powerpoint/2010/main" val="113596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s + Attēls - Kvadrā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1C5BCC-17D9-4BF5-AF5D-59F8B77C8B56}"/>
              </a:ext>
            </a:extLst>
          </p:cNvPr>
          <p:cNvSpPr/>
          <p:nvPr/>
        </p:nvSpPr>
        <p:spPr>
          <a:xfrm>
            <a:off x="6187043" y="0"/>
            <a:ext cx="6004957" cy="6858000"/>
          </a:xfrm>
          <a:prstGeom prst="rect">
            <a:avLst/>
          </a:prstGeom>
          <a:ln>
            <a:noFill/>
          </a:ln>
        </p:spPr>
        <p:style>
          <a:lnRef idx="2">
            <a:schemeClr val="dk1">
              <a:shade val="50000"/>
            </a:schemeClr>
          </a:lnRef>
          <a:fillRef idx="1001">
            <a:schemeClr val="dk2"/>
          </a:fillRef>
          <a:effectRef idx="0">
            <a:schemeClr val="dk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91EA6377-167D-4282-8D1C-0E8C25C32828}"/>
              </a:ext>
            </a:extLst>
          </p:cNvPr>
          <p:cNvPicPr>
            <a:picLocks noChangeAspect="1"/>
          </p:cNvPicPr>
          <p:nvPr/>
        </p:nvPicPr>
        <p:blipFill>
          <a:blip r:embed="rId2">
            <a:alphaModFix amt="35000"/>
            <a:extLst>
              <a:ext uri="{28A0092B-C50C-407E-A947-70E740481C1C}">
                <a14:useLocalDpi xmlns:a14="http://schemas.microsoft.com/office/drawing/2010/main" val="0"/>
              </a:ext>
            </a:extLst>
          </a:blip>
          <a:srcRect/>
          <a:stretch/>
        </p:blipFill>
        <p:spPr>
          <a:xfrm>
            <a:off x="7431356" y="0"/>
            <a:ext cx="4760644" cy="3795648"/>
          </a:xfrm>
          <a:prstGeom prst="rect">
            <a:avLst/>
          </a:prstGeom>
        </p:spPr>
      </p:pic>
      <p:sp>
        <p:nvSpPr>
          <p:cNvPr id="8" name="Text Placeholder 10">
            <a:extLst>
              <a:ext uri="{FF2B5EF4-FFF2-40B4-BE49-F238E27FC236}">
                <a16:creationId xmlns:a16="http://schemas.microsoft.com/office/drawing/2014/main" id="{9AAC4B8E-C155-4B75-AFE5-117BB84984D9}"/>
              </a:ext>
            </a:extLst>
          </p:cNvPr>
          <p:cNvSpPr>
            <a:spLocks noGrp="1"/>
          </p:cNvSpPr>
          <p:nvPr>
            <p:ph type="body" sz="quarter" idx="14" hasCustomPrompt="1"/>
          </p:nvPr>
        </p:nvSpPr>
        <p:spPr>
          <a:xfrm>
            <a:off x="6390471" y="1688225"/>
            <a:ext cx="5134879" cy="3390900"/>
          </a:xfrm>
        </p:spPr>
        <p:txBody>
          <a:bodyPr>
            <a:normAutofit/>
          </a:bodyPr>
          <a:lstStyle>
            <a:lvl1pPr marL="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a:t>
            </a:r>
            <a:r>
              <a:rPr lang="en-US" dirty="0" err="1"/>
              <a:t>volutpat</a:t>
            </a:r>
            <a:r>
              <a:rPr lang="en-US" dirty="0"/>
              <a:t> id magna sit </a:t>
            </a:r>
            <a:r>
              <a:rPr lang="en-US" dirty="0" err="1"/>
              <a:t>amet</a:t>
            </a:r>
            <a:r>
              <a:rPr lang="en-US" dirty="0"/>
              <a:t> convallis. Ut </a:t>
            </a:r>
            <a:r>
              <a:rPr lang="en-US" dirty="0" err="1"/>
              <a:t>scelerisque</a:t>
            </a:r>
            <a:r>
              <a:rPr lang="en-US" dirty="0"/>
              <a:t> </a:t>
            </a:r>
            <a:r>
              <a:rPr lang="en-US" dirty="0" err="1"/>
              <a:t>metus</a:t>
            </a:r>
            <a:r>
              <a:rPr lang="en-US" dirty="0"/>
              <a:t> </a:t>
            </a:r>
            <a:r>
              <a:rPr lang="en-US" dirty="0" err="1"/>
              <a:t>mauris</a:t>
            </a:r>
            <a:r>
              <a:rPr lang="en-US" dirty="0"/>
              <a:t>, </a:t>
            </a:r>
            <a:r>
              <a:rPr lang="en-US" dirty="0" err="1"/>
              <a:t>eu</a:t>
            </a:r>
            <a:r>
              <a:rPr lang="en-US" dirty="0"/>
              <a:t> </a:t>
            </a:r>
            <a:r>
              <a:rPr lang="en-US" dirty="0" err="1"/>
              <a:t>posuere</a:t>
            </a:r>
            <a:r>
              <a:rPr lang="en-US" dirty="0"/>
              <a:t> dolor </a:t>
            </a:r>
            <a:r>
              <a:rPr lang="en-US" dirty="0" err="1"/>
              <a:t>posuere</a:t>
            </a:r>
            <a:r>
              <a:rPr lang="en-US" dirty="0"/>
              <a:t> </a:t>
            </a:r>
            <a:r>
              <a:rPr lang="en-US" dirty="0" err="1"/>
              <a:t>eu</a:t>
            </a:r>
            <a:r>
              <a:rPr lang="en-US" dirty="0"/>
              <a:t>.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Duis </a:t>
            </a:r>
            <a:r>
              <a:rPr lang="en-US" dirty="0" err="1"/>
              <a:t>massa</a:t>
            </a:r>
            <a:r>
              <a:rPr lang="en-US" dirty="0"/>
              <a:t> </a:t>
            </a:r>
            <a:r>
              <a:rPr lang="en-US" dirty="0" err="1"/>
              <a:t>felis</a:t>
            </a:r>
            <a:r>
              <a:rPr lang="en-US" dirty="0"/>
              <a:t>, </a:t>
            </a:r>
            <a:r>
              <a:rPr lang="en-US" dirty="0" err="1"/>
              <a:t>sagittis</a:t>
            </a:r>
            <a:r>
              <a:rPr lang="en-US" dirty="0"/>
              <a:t> </a:t>
            </a:r>
            <a:r>
              <a:rPr lang="en-US" dirty="0" err="1"/>
              <a:t>nec</a:t>
            </a:r>
            <a:r>
              <a:rPr lang="en-US" dirty="0"/>
              <a:t> eros </a:t>
            </a:r>
            <a:r>
              <a:rPr lang="en-US" dirty="0" err="1"/>
              <a:t>quis</a:t>
            </a:r>
            <a:r>
              <a:rPr lang="en-US" dirty="0"/>
              <a:t>, </a:t>
            </a:r>
            <a:r>
              <a:rPr lang="en-US" dirty="0" err="1"/>
              <a:t>laoreet</a:t>
            </a:r>
            <a:r>
              <a:rPr lang="en-US" dirty="0"/>
              <a:t> </a:t>
            </a:r>
            <a:r>
              <a:rPr lang="en-US" dirty="0" err="1"/>
              <a:t>mattis</a:t>
            </a:r>
            <a:r>
              <a:rPr lang="en-US" dirty="0"/>
              <a:t> ligula. Aenean gravida </a:t>
            </a:r>
            <a:r>
              <a:rPr lang="en-US" dirty="0" err="1"/>
              <a:t>imperdiet</a:t>
            </a:r>
            <a:r>
              <a:rPr lang="en-US" dirty="0"/>
              <a:t> diam, sed </a:t>
            </a:r>
            <a:r>
              <a:rPr lang="en-US" dirty="0" err="1"/>
              <a:t>volutpat</a:t>
            </a:r>
            <a:r>
              <a:rPr lang="en-US" dirty="0"/>
              <a:t> </a:t>
            </a:r>
            <a:r>
              <a:rPr lang="en-US" dirty="0" err="1"/>
              <a:t>lectus</a:t>
            </a:r>
            <a:r>
              <a:rPr lang="en-US" dirty="0"/>
              <a:t> </a:t>
            </a:r>
            <a:r>
              <a:rPr lang="en-US" dirty="0" err="1"/>
              <a:t>rutrum</a:t>
            </a:r>
            <a:r>
              <a:rPr lang="en-US" dirty="0"/>
              <a:t> at. </a:t>
            </a:r>
            <a:r>
              <a:rPr lang="en-US" dirty="0" err="1"/>
              <a:t>Fusce</a:t>
            </a:r>
            <a:r>
              <a:rPr lang="en-US" dirty="0"/>
              <a:t> </a:t>
            </a:r>
            <a:r>
              <a:rPr lang="en-US" dirty="0" err="1"/>
              <a:t>nec</a:t>
            </a:r>
            <a:r>
              <a:rPr lang="en-US" dirty="0"/>
              <a:t> </a:t>
            </a:r>
            <a:r>
              <a:rPr lang="en-US" dirty="0" err="1"/>
              <a:t>erat</a:t>
            </a:r>
            <a:r>
              <a:rPr lang="en-US" dirty="0"/>
              <a:t> ac </a:t>
            </a:r>
            <a:r>
              <a:rPr lang="en-US" dirty="0" err="1"/>
              <a:t>risus</a:t>
            </a:r>
            <a:r>
              <a:rPr lang="en-US" dirty="0"/>
              <a:t> </a:t>
            </a:r>
            <a:r>
              <a:rPr lang="en-US" dirty="0" err="1"/>
              <a:t>finibus</a:t>
            </a:r>
            <a:r>
              <a:rPr lang="en-US" dirty="0"/>
              <a:t> </a:t>
            </a:r>
            <a:r>
              <a:rPr lang="en-US" dirty="0" err="1"/>
              <a:t>euismod</a:t>
            </a:r>
            <a:r>
              <a:rPr lang="en-US" dirty="0"/>
              <a:t> vel in </a:t>
            </a:r>
            <a:r>
              <a:rPr lang="en-US" dirty="0" err="1"/>
              <a:t>augue</a:t>
            </a:r>
            <a:r>
              <a:rPr lang="en-US" dirty="0"/>
              <a:t>. Proin </a:t>
            </a:r>
            <a:r>
              <a:rPr lang="en-US" dirty="0" err="1"/>
              <a:t>elementum</a:t>
            </a:r>
            <a:r>
              <a:rPr lang="en-US" dirty="0"/>
              <a:t> </a:t>
            </a:r>
            <a:r>
              <a:rPr lang="en-US" dirty="0" err="1"/>
              <a:t>consequat</a:t>
            </a:r>
            <a:r>
              <a:rPr lang="en-US" dirty="0"/>
              <a:t> </a:t>
            </a:r>
            <a:r>
              <a:rPr lang="en-US" dirty="0" err="1"/>
              <a:t>tincidunt</a:t>
            </a:r>
            <a:r>
              <a:rPr lang="en-US" dirty="0"/>
              <a:t>. Donec sed </a:t>
            </a:r>
            <a:r>
              <a:rPr lang="en-US" dirty="0" err="1"/>
              <a:t>mollis</a:t>
            </a:r>
            <a:r>
              <a:rPr lang="en-US" dirty="0"/>
              <a:t> </a:t>
            </a:r>
            <a:r>
              <a:rPr lang="en-US" dirty="0" err="1"/>
              <a:t>elit</a:t>
            </a:r>
            <a:r>
              <a:rPr lang="en-US" dirty="0"/>
              <a:t>, </a:t>
            </a:r>
            <a:r>
              <a:rPr lang="en-US" dirty="0" err="1"/>
              <a:t>nec</a:t>
            </a:r>
            <a:r>
              <a:rPr lang="en-US" dirty="0"/>
              <a:t> </a:t>
            </a:r>
            <a:r>
              <a:rPr lang="en-US" dirty="0" err="1"/>
              <a:t>tincidunt</a:t>
            </a:r>
            <a:r>
              <a:rPr lang="en-US" dirty="0"/>
              <a:t> eros. </a:t>
            </a:r>
            <a:r>
              <a:rPr lang="en-US" dirty="0" err="1"/>
              <a:t>Suspendisse</a:t>
            </a:r>
            <a:r>
              <a:rPr lang="en-US" dirty="0"/>
              <a:t> et </a:t>
            </a:r>
            <a:r>
              <a:rPr lang="en-US" dirty="0" err="1"/>
              <a:t>metus</a:t>
            </a:r>
            <a:r>
              <a:rPr lang="en-US" dirty="0"/>
              <a:t> nisi. Cras </a:t>
            </a:r>
            <a:r>
              <a:rPr lang="en-US" dirty="0" err="1"/>
              <a:t>quis</a:t>
            </a:r>
            <a:r>
              <a:rPr lang="en-US" dirty="0"/>
              <a:t> </a:t>
            </a:r>
            <a:r>
              <a:rPr lang="en-US" dirty="0" err="1"/>
              <a:t>odio</a:t>
            </a:r>
            <a:r>
              <a:rPr lang="en-US" dirty="0"/>
              <a:t> auctor </a:t>
            </a:r>
            <a:r>
              <a:rPr lang="en-US" dirty="0" err="1"/>
              <a:t>nulla</a:t>
            </a:r>
            <a:r>
              <a:rPr lang="en-US" dirty="0"/>
              <a:t> </a:t>
            </a:r>
            <a:r>
              <a:rPr lang="en-US" dirty="0" err="1"/>
              <a:t>sodales</a:t>
            </a:r>
            <a:r>
              <a:rPr lang="en-US" dirty="0"/>
              <a:t> </a:t>
            </a:r>
            <a:r>
              <a:rPr lang="en-US" dirty="0" err="1"/>
              <a:t>varius</a:t>
            </a:r>
            <a:r>
              <a:rPr lang="en-US" dirty="0"/>
              <a:t>. Duis </a:t>
            </a:r>
            <a:r>
              <a:rPr lang="en-US" dirty="0" err="1"/>
              <a:t>fringilla</a:t>
            </a:r>
            <a:r>
              <a:rPr lang="en-US" dirty="0"/>
              <a:t> dolor </a:t>
            </a:r>
            <a:r>
              <a:rPr lang="en-US" dirty="0" err="1"/>
              <a:t>porttitor</a:t>
            </a:r>
            <a:r>
              <a:rPr lang="en-US" dirty="0"/>
              <a:t> porta </a:t>
            </a:r>
            <a:r>
              <a:rPr lang="en-US" dirty="0" err="1"/>
              <a:t>laoreet</a:t>
            </a:r>
            <a:r>
              <a:rPr lang="en-US" dirty="0"/>
              <a:t>.</a:t>
            </a:r>
          </a:p>
        </p:txBody>
      </p:sp>
      <p:sp>
        <p:nvSpPr>
          <p:cNvPr id="10" name="Picture Placeholder 2">
            <a:extLst>
              <a:ext uri="{FF2B5EF4-FFF2-40B4-BE49-F238E27FC236}">
                <a16:creationId xmlns:a16="http://schemas.microsoft.com/office/drawing/2014/main" id="{EEFE1B8D-D3B0-400D-BC36-F945D29B3B14}"/>
              </a:ext>
            </a:extLst>
          </p:cNvPr>
          <p:cNvSpPr>
            <a:spLocks noGrp="1"/>
          </p:cNvSpPr>
          <p:nvPr>
            <p:ph type="pic" sz="quarter" idx="15" hasCustomPrompt="1"/>
          </p:nvPr>
        </p:nvSpPr>
        <p:spPr>
          <a:xfrm>
            <a:off x="392319" y="830771"/>
            <a:ext cx="5476875" cy="5476875"/>
          </a:xfrm>
        </p:spPr>
        <p:txBody>
          <a:bodyPr/>
          <a:lstStyle>
            <a:lvl1pPr>
              <a:defRPr/>
            </a:lvl1pPr>
          </a:lstStyle>
          <a:p>
            <a:r>
              <a:rPr lang="lv-LV" dirty="0"/>
              <a:t>Attēls</a:t>
            </a:r>
          </a:p>
        </p:txBody>
      </p:sp>
      <p:sp>
        <p:nvSpPr>
          <p:cNvPr id="11" name="Title 1">
            <a:extLst>
              <a:ext uri="{FF2B5EF4-FFF2-40B4-BE49-F238E27FC236}">
                <a16:creationId xmlns:a16="http://schemas.microsoft.com/office/drawing/2014/main" id="{CFD4BC8C-B6DA-420C-B14D-BE8C8071D632}"/>
              </a:ext>
            </a:extLst>
          </p:cNvPr>
          <p:cNvSpPr>
            <a:spLocks noGrp="1"/>
          </p:cNvSpPr>
          <p:nvPr>
            <p:ph type="title" hasCustomPrompt="1"/>
          </p:nvPr>
        </p:nvSpPr>
        <p:spPr>
          <a:xfrm>
            <a:off x="6390471" y="830771"/>
            <a:ext cx="5134879" cy="580345"/>
          </a:xfrm>
        </p:spPr>
        <p:txBody>
          <a:bodyPr/>
          <a:lstStyle>
            <a:lvl1pPr>
              <a:defRPr>
                <a:solidFill>
                  <a:schemeClr val="bg1"/>
                </a:solidFill>
              </a:defRPr>
            </a:lvl1pPr>
          </a:lstStyle>
          <a:p>
            <a:r>
              <a:rPr lang="lv-LV" dirty="0"/>
              <a:t>Virsraksts</a:t>
            </a:r>
            <a:endParaRPr lang="en-US" dirty="0"/>
          </a:p>
        </p:txBody>
      </p:sp>
    </p:spTree>
    <p:extLst>
      <p:ext uri="{BB962C8B-B14F-4D97-AF65-F5344CB8AC3E}">
        <p14:creationId xmlns:p14="http://schemas.microsoft.com/office/powerpoint/2010/main" val="371778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1264BE-0A4D-4082-926A-3E58C7B585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endParaRPr lang="en-US" dirty="0"/>
          </a:p>
        </p:txBody>
      </p:sp>
      <p:sp>
        <p:nvSpPr>
          <p:cNvPr id="3" name="Text Placeholder 2">
            <a:extLst>
              <a:ext uri="{FF2B5EF4-FFF2-40B4-BE49-F238E27FC236}">
                <a16:creationId xmlns:a16="http://schemas.microsoft.com/office/drawing/2014/main" id="{52FD9486-E7C9-4CB7-87FE-94AA7A7EBD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endParaRPr lang="en-US"/>
          </a:p>
        </p:txBody>
      </p:sp>
      <p:sp>
        <p:nvSpPr>
          <p:cNvPr id="4" name="Date Placeholder 3">
            <a:extLst>
              <a:ext uri="{FF2B5EF4-FFF2-40B4-BE49-F238E27FC236}">
                <a16:creationId xmlns:a16="http://schemas.microsoft.com/office/drawing/2014/main" id="{F623252B-09BE-4371-9FB8-856D754A20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C86CA-CD0D-4E8C-AF2A-94C64B4708C6}" type="datetimeFigureOut">
              <a:rPr lang="lv-LV" smtClean="0"/>
              <a:t>16.06.2021</a:t>
            </a:fld>
            <a:endParaRPr lang="lv-LV"/>
          </a:p>
        </p:txBody>
      </p:sp>
      <p:sp>
        <p:nvSpPr>
          <p:cNvPr id="5" name="Footer Placeholder 4">
            <a:extLst>
              <a:ext uri="{FF2B5EF4-FFF2-40B4-BE49-F238E27FC236}">
                <a16:creationId xmlns:a16="http://schemas.microsoft.com/office/drawing/2014/main" id="{5FA5AB95-D347-4E1A-BDB1-3863CA676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F40BEE7-06C2-4A94-B15F-D8E078D03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CAD4D-4038-4901-B96E-39551B761FFB}" type="slidenum">
              <a:rPr lang="lv-LV" smtClean="0"/>
              <a:t>‹#›</a:t>
            </a:fld>
            <a:endParaRPr lang="lv-LV"/>
          </a:p>
        </p:txBody>
      </p:sp>
    </p:spTree>
    <p:extLst>
      <p:ext uri="{BB962C8B-B14F-4D97-AF65-F5344CB8AC3E}">
        <p14:creationId xmlns:p14="http://schemas.microsoft.com/office/powerpoint/2010/main" val="22372687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hyperlink" Target="https://platform.blocks.ase.ro/"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0A251BEF-63D6-424A-8E93-ABC825501B1B}"/>
              </a:ext>
            </a:extLst>
          </p:cNvPr>
          <p:cNvSpPr>
            <a:spLocks noGrp="1"/>
          </p:cNvSpPr>
          <p:nvPr>
            <p:ph type="ctrTitle"/>
          </p:nvPr>
        </p:nvSpPr>
        <p:spPr/>
        <p:txBody>
          <a:bodyPr/>
          <a:lstStyle/>
          <a:p>
            <a:r>
              <a:rPr lang="lv-LV" dirty="0"/>
              <a:t>Kas ir viedais līgums?</a:t>
            </a:r>
          </a:p>
        </p:txBody>
      </p:sp>
    </p:spTree>
    <p:extLst>
      <p:ext uri="{BB962C8B-B14F-4D97-AF65-F5344CB8AC3E}">
        <p14:creationId xmlns:p14="http://schemas.microsoft.com/office/powerpoint/2010/main" val="408632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0A251BEF-63D6-424A-8E93-ABC825501B1B}"/>
              </a:ext>
            </a:extLst>
          </p:cNvPr>
          <p:cNvSpPr>
            <a:spLocks noGrp="1"/>
          </p:cNvSpPr>
          <p:nvPr>
            <p:ph type="ctrTitle"/>
          </p:nvPr>
        </p:nvSpPr>
        <p:spPr/>
        <p:txBody>
          <a:bodyPr/>
          <a:lstStyle/>
          <a:p>
            <a:pPr algn="ctr"/>
            <a:r>
              <a:rPr lang="lv-LV" dirty="0"/>
              <a:t>Paldies!</a:t>
            </a:r>
          </a:p>
        </p:txBody>
      </p:sp>
    </p:spTree>
    <p:extLst>
      <p:ext uri="{BB962C8B-B14F-4D97-AF65-F5344CB8AC3E}">
        <p14:creationId xmlns:p14="http://schemas.microsoft.com/office/powerpoint/2010/main" val="3709011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62555B-9AA0-4E97-8A9A-BB90B7ECD7A0}"/>
              </a:ext>
            </a:extLst>
          </p:cNvPr>
          <p:cNvSpPr/>
          <p:nvPr/>
        </p:nvSpPr>
        <p:spPr>
          <a:xfrm>
            <a:off x="2690732" y="2242098"/>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solidFill>
                  <a:srgbClr val="643CBE"/>
                </a:solidFill>
                <a:latin typeface="Raleway" pitchFamily="2" charset="0"/>
              </a:rPr>
              <a:t>1.</a:t>
            </a:r>
            <a:endParaRPr lang="en-US" sz="1600" b="1" baseline="30000" dirty="0">
              <a:solidFill>
                <a:srgbClr val="643CBE"/>
              </a:solidFill>
              <a:latin typeface="Raleway" pitchFamily="2" charset="0"/>
            </a:endParaRPr>
          </a:p>
        </p:txBody>
      </p:sp>
      <p:sp>
        <p:nvSpPr>
          <p:cNvPr id="4" name="TextBox 3">
            <a:extLst>
              <a:ext uri="{FF2B5EF4-FFF2-40B4-BE49-F238E27FC236}">
                <a16:creationId xmlns:a16="http://schemas.microsoft.com/office/drawing/2014/main" id="{19B46236-1AF8-4985-A9BB-5F3CD2E4F012}"/>
              </a:ext>
            </a:extLst>
          </p:cNvPr>
          <p:cNvSpPr txBox="1"/>
          <p:nvPr/>
        </p:nvSpPr>
        <p:spPr>
          <a:xfrm>
            <a:off x="3305908" y="2385158"/>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kern="1200" dirty="0">
                <a:solidFill>
                  <a:schemeClr val="bg1"/>
                </a:solidFill>
                <a:latin typeface="Raleway" pitchFamily="2" charset="0"/>
                <a:ea typeface="+mn-ea"/>
                <a:cs typeface="+mn-cs"/>
              </a:rPr>
              <a:t>Viedā līguma izveidotājs</a:t>
            </a:r>
            <a:endParaRPr lang="en-US" b="0" kern="1200" dirty="0">
              <a:solidFill>
                <a:schemeClr val="bg1"/>
              </a:solidFill>
              <a:latin typeface="Raleway" pitchFamily="2" charset="0"/>
              <a:ea typeface="+mn-ea"/>
              <a:cs typeface="+mn-cs"/>
            </a:endParaRPr>
          </a:p>
        </p:txBody>
      </p:sp>
      <p:sp>
        <p:nvSpPr>
          <p:cNvPr id="5" name="Rectangle 4">
            <a:extLst>
              <a:ext uri="{FF2B5EF4-FFF2-40B4-BE49-F238E27FC236}">
                <a16:creationId xmlns:a16="http://schemas.microsoft.com/office/drawing/2014/main" id="{C4E04D79-1F11-4F29-B8AC-960E035354A9}"/>
              </a:ext>
            </a:extLst>
          </p:cNvPr>
          <p:cNvSpPr/>
          <p:nvPr/>
        </p:nvSpPr>
        <p:spPr>
          <a:xfrm>
            <a:off x="2690732" y="2949247"/>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600" b="1" dirty="0">
                <a:solidFill>
                  <a:srgbClr val="643CBE"/>
                </a:solidFill>
                <a:latin typeface="Raleway" pitchFamily="2" charset="0"/>
              </a:rPr>
              <a:t>2.</a:t>
            </a:r>
            <a:endParaRPr lang="en-US" sz="1600" b="1" baseline="30000" dirty="0">
              <a:solidFill>
                <a:srgbClr val="643CBE"/>
              </a:solidFill>
              <a:latin typeface="Raleway" pitchFamily="2" charset="0"/>
            </a:endParaRPr>
          </a:p>
        </p:txBody>
      </p:sp>
      <p:sp>
        <p:nvSpPr>
          <p:cNvPr id="7" name="TextBox 6">
            <a:extLst>
              <a:ext uri="{FF2B5EF4-FFF2-40B4-BE49-F238E27FC236}">
                <a16:creationId xmlns:a16="http://schemas.microsoft.com/office/drawing/2014/main" id="{E19C3C06-918A-4101-B302-D859B4CA0D3D}"/>
              </a:ext>
            </a:extLst>
          </p:cNvPr>
          <p:cNvSpPr txBox="1"/>
          <p:nvPr/>
        </p:nvSpPr>
        <p:spPr>
          <a:xfrm>
            <a:off x="3305908" y="3060938"/>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latin typeface="Raleway" pitchFamily="2" charset="0"/>
              </a:rPr>
              <a:t>Viedais līgums </a:t>
            </a:r>
            <a:r>
              <a:rPr lang="lv-LV" b="1">
                <a:solidFill>
                  <a:schemeClr val="bg1"/>
                </a:solidFill>
                <a:latin typeface="Raleway" pitchFamily="2" charset="0"/>
              </a:rPr>
              <a:t>blokķēdē</a:t>
            </a:r>
            <a:endParaRPr lang="en-US" b="0" kern="1200" dirty="0">
              <a:solidFill>
                <a:schemeClr val="bg1"/>
              </a:solidFill>
              <a:latin typeface="Raleway" pitchFamily="2" charset="0"/>
              <a:ea typeface="+mn-ea"/>
              <a:cs typeface="+mn-cs"/>
            </a:endParaRPr>
          </a:p>
        </p:txBody>
      </p:sp>
      <p:sp>
        <p:nvSpPr>
          <p:cNvPr id="12" name="Title 1">
            <a:extLst>
              <a:ext uri="{FF2B5EF4-FFF2-40B4-BE49-F238E27FC236}">
                <a16:creationId xmlns:a16="http://schemas.microsoft.com/office/drawing/2014/main" id="{CF60E2A5-9991-4E8F-AB0C-08BAAABC07F4}"/>
              </a:ext>
            </a:extLst>
          </p:cNvPr>
          <p:cNvSpPr txBox="1">
            <a:spLocks/>
          </p:cNvSpPr>
          <p:nvPr/>
        </p:nvSpPr>
        <p:spPr>
          <a:xfrm>
            <a:off x="2562366" y="1361414"/>
            <a:ext cx="9749311" cy="580345"/>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err="1"/>
              <a:t>Saturs</a:t>
            </a:r>
            <a:endParaRPr lang="en-US" dirty="0"/>
          </a:p>
        </p:txBody>
      </p:sp>
      <p:sp>
        <p:nvSpPr>
          <p:cNvPr id="17" name="Rectangle 4">
            <a:extLst>
              <a:ext uri="{FF2B5EF4-FFF2-40B4-BE49-F238E27FC236}">
                <a16:creationId xmlns:a16="http://schemas.microsoft.com/office/drawing/2014/main" id="{558773B7-9A79-414E-8DF1-520419D9E171}"/>
              </a:ext>
            </a:extLst>
          </p:cNvPr>
          <p:cNvSpPr/>
          <p:nvPr/>
        </p:nvSpPr>
        <p:spPr>
          <a:xfrm>
            <a:off x="2678113" y="3681435"/>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600" b="1" dirty="0">
                <a:solidFill>
                  <a:srgbClr val="643CBE"/>
                </a:solidFill>
                <a:latin typeface="Raleway" pitchFamily="2" charset="0"/>
              </a:rPr>
              <a:t>3</a:t>
            </a:r>
            <a:r>
              <a:rPr lang="en-US" sz="1600" b="1" dirty="0">
                <a:solidFill>
                  <a:srgbClr val="643CBE"/>
                </a:solidFill>
                <a:latin typeface="Raleway" pitchFamily="2" charset="0"/>
              </a:rPr>
              <a:t>.</a:t>
            </a:r>
            <a:endParaRPr lang="en-US" sz="1600" b="1" baseline="30000" dirty="0">
              <a:solidFill>
                <a:srgbClr val="643CBE"/>
              </a:solidFill>
              <a:latin typeface="Raleway" pitchFamily="2" charset="0"/>
            </a:endParaRPr>
          </a:p>
        </p:txBody>
      </p:sp>
      <p:sp>
        <p:nvSpPr>
          <p:cNvPr id="18" name="TextBox 17">
            <a:extLst>
              <a:ext uri="{FF2B5EF4-FFF2-40B4-BE49-F238E27FC236}">
                <a16:creationId xmlns:a16="http://schemas.microsoft.com/office/drawing/2014/main" id="{4BE4A8B4-46C1-4646-A996-830E289699D5}"/>
              </a:ext>
            </a:extLst>
          </p:cNvPr>
          <p:cNvSpPr txBox="1"/>
          <p:nvPr/>
        </p:nvSpPr>
        <p:spPr>
          <a:xfrm>
            <a:off x="3242191" y="5346601"/>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latin typeface="Raleway" pitchFamily="2" charset="0"/>
              </a:rPr>
              <a:t>Uzdevumi satura apguvei</a:t>
            </a:r>
            <a:endParaRPr lang="en-US" b="0" kern="1200" dirty="0">
              <a:solidFill>
                <a:schemeClr val="bg1"/>
              </a:solidFill>
              <a:latin typeface="Raleway" pitchFamily="2" charset="0"/>
              <a:ea typeface="+mn-ea"/>
              <a:cs typeface="+mn-cs"/>
            </a:endParaRPr>
          </a:p>
        </p:txBody>
      </p:sp>
      <p:sp>
        <p:nvSpPr>
          <p:cNvPr id="9" name="TextBox 8">
            <a:extLst>
              <a:ext uri="{FF2B5EF4-FFF2-40B4-BE49-F238E27FC236}">
                <a16:creationId xmlns:a16="http://schemas.microsoft.com/office/drawing/2014/main" id="{42AE7D6F-BBB7-49C1-A541-883A2B20AE4F}"/>
              </a:ext>
            </a:extLst>
          </p:cNvPr>
          <p:cNvSpPr txBox="1"/>
          <p:nvPr/>
        </p:nvSpPr>
        <p:spPr>
          <a:xfrm>
            <a:off x="3305908" y="3865880"/>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latin typeface="Raleway" pitchFamily="2" charset="0"/>
              </a:rPr>
              <a:t>Viedā līguma izmantošanas priekšrocības</a:t>
            </a:r>
            <a:endParaRPr lang="en-US" b="0" kern="1200" dirty="0">
              <a:solidFill>
                <a:schemeClr val="bg1"/>
              </a:solidFill>
              <a:latin typeface="Raleway" pitchFamily="2" charset="0"/>
              <a:ea typeface="+mn-ea"/>
              <a:cs typeface="+mn-cs"/>
            </a:endParaRPr>
          </a:p>
        </p:txBody>
      </p:sp>
      <p:sp>
        <p:nvSpPr>
          <p:cNvPr id="10" name="Rectangle 4">
            <a:extLst>
              <a:ext uri="{FF2B5EF4-FFF2-40B4-BE49-F238E27FC236}">
                <a16:creationId xmlns:a16="http://schemas.microsoft.com/office/drawing/2014/main" id="{A82B6A88-4D2F-4163-97D3-4778D8B7CC69}"/>
              </a:ext>
            </a:extLst>
          </p:cNvPr>
          <p:cNvSpPr/>
          <p:nvPr/>
        </p:nvSpPr>
        <p:spPr>
          <a:xfrm>
            <a:off x="2690732" y="4450374"/>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600" b="1" dirty="0">
                <a:solidFill>
                  <a:srgbClr val="643CBE"/>
                </a:solidFill>
                <a:latin typeface="Raleway" pitchFamily="2" charset="0"/>
              </a:rPr>
              <a:t>4</a:t>
            </a:r>
            <a:r>
              <a:rPr lang="en-US" sz="1600" b="1" dirty="0">
                <a:solidFill>
                  <a:srgbClr val="643CBE"/>
                </a:solidFill>
                <a:latin typeface="Raleway" pitchFamily="2" charset="0"/>
              </a:rPr>
              <a:t>.</a:t>
            </a:r>
            <a:endParaRPr lang="en-US" sz="1600" b="1" baseline="30000" dirty="0">
              <a:solidFill>
                <a:srgbClr val="643CBE"/>
              </a:solidFill>
              <a:latin typeface="Raleway" pitchFamily="2" charset="0"/>
            </a:endParaRPr>
          </a:p>
        </p:txBody>
      </p:sp>
      <p:sp>
        <p:nvSpPr>
          <p:cNvPr id="11" name="Rectangle 4">
            <a:extLst>
              <a:ext uri="{FF2B5EF4-FFF2-40B4-BE49-F238E27FC236}">
                <a16:creationId xmlns:a16="http://schemas.microsoft.com/office/drawing/2014/main" id="{902E23A1-E572-4121-8B3C-48D4A85E31F4}"/>
              </a:ext>
            </a:extLst>
          </p:cNvPr>
          <p:cNvSpPr/>
          <p:nvPr/>
        </p:nvSpPr>
        <p:spPr>
          <a:xfrm>
            <a:off x="2690732" y="5178395"/>
            <a:ext cx="564078" cy="5640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lv-LV" sz="1600" b="1" dirty="0">
                <a:solidFill>
                  <a:srgbClr val="643CBE"/>
                </a:solidFill>
                <a:latin typeface="Raleway" pitchFamily="2" charset="0"/>
              </a:rPr>
              <a:t>5</a:t>
            </a:r>
            <a:r>
              <a:rPr lang="en-US" sz="1600" b="1" dirty="0">
                <a:solidFill>
                  <a:srgbClr val="643CBE"/>
                </a:solidFill>
                <a:latin typeface="Raleway" pitchFamily="2" charset="0"/>
              </a:rPr>
              <a:t>.</a:t>
            </a:r>
            <a:endParaRPr lang="en-US" sz="1600" b="1" baseline="30000" dirty="0">
              <a:solidFill>
                <a:srgbClr val="643CBE"/>
              </a:solidFill>
              <a:latin typeface="Raleway" pitchFamily="2" charset="0"/>
            </a:endParaRPr>
          </a:p>
        </p:txBody>
      </p:sp>
      <p:sp>
        <p:nvSpPr>
          <p:cNvPr id="13" name="TextBox 12">
            <a:extLst>
              <a:ext uri="{FF2B5EF4-FFF2-40B4-BE49-F238E27FC236}">
                <a16:creationId xmlns:a16="http://schemas.microsoft.com/office/drawing/2014/main" id="{688D0E24-F742-4697-B4FC-3E58A3680B7A}"/>
              </a:ext>
            </a:extLst>
          </p:cNvPr>
          <p:cNvSpPr txBox="1"/>
          <p:nvPr/>
        </p:nvSpPr>
        <p:spPr>
          <a:xfrm>
            <a:off x="3305908" y="4649804"/>
            <a:ext cx="483213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b="1" dirty="0">
                <a:solidFill>
                  <a:schemeClr val="bg1"/>
                </a:solidFill>
                <a:latin typeface="Raleway" pitchFamily="2" charset="0"/>
              </a:rPr>
              <a:t>Viedā līguma izmantošanas iespējas</a:t>
            </a:r>
            <a:endParaRPr lang="en-US" b="0" kern="1200" dirty="0">
              <a:solidFill>
                <a:schemeClr val="bg1"/>
              </a:solidFill>
              <a:latin typeface="Raleway" pitchFamily="2" charset="0"/>
              <a:ea typeface="+mn-ea"/>
              <a:cs typeface="+mn-cs"/>
            </a:endParaRPr>
          </a:p>
        </p:txBody>
      </p:sp>
    </p:spTree>
    <p:extLst>
      <p:ext uri="{BB962C8B-B14F-4D97-AF65-F5344CB8AC3E}">
        <p14:creationId xmlns:p14="http://schemas.microsoft.com/office/powerpoint/2010/main" val="12128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84B25C-6A6C-4697-BDCD-693004152901}"/>
              </a:ext>
            </a:extLst>
          </p:cNvPr>
          <p:cNvSpPr>
            <a:spLocks noGrp="1"/>
          </p:cNvSpPr>
          <p:nvPr>
            <p:ph type="body" sz="quarter" idx="14"/>
          </p:nvPr>
        </p:nvSpPr>
        <p:spPr>
          <a:xfrm>
            <a:off x="1202801" y="2004499"/>
            <a:ext cx="9341736" cy="3390900"/>
          </a:xfrm>
        </p:spPr>
        <p:txBody>
          <a:bodyPr>
            <a:normAutofit/>
          </a:bodyPr>
          <a:lstStyle/>
          <a:p>
            <a:pPr marL="285750" indent="-285750" algn="just">
              <a:buFont typeface="Wingdings" panose="05000000000000000000" pitchFamily="2" charset="2"/>
              <a:buChar char="ü"/>
            </a:pPr>
            <a:r>
              <a:rPr lang="lv-LV" sz="2400" dirty="0">
                <a:solidFill>
                  <a:srgbClr val="643CBE"/>
                </a:solidFill>
              </a:rPr>
              <a:t>izskaidrot, kas ir viedais līgums un kā tas darbojas;</a:t>
            </a:r>
          </a:p>
          <a:p>
            <a:pPr marL="285750" indent="-285750" algn="just">
              <a:buFont typeface="Wingdings" panose="05000000000000000000" pitchFamily="2" charset="2"/>
              <a:buChar char="ü"/>
            </a:pPr>
            <a:r>
              <a:rPr lang="lv-LV" sz="2400" dirty="0">
                <a:solidFill>
                  <a:srgbClr val="643CBE"/>
                </a:solidFill>
              </a:rPr>
              <a:t>novērtēt priekšrocības, ko sniedz viedo līgumu ieviešana un izmantošana;</a:t>
            </a:r>
          </a:p>
          <a:p>
            <a:pPr marL="285750" indent="-285750" algn="just">
              <a:buFont typeface="Wingdings" panose="05000000000000000000" pitchFamily="2" charset="2"/>
              <a:buChar char="ü"/>
            </a:pPr>
            <a:r>
              <a:rPr lang="lv-LV" sz="2400" dirty="0">
                <a:solidFill>
                  <a:srgbClr val="643CBE"/>
                </a:solidFill>
              </a:rPr>
              <a:t>analizēt biznesa procesus un identificēt, kādas izmaiņas nepieciešamas esošajos biznesa procesos, lai sāktu izmantot viedos līgumus; </a:t>
            </a:r>
          </a:p>
          <a:p>
            <a:pPr marL="285750" indent="-285750" algn="just">
              <a:buFont typeface="Wingdings" panose="05000000000000000000" pitchFamily="2" charset="2"/>
              <a:buChar char="ü"/>
            </a:pPr>
            <a:r>
              <a:rPr lang="lv-LV" sz="2400" dirty="0">
                <a:solidFill>
                  <a:srgbClr val="643CBE"/>
                </a:solidFill>
              </a:rPr>
              <a:t>organizēt sagatavošanos viedo līgumu ieviešanai organizācijā.</a:t>
            </a:r>
          </a:p>
        </p:txBody>
      </p:sp>
      <p:sp>
        <p:nvSpPr>
          <p:cNvPr id="6" name="Text Placeholder 5">
            <a:extLst>
              <a:ext uri="{FF2B5EF4-FFF2-40B4-BE49-F238E27FC236}">
                <a16:creationId xmlns:a16="http://schemas.microsoft.com/office/drawing/2014/main" id="{5A503DE9-322B-46D2-B549-54D2C38101DF}"/>
              </a:ext>
            </a:extLst>
          </p:cNvPr>
          <p:cNvSpPr>
            <a:spLocks noGrp="1"/>
          </p:cNvSpPr>
          <p:nvPr>
            <p:ph type="body" sz="quarter" idx="15"/>
          </p:nvPr>
        </p:nvSpPr>
        <p:spPr>
          <a:xfrm>
            <a:off x="1098628" y="762786"/>
            <a:ext cx="8275765" cy="580345"/>
          </a:xfrm>
        </p:spPr>
        <p:txBody>
          <a:bodyPr>
            <a:normAutofit fontScale="92500" lnSpcReduction="20000"/>
          </a:bodyPr>
          <a:lstStyle/>
          <a:p>
            <a:r>
              <a:rPr lang="lv-LV" dirty="0"/>
              <a:t>Vēlamais tēmas apguves rezultāts</a:t>
            </a:r>
          </a:p>
        </p:txBody>
      </p:sp>
      <p:sp>
        <p:nvSpPr>
          <p:cNvPr id="4" name="TextBox 3">
            <a:extLst>
              <a:ext uri="{FF2B5EF4-FFF2-40B4-BE49-F238E27FC236}">
                <a16:creationId xmlns:a16="http://schemas.microsoft.com/office/drawing/2014/main" id="{ADE67E40-EFCF-481B-9996-A49904224782}"/>
              </a:ext>
            </a:extLst>
          </p:cNvPr>
          <p:cNvSpPr txBox="1"/>
          <p:nvPr/>
        </p:nvSpPr>
        <p:spPr>
          <a:xfrm>
            <a:off x="1202801" y="1343131"/>
            <a:ext cx="2590801" cy="523220"/>
          </a:xfrm>
          <a:prstGeom prst="rect">
            <a:avLst/>
          </a:prstGeom>
          <a:noFill/>
        </p:spPr>
        <p:txBody>
          <a:bodyPr wrap="square" rtlCol="0">
            <a:spAutoFit/>
          </a:bodyPr>
          <a:lstStyle/>
          <a:p>
            <a:r>
              <a:rPr lang="lv-LV" sz="2800" dirty="0">
                <a:solidFill>
                  <a:srgbClr val="643CBE"/>
                </a:solidFill>
              </a:rPr>
              <a:t>Spēt</a:t>
            </a:r>
            <a:r>
              <a:rPr lang="lv-LV" sz="2800" dirty="0"/>
              <a:t>:</a:t>
            </a:r>
          </a:p>
        </p:txBody>
      </p:sp>
    </p:spTree>
    <p:extLst>
      <p:ext uri="{BB962C8B-B14F-4D97-AF65-F5344CB8AC3E}">
        <p14:creationId xmlns:p14="http://schemas.microsoft.com/office/powerpoint/2010/main" val="159561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a vietturis 3">
            <a:extLst>
              <a:ext uri="{FF2B5EF4-FFF2-40B4-BE49-F238E27FC236}">
                <a16:creationId xmlns:a16="http://schemas.microsoft.com/office/drawing/2014/main" id="{1316541E-72D7-4874-8A65-41D5B5F47425}"/>
              </a:ext>
            </a:extLst>
          </p:cNvPr>
          <p:cNvSpPr>
            <a:spLocks noGrp="1"/>
          </p:cNvSpPr>
          <p:nvPr>
            <p:ph type="body" sz="quarter" idx="14"/>
          </p:nvPr>
        </p:nvSpPr>
        <p:spPr>
          <a:xfrm>
            <a:off x="867136" y="2100330"/>
            <a:ext cx="9943619" cy="5226481"/>
          </a:xfrm>
        </p:spPr>
        <p:txBody>
          <a:bodyPr>
            <a:normAutofit/>
          </a:bodyPr>
          <a:lstStyle/>
          <a:p>
            <a:pPr algn="just"/>
            <a:r>
              <a:rPr lang="lv-LV" sz="2400" dirty="0"/>
              <a:t> Pirmo reizi viedos līgumus aprakstīja Niks </a:t>
            </a:r>
            <a:r>
              <a:rPr lang="lv-LV" sz="2400" dirty="0" err="1"/>
              <a:t>Sabo</a:t>
            </a:r>
            <a:r>
              <a:rPr lang="lv-LV" sz="2400" dirty="0"/>
              <a:t> (</a:t>
            </a:r>
            <a:r>
              <a:rPr lang="lv-LV" sz="2400" dirty="0" err="1"/>
              <a:t>Nick</a:t>
            </a:r>
            <a:r>
              <a:rPr lang="lv-LV" sz="2400" dirty="0"/>
              <a:t> </a:t>
            </a:r>
            <a:r>
              <a:rPr lang="lv-LV" sz="2400" dirty="0" err="1"/>
              <a:t>Szabo</a:t>
            </a:r>
            <a:r>
              <a:rPr lang="lv-LV" sz="2400" dirty="0"/>
              <a:t>), </a:t>
            </a:r>
            <a:r>
              <a:rPr lang="lv-LV" sz="2400" dirty="0" err="1"/>
              <a:t>datorzinātnieks</a:t>
            </a:r>
            <a:r>
              <a:rPr lang="lv-LV" sz="2400" dirty="0"/>
              <a:t> un </a:t>
            </a:r>
            <a:r>
              <a:rPr lang="lv-LV" sz="2400" dirty="0" err="1"/>
              <a:t>kriptogrāfs</a:t>
            </a:r>
            <a:r>
              <a:rPr lang="lv-LV" sz="2400" dirty="0"/>
              <a:t>, </a:t>
            </a:r>
            <a:r>
              <a:rPr lang="lv-LV" sz="2400" b="1" dirty="0"/>
              <a:t>1996. gadā</a:t>
            </a:r>
            <a:r>
              <a:rPr lang="lv-LV" sz="2400" dirty="0"/>
              <a:t>;</a:t>
            </a:r>
          </a:p>
          <a:p>
            <a:pPr algn="just"/>
            <a:r>
              <a:rPr lang="lv-LV" sz="2400" b="1" dirty="0"/>
              <a:t> 1998. gadā </a:t>
            </a:r>
            <a:r>
              <a:rPr lang="lv-LV" sz="2400" dirty="0"/>
              <a:t>Niks </a:t>
            </a:r>
            <a:r>
              <a:rPr lang="lv-LV" sz="2400" dirty="0" err="1"/>
              <a:t>Sabo</a:t>
            </a:r>
            <a:r>
              <a:rPr lang="lv-LV" sz="2400" dirty="0"/>
              <a:t> izveidoja decentralizētu digitālās valūtas „Bit </a:t>
            </a:r>
            <a:r>
              <a:rPr lang="lv-LV" sz="2400" dirty="0" err="1"/>
              <a:t>Gold</a:t>
            </a:r>
            <a:r>
              <a:rPr lang="lv-LV" sz="2400" dirty="0"/>
              <a:t>” mehānismu.</a:t>
            </a:r>
          </a:p>
          <a:p>
            <a:pPr algn="just"/>
            <a:r>
              <a:rPr lang="lv-LV" sz="2400" b="1" dirty="0"/>
              <a:t> 2009. gadā </a:t>
            </a:r>
            <a:r>
              <a:rPr lang="lv-LV" sz="2400" dirty="0"/>
              <a:t>kopā ar </a:t>
            </a:r>
            <a:r>
              <a:rPr lang="lv-LV" sz="2400" dirty="0" err="1"/>
              <a:t>blokķēdes</a:t>
            </a:r>
            <a:r>
              <a:rPr lang="lv-LV" sz="2400" dirty="0"/>
              <a:t> tehnoloģiju parādījās pirmā </a:t>
            </a:r>
            <a:r>
              <a:rPr lang="lv-LV" sz="2400" dirty="0" err="1"/>
              <a:t>kriptovalūta</a:t>
            </a:r>
            <a:r>
              <a:rPr lang="lv-LV" sz="2400" dirty="0"/>
              <a:t> </a:t>
            </a:r>
            <a:r>
              <a:rPr lang="lv-LV" sz="2400" dirty="0" err="1"/>
              <a:t>bitcoin</a:t>
            </a:r>
            <a:r>
              <a:rPr lang="lv-LV" sz="2400" dirty="0"/>
              <a:t>, kas nodrošināja piemērotu vidi viedajiem līgumiem.</a:t>
            </a:r>
          </a:p>
        </p:txBody>
      </p:sp>
      <p:sp>
        <p:nvSpPr>
          <p:cNvPr id="5" name="Teksta vietturis 4">
            <a:extLst>
              <a:ext uri="{FF2B5EF4-FFF2-40B4-BE49-F238E27FC236}">
                <a16:creationId xmlns:a16="http://schemas.microsoft.com/office/drawing/2014/main" id="{B9B5D1B4-5416-4290-9165-F35E8ED46161}"/>
              </a:ext>
            </a:extLst>
          </p:cNvPr>
          <p:cNvSpPr>
            <a:spLocks noGrp="1"/>
          </p:cNvSpPr>
          <p:nvPr>
            <p:ph type="body" sz="quarter" idx="15"/>
          </p:nvPr>
        </p:nvSpPr>
        <p:spPr>
          <a:xfrm>
            <a:off x="867136" y="893398"/>
            <a:ext cx="8275765" cy="580345"/>
          </a:xfrm>
        </p:spPr>
        <p:txBody>
          <a:bodyPr>
            <a:normAutofit fontScale="92500" lnSpcReduction="20000"/>
          </a:bodyPr>
          <a:lstStyle/>
          <a:p>
            <a:r>
              <a:rPr lang="lv-LV" dirty="0"/>
              <a:t>Kas izveidoja viedos līgumus?</a:t>
            </a:r>
          </a:p>
        </p:txBody>
      </p:sp>
      <p:sp>
        <p:nvSpPr>
          <p:cNvPr id="6" name="TextBox 5">
            <a:extLst>
              <a:ext uri="{FF2B5EF4-FFF2-40B4-BE49-F238E27FC236}">
                <a16:creationId xmlns:a16="http://schemas.microsoft.com/office/drawing/2014/main" id="{F87FEBEC-A86A-49AA-BABE-C9D46CB8D189}"/>
              </a:ext>
            </a:extLst>
          </p:cNvPr>
          <p:cNvSpPr txBox="1"/>
          <p:nvPr/>
        </p:nvSpPr>
        <p:spPr>
          <a:xfrm>
            <a:off x="867136" y="1502305"/>
            <a:ext cx="2590801" cy="523220"/>
          </a:xfrm>
          <a:prstGeom prst="rect">
            <a:avLst/>
          </a:prstGeom>
          <a:noFill/>
        </p:spPr>
        <p:txBody>
          <a:bodyPr wrap="square" rtlCol="0">
            <a:spAutoFit/>
          </a:bodyPr>
          <a:lstStyle/>
          <a:p>
            <a:r>
              <a:rPr lang="lv-LV" sz="2800" dirty="0">
                <a:solidFill>
                  <a:srgbClr val="643CBE"/>
                </a:solidFill>
              </a:rPr>
              <a:t>Daži fakti</a:t>
            </a:r>
            <a:r>
              <a:rPr lang="lv-LV" sz="2800" dirty="0"/>
              <a:t>:</a:t>
            </a:r>
          </a:p>
        </p:txBody>
      </p:sp>
    </p:spTree>
    <p:extLst>
      <p:ext uri="{BB962C8B-B14F-4D97-AF65-F5344CB8AC3E}">
        <p14:creationId xmlns:p14="http://schemas.microsoft.com/office/powerpoint/2010/main" val="2280207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7CCB1ED6-0951-4B4E-B9A6-DD25C8E44DED}"/>
              </a:ext>
            </a:extLst>
          </p:cNvPr>
          <p:cNvSpPr>
            <a:spLocks noGrp="1"/>
          </p:cNvSpPr>
          <p:nvPr>
            <p:ph type="body" sz="quarter" idx="14"/>
          </p:nvPr>
        </p:nvSpPr>
        <p:spPr>
          <a:xfrm>
            <a:off x="874294" y="1716110"/>
            <a:ext cx="9761622" cy="4821806"/>
          </a:xfrm>
        </p:spPr>
        <p:txBody>
          <a:bodyPr>
            <a:normAutofit/>
          </a:bodyPr>
          <a:lstStyle/>
          <a:p>
            <a:pPr marL="0" indent="0" algn="just">
              <a:buNone/>
            </a:pPr>
            <a:r>
              <a:rPr lang="lv-LV" sz="2400" b="1" dirty="0"/>
              <a:t>Viedie līgumi </a:t>
            </a:r>
            <a:r>
              <a:rPr lang="lv-LV" sz="2400" dirty="0"/>
              <a:t>ir </a:t>
            </a:r>
            <a:r>
              <a:rPr lang="lv-LV" sz="2400" dirty="0" err="1"/>
              <a:t>pašizpildāmi</a:t>
            </a:r>
            <a:r>
              <a:rPr lang="lv-LV" sz="2400" dirty="0"/>
              <a:t> līgumi, kuros ietverti abu pušu vienošanās noteikumi un nosacījumi.  Līguma noteikumi un nosacījumi ir ierakstīti kodā.</a:t>
            </a:r>
          </a:p>
          <a:p>
            <a:pPr marL="0" indent="0" algn="just">
              <a:buNone/>
            </a:pPr>
            <a:r>
              <a:rPr lang="lv-LV" sz="2400" dirty="0"/>
              <a:t>Divas plaši izmantotās programmēšanas valodas viedo līgumu rakstīšanai:</a:t>
            </a:r>
          </a:p>
          <a:p>
            <a:pPr algn="just"/>
            <a:r>
              <a:rPr lang="lv-LV" sz="2400" b="1" dirty="0"/>
              <a:t>"</a:t>
            </a:r>
            <a:r>
              <a:rPr lang="lv-LV" sz="2400" b="1" dirty="0" err="1"/>
              <a:t>Solidity</a:t>
            </a:r>
            <a:r>
              <a:rPr lang="lv-LV" sz="2400" b="1" dirty="0"/>
              <a:t>" </a:t>
            </a:r>
            <a:r>
              <a:rPr lang="lv-LV" sz="2400" dirty="0"/>
              <a:t>ir augsta līmeņa programmēšanas valoda, ko izmanto, lai īstenotu viedos līgumus „</a:t>
            </a:r>
            <a:r>
              <a:rPr lang="lv-LV" sz="2400" dirty="0" err="1"/>
              <a:t>Ethereum</a:t>
            </a:r>
            <a:r>
              <a:rPr lang="lv-LV" sz="2400" dirty="0"/>
              <a:t>” </a:t>
            </a:r>
            <a:r>
              <a:rPr lang="lv-LV" sz="2400" dirty="0" err="1"/>
              <a:t>blokķēdes</a:t>
            </a:r>
            <a:r>
              <a:rPr lang="lv-LV" sz="2400" dirty="0"/>
              <a:t> platformā;</a:t>
            </a:r>
          </a:p>
          <a:p>
            <a:pPr algn="just"/>
            <a:r>
              <a:rPr lang="lv-LV" sz="2400" b="1" dirty="0"/>
              <a:t>"</a:t>
            </a:r>
            <a:r>
              <a:rPr lang="lv-LV" sz="2400" b="1" dirty="0" err="1"/>
              <a:t>Serpent</a:t>
            </a:r>
            <a:r>
              <a:rPr lang="lv-LV" sz="2400" b="1" dirty="0"/>
              <a:t>" </a:t>
            </a:r>
            <a:r>
              <a:rPr lang="lv-LV" sz="2400" dirty="0"/>
              <a:t>ir viedā </a:t>
            </a:r>
            <a:r>
              <a:rPr lang="lv-LV" sz="2400" dirty="0" err="1"/>
              <a:t>līgumvaloda</a:t>
            </a:r>
            <a:r>
              <a:rPr lang="lv-LV" sz="2400" dirty="0"/>
              <a:t>, kas balstīta uz „</a:t>
            </a:r>
            <a:r>
              <a:rPr lang="lv-LV" sz="2400" dirty="0" err="1"/>
              <a:t>Python</a:t>
            </a:r>
            <a:r>
              <a:rPr lang="lv-LV" sz="2400" dirty="0"/>
              <a:t>” programmēšanas valodas, un ko izmanto sarežģītiem uzņēmuma projektiem.</a:t>
            </a:r>
          </a:p>
        </p:txBody>
      </p:sp>
      <p:sp>
        <p:nvSpPr>
          <p:cNvPr id="3" name="Teksta vietturis 2">
            <a:extLst>
              <a:ext uri="{FF2B5EF4-FFF2-40B4-BE49-F238E27FC236}">
                <a16:creationId xmlns:a16="http://schemas.microsoft.com/office/drawing/2014/main" id="{A7727AB3-9505-4BA6-8523-71BA3C454E11}"/>
              </a:ext>
            </a:extLst>
          </p:cNvPr>
          <p:cNvSpPr>
            <a:spLocks noGrp="1"/>
          </p:cNvSpPr>
          <p:nvPr>
            <p:ph type="body" sz="quarter" idx="15"/>
          </p:nvPr>
        </p:nvSpPr>
        <p:spPr>
          <a:xfrm>
            <a:off x="874294" y="895134"/>
            <a:ext cx="8275765" cy="580345"/>
          </a:xfrm>
        </p:spPr>
        <p:txBody>
          <a:bodyPr>
            <a:normAutofit fontScale="92500" lnSpcReduction="20000"/>
          </a:bodyPr>
          <a:lstStyle/>
          <a:p>
            <a:r>
              <a:rPr lang="pt-BR" dirty="0"/>
              <a:t>Kas ir viedais līgums blokķēdē?</a:t>
            </a:r>
            <a:endParaRPr lang="lv-LV" dirty="0"/>
          </a:p>
        </p:txBody>
      </p:sp>
    </p:spTree>
    <p:extLst>
      <p:ext uri="{BB962C8B-B14F-4D97-AF65-F5344CB8AC3E}">
        <p14:creationId xmlns:p14="http://schemas.microsoft.com/office/powerpoint/2010/main" val="1636145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B479AE-F6E0-41E9-937F-74D70DC30E20}"/>
              </a:ext>
            </a:extLst>
          </p:cNvPr>
          <p:cNvSpPr>
            <a:spLocks noGrp="1"/>
          </p:cNvSpPr>
          <p:nvPr>
            <p:ph type="body" sz="quarter" idx="14"/>
          </p:nvPr>
        </p:nvSpPr>
        <p:spPr>
          <a:xfrm>
            <a:off x="5962960" y="1976983"/>
            <a:ext cx="5134879" cy="3390900"/>
          </a:xfrm>
        </p:spPr>
        <p:txBody>
          <a:bodyPr/>
          <a:lstStyle/>
          <a:p>
            <a:pPr marL="285750" indent="-285750">
              <a:buFont typeface="Wingdings" panose="05000000000000000000" pitchFamily="2" charset="2"/>
              <a:buChar char="ü"/>
            </a:pPr>
            <a:r>
              <a:rPr lang="lv-LV" sz="2400" dirty="0"/>
              <a:t>autonomija;</a:t>
            </a:r>
          </a:p>
          <a:p>
            <a:pPr marL="285750" indent="-285750">
              <a:buFont typeface="Wingdings" panose="05000000000000000000" pitchFamily="2" charset="2"/>
              <a:buChar char="ü"/>
            </a:pPr>
            <a:r>
              <a:rPr lang="lv-LV" sz="2400" dirty="0"/>
              <a:t>uzticamība;</a:t>
            </a:r>
          </a:p>
          <a:p>
            <a:pPr marL="285750" indent="-285750">
              <a:buFont typeface="Wingdings" panose="05000000000000000000" pitchFamily="2" charset="2"/>
              <a:buChar char="ü"/>
            </a:pPr>
            <a:r>
              <a:rPr lang="lv-LV" sz="2400" dirty="0"/>
              <a:t>ietaupījumi;</a:t>
            </a:r>
          </a:p>
          <a:p>
            <a:pPr marL="285750" indent="-285750">
              <a:buFont typeface="Wingdings" panose="05000000000000000000" pitchFamily="2" charset="2"/>
              <a:buChar char="ü"/>
            </a:pPr>
            <a:r>
              <a:rPr lang="lv-LV" sz="2400" dirty="0"/>
              <a:t>drošība;</a:t>
            </a:r>
          </a:p>
          <a:p>
            <a:pPr marL="285750" indent="-285750">
              <a:buFont typeface="Wingdings" panose="05000000000000000000" pitchFamily="2" charset="2"/>
              <a:buChar char="ü"/>
            </a:pPr>
            <a:r>
              <a:rPr lang="lv-LV" sz="2400" dirty="0"/>
              <a:t>efektivitāte.</a:t>
            </a:r>
          </a:p>
          <a:p>
            <a:endParaRPr lang="lv-LV" dirty="0"/>
          </a:p>
        </p:txBody>
      </p:sp>
      <p:pic>
        <p:nvPicPr>
          <p:cNvPr id="6" name="Picture Placeholder 5" descr="A picture containing text, electronics, computer&#10;&#10;Description automatically generated">
            <a:extLst>
              <a:ext uri="{FF2B5EF4-FFF2-40B4-BE49-F238E27FC236}">
                <a16:creationId xmlns:a16="http://schemas.microsoft.com/office/drawing/2014/main" id="{50230427-ADF0-4EB1-8D8F-B3F6945418F2}"/>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27778" r="27778"/>
          <a:stretch>
            <a:fillRect/>
          </a:stretch>
        </p:blipFill>
        <p:spPr/>
      </p:pic>
      <p:sp>
        <p:nvSpPr>
          <p:cNvPr id="4" name="Title 3">
            <a:extLst>
              <a:ext uri="{FF2B5EF4-FFF2-40B4-BE49-F238E27FC236}">
                <a16:creationId xmlns:a16="http://schemas.microsoft.com/office/drawing/2014/main" id="{06DE6E65-6B94-4233-A7E2-765F53C98DCE}"/>
              </a:ext>
            </a:extLst>
          </p:cNvPr>
          <p:cNvSpPr>
            <a:spLocks noGrp="1"/>
          </p:cNvSpPr>
          <p:nvPr>
            <p:ph type="title"/>
          </p:nvPr>
        </p:nvSpPr>
        <p:spPr>
          <a:xfrm>
            <a:off x="5962960" y="1089451"/>
            <a:ext cx="5815956" cy="580345"/>
          </a:xfrm>
        </p:spPr>
        <p:txBody>
          <a:bodyPr>
            <a:noAutofit/>
          </a:bodyPr>
          <a:lstStyle/>
          <a:p>
            <a:r>
              <a:rPr lang="lv-LV" sz="3600" dirty="0"/>
              <a:t>Viedo līgumu izmantošanas priekšrocības </a:t>
            </a:r>
          </a:p>
        </p:txBody>
      </p:sp>
    </p:spTree>
    <p:extLst>
      <p:ext uri="{BB962C8B-B14F-4D97-AF65-F5344CB8AC3E}">
        <p14:creationId xmlns:p14="http://schemas.microsoft.com/office/powerpoint/2010/main" val="233798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a vietturis 1">
            <a:extLst>
              <a:ext uri="{FF2B5EF4-FFF2-40B4-BE49-F238E27FC236}">
                <a16:creationId xmlns:a16="http://schemas.microsoft.com/office/drawing/2014/main" id="{7CFAB3E0-459A-48A6-949E-143937DA9D9D}"/>
              </a:ext>
            </a:extLst>
          </p:cNvPr>
          <p:cNvSpPr>
            <a:spLocks noGrp="1"/>
          </p:cNvSpPr>
          <p:nvPr>
            <p:ph type="body" sz="quarter" idx="14"/>
          </p:nvPr>
        </p:nvSpPr>
        <p:spPr>
          <a:xfrm>
            <a:off x="1038224" y="1883794"/>
            <a:ext cx="10115551" cy="4197692"/>
          </a:xfrm>
        </p:spPr>
        <p:txBody>
          <a:bodyPr>
            <a:normAutofit/>
          </a:bodyPr>
          <a:lstStyle/>
          <a:p>
            <a:pPr marL="0" indent="0">
              <a:buNone/>
            </a:pPr>
            <a:r>
              <a:rPr lang="lv-LV" sz="2800" dirty="0">
                <a:effectLst/>
              </a:rPr>
              <a:t>Daži piemēri tam, kur viedie līgumi tiek izmantoti:</a:t>
            </a:r>
            <a:endParaRPr lang="lv-LV" sz="4000" dirty="0"/>
          </a:p>
          <a:p>
            <a:r>
              <a:rPr lang="lv-LV" sz="2800" dirty="0"/>
              <a:t> apdrošināšanas uzņēmumos;</a:t>
            </a:r>
          </a:p>
          <a:p>
            <a:r>
              <a:rPr lang="lv-LV" sz="2800" dirty="0"/>
              <a:t> veselības aprūpes sistēmās;</a:t>
            </a:r>
          </a:p>
          <a:p>
            <a:r>
              <a:rPr lang="lv-LV" sz="2800" dirty="0"/>
              <a:t> publiskajā sektorā;</a:t>
            </a:r>
          </a:p>
          <a:p>
            <a:r>
              <a:rPr lang="lv-LV" sz="2800" dirty="0"/>
              <a:t> uzņēmējdarbībā.</a:t>
            </a:r>
          </a:p>
        </p:txBody>
      </p:sp>
      <p:sp>
        <p:nvSpPr>
          <p:cNvPr id="3" name="Teksta vietturis 2">
            <a:extLst>
              <a:ext uri="{FF2B5EF4-FFF2-40B4-BE49-F238E27FC236}">
                <a16:creationId xmlns:a16="http://schemas.microsoft.com/office/drawing/2014/main" id="{D5CE6622-C9C6-4979-85AC-FAC513026F8E}"/>
              </a:ext>
            </a:extLst>
          </p:cNvPr>
          <p:cNvSpPr>
            <a:spLocks noGrp="1"/>
          </p:cNvSpPr>
          <p:nvPr>
            <p:ph type="body" sz="quarter" idx="15"/>
          </p:nvPr>
        </p:nvSpPr>
        <p:spPr>
          <a:xfrm>
            <a:off x="800099" y="776514"/>
            <a:ext cx="9898381" cy="850762"/>
          </a:xfrm>
        </p:spPr>
        <p:txBody>
          <a:bodyPr anchor="ctr">
            <a:normAutofit fontScale="77500" lnSpcReduction="20000"/>
          </a:bodyPr>
          <a:lstStyle/>
          <a:p>
            <a:r>
              <a:rPr lang="lv-LV" dirty="0"/>
              <a:t>Kādam nolūkam pašlaik izmanto viedos līgumus?</a:t>
            </a:r>
          </a:p>
        </p:txBody>
      </p:sp>
      <p:pic>
        <p:nvPicPr>
          <p:cNvPr id="5" name="Graphic 4" descr="Contract with solid fill">
            <a:extLst>
              <a:ext uri="{FF2B5EF4-FFF2-40B4-BE49-F238E27FC236}">
                <a16:creationId xmlns:a16="http://schemas.microsoft.com/office/drawing/2014/main" id="{9063FC8D-3A0C-48E0-9334-8BD18CA6B2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1292" y="2158636"/>
            <a:ext cx="2540727" cy="2540727"/>
          </a:xfrm>
          <a:prstGeom prst="rect">
            <a:avLst/>
          </a:prstGeom>
        </p:spPr>
      </p:pic>
    </p:spTree>
    <p:extLst>
      <p:ext uri="{BB962C8B-B14F-4D97-AF65-F5344CB8AC3E}">
        <p14:creationId xmlns:p14="http://schemas.microsoft.com/office/powerpoint/2010/main" val="1858060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7A42C459-CD74-4498-A3AC-645FF6538E4E}"/>
              </a:ext>
            </a:extLst>
          </p:cNvPr>
          <p:cNvSpPr>
            <a:spLocks noGrp="1"/>
          </p:cNvSpPr>
          <p:nvPr>
            <p:ph type="title"/>
          </p:nvPr>
        </p:nvSpPr>
        <p:spPr>
          <a:xfrm>
            <a:off x="2088846" y="3014906"/>
            <a:ext cx="7286019" cy="1625599"/>
          </a:xfrm>
        </p:spPr>
        <p:txBody>
          <a:bodyPr>
            <a:normAutofit/>
          </a:bodyPr>
          <a:lstStyle/>
          <a:p>
            <a:r>
              <a:rPr lang="lv-LV" dirty="0"/>
              <a:t>Kā viedais līgums ir saistīts ar </a:t>
            </a:r>
            <a:r>
              <a:rPr lang="lv-LV" dirty="0" err="1"/>
              <a:t>blokķēdes</a:t>
            </a:r>
            <a:r>
              <a:rPr lang="lv-LV" dirty="0"/>
              <a:t> tehnoloģiju? </a:t>
            </a:r>
          </a:p>
        </p:txBody>
      </p:sp>
      <p:pic>
        <p:nvPicPr>
          <p:cNvPr id="3" name="Graphic 2" descr="Chat bubble with solid fill">
            <a:extLst>
              <a:ext uri="{FF2B5EF4-FFF2-40B4-BE49-F238E27FC236}">
                <a16:creationId xmlns:a16="http://schemas.microsoft.com/office/drawing/2014/main" id="{1DF0D6FF-A401-4208-BB55-AEE7A3AD3B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681" y="1384828"/>
            <a:ext cx="2320047" cy="2320047"/>
          </a:xfrm>
          <a:prstGeom prst="rect">
            <a:avLst/>
          </a:prstGeom>
        </p:spPr>
      </p:pic>
    </p:spTree>
    <p:extLst>
      <p:ext uri="{BB962C8B-B14F-4D97-AF65-F5344CB8AC3E}">
        <p14:creationId xmlns:p14="http://schemas.microsoft.com/office/powerpoint/2010/main" val="268608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id="{153F6814-F8BF-435B-9290-1E3E272ABA7D}"/>
              </a:ext>
            </a:extLst>
          </p:cNvPr>
          <p:cNvSpPr>
            <a:spLocks noGrp="1"/>
          </p:cNvSpPr>
          <p:nvPr>
            <p:ph type="title"/>
          </p:nvPr>
        </p:nvSpPr>
        <p:spPr/>
        <p:txBody>
          <a:bodyPr>
            <a:normAutofit fontScale="90000"/>
          </a:bodyPr>
          <a:lstStyle/>
          <a:p>
            <a:r>
              <a:rPr lang="lv-LV" dirty="0"/>
              <a:t>Uzdevumi </a:t>
            </a:r>
            <a:r>
              <a:rPr lang="lv-LV" dirty="0">
                <a:hlinkClick r:id="rId3"/>
              </a:rPr>
              <a:t>platform.blocks.ase.ro</a:t>
            </a:r>
            <a:endParaRPr lang="lv-LV" dirty="0"/>
          </a:p>
        </p:txBody>
      </p:sp>
    </p:spTree>
    <p:extLst>
      <p:ext uri="{BB962C8B-B14F-4D97-AF65-F5344CB8AC3E}">
        <p14:creationId xmlns:p14="http://schemas.microsoft.com/office/powerpoint/2010/main" val="4265312329"/>
      </p:ext>
    </p:extLst>
  </p:cSld>
  <p:clrMapOvr>
    <a:masterClrMapping/>
  </p:clrMapOvr>
</p:sld>
</file>

<file path=ppt/theme/theme1.xml><?xml version="1.0" encoding="utf-8"?>
<a:theme xmlns:a="http://schemas.openxmlformats.org/drawingml/2006/main" name="Dizains2">
  <a:themeElements>
    <a:clrScheme name="Klasika">
      <a:dk1>
        <a:srgbClr val="333333"/>
      </a:dk1>
      <a:lt1>
        <a:srgbClr val="FFFFFF"/>
      </a:lt1>
      <a:dk2>
        <a:srgbClr val="643CBE"/>
      </a:dk2>
      <a:lt2>
        <a:srgbClr val="FFFFFF"/>
      </a:lt2>
      <a:accent1>
        <a:srgbClr val="643CBE"/>
      </a:accent1>
      <a:accent2>
        <a:srgbClr val="69C7AF"/>
      </a:accent2>
      <a:accent3>
        <a:srgbClr val="B6C5E9"/>
      </a:accent3>
      <a:accent4>
        <a:srgbClr val="F6EAAE"/>
      </a:accent4>
      <a:accent5>
        <a:srgbClr val="A9569B"/>
      </a:accent5>
      <a:accent6>
        <a:srgbClr val="EA6B83"/>
      </a:accent6>
      <a:hlink>
        <a:srgbClr val="00B0F0"/>
      </a:hlink>
      <a:folHlink>
        <a:srgbClr val="0070C0"/>
      </a:folHlink>
    </a:clrScheme>
    <a:fontScheme name="BDA-basic">
      <a:majorFont>
        <a:latin typeface="Raleway Black"/>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zains2" id="{5137F38D-0220-4CCA-901D-5162DDDB09F0}" vid="{D2CB4CBC-221E-4507-804A-EA71EE85A355}"/>
    </a:ext>
  </a:extLst>
</a:theme>
</file>

<file path=ppt/theme/theme2.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16F21204CAD3041B3D4AAF1967E05F0" ma:contentTypeVersion="8" ma:contentTypeDescription="Create a new document." ma:contentTypeScope="" ma:versionID="1076a5b91f9739f61ab1407d00c1933d">
  <xsd:schema xmlns:xsd="http://www.w3.org/2001/XMLSchema" xmlns:xs="http://www.w3.org/2001/XMLSchema" xmlns:p="http://schemas.microsoft.com/office/2006/metadata/properties" xmlns:ns2="0d668201-9c4f-4eb6-8a22-944735530268" targetNamespace="http://schemas.microsoft.com/office/2006/metadata/properties" ma:root="true" ma:fieldsID="1ec42a2c640ab825be0c1fe0d58ad7f9" ns2:_="">
    <xsd:import namespace="0d668201-9c4f-4eb6-8a22-9447355302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68201-9c4f-4eb6-8a22-9447355302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9270CE-B126-461F-A1E9-6AB5F3871982}">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d668201-9c4f-4eb6-8a22-944735530268"/>
    <ds:schemaRef ds:uri="http://www.w3.org/XML/1998/namespace"/>
  </ds:schemaRefs>
</ds:datastoreItem>
</file>

<file path=customXml/itemProps2.xml><?xml version="1.0" encoding="utf-8"?>
<ds:datastoreItem xmlns:ds="http://schemas.openxmlformats.org/officeDocument/2006/customXml" ds:itemID="{B3CCD6D9-5A10-45A8-B519-06BF19F75681}">
  <ds:schemaRefs>
    <ds:schemaRef ds:uri="http://schemas.microsoft.com/sharepoint/v3/contenttype/forms"/>
  </ds:schemaRefs>
</ds:datastoreItem>
</file>

<file path=customXml/itemProps3.xml><?xml version="1.0" encoding="utf-8"?>
<ds:datastoreItem xmlns:ds="http://schemas.openxmlformats.org/officeDocument/2006/customXml" ds:itemID="{9BECE740-B7F9-48D8-B99F-3CC83BD4FB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68201-9c4f-4eb6-8a22-9447355302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Dizains2</Template>
  <TotalTime>173</TotalTime>
  <Words>1095</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Helvetica</vt:lpstr>
      <vt:lpstr>Open Sans</vt:lpstr>
      <vt:lpstr>Raleway</vt:lpstr>
      <vt:lpstr>Raleway Black</vt:lpstr>
      <vt:lpstr>Roboto</vt:lpstr>
      <vt:lpstr>Webdings</vt:lpstr>
      <vt:lpstr>Wingdings</vt:lpstr>
      <vt:lpstr>Dizains2</vt:lpstr>
      <vt:lpstr>Kas ir viedais līgums?</vt:lpstr>
      <vt:lpstr>PowerPoint Presentation</vt:lpstr>
      <vt:lpstr>PowerPoint Presentation</vt:lpstr>
      <vt:lpstr>PowerPoint Presentation</vt:lpstr>
      <vt:lpstr>PowerPoint Presentation</vt:lpstr>
      <vt:lpstr>Viedo līgumu izmantošanas priekšrocības </vt:lpstr>
      <vt:lpstr>PowerPoint Presentation</vt:lpstr>
      <vt:lpstr>Kā viedais līgums ir saistīts ar blokķēdes tehnoloģiju? </vt:lpstr>
      <vt:lpstr>Uzdevumi platform.blocks.ase.ro</vt:lpstr>
      <vt:lpstr>Paldies!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Vitnija Kokoreviča</dc:creator>
  <cp:lastModifiedBy>Elīna Plāne</cp:lastModifiedBy>
  <cp:revision>36</cp:revision>
  <dcterms:created xsi:type="dcterms:W3CDTF">2021-05-27T13:42:55Z</dcterms:created>
  <dcterms:modified xsi:type="dcterms:W3CDTF">2021-06-16T13:50:00Z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0x010100916F21204CAD3041B3D4AAF1967E05F0</vt:lpwstr>
  </property>
</Properties>
</file>