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78" r:id="rId6"/>
    <p:sldId id="271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301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3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945" autoAdjust="0"/>
  </p:normalViewPr>
  <p:slideViewPr>
    <p:cSldViewPr snapToGrid="0">
      <p:cViewPr varScale="1">
        <p:scale>
          <a:sx n="45" d="100"/>
          <a:sy n="45" d="100"/>
        </p:scale>
        <p:origin x="14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417F-2200-4CB4-9BBA-37ED2A5EE1AA}" type="datetimeFigureOut">
              <a:rPr lang="lv-LV" smtClean="0"/>
              <a:t>15.06.2021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E5CED-12E6-4264-9727-A19AC86EAB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655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er.org/article/centralized-decentralized-and-distributed-payment-mechanism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2min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 err="1"/>
              <a:t>Introduce</a:t>
            </a:r>
            <a:r>
              <a:rPr lang="lv-LV" dirty="0"/>
              <a:t> students </a:t>
            </a:r>
            <a:r>
              <a:rPr lang="lv-LV" dirty="0" err="1"/>
              <a:t>with</a:t>
            </a:r>
            <a:r>
              <a:rPr lang="lv-LV" dirty="0"/>
              <a:t> </a:t>
            </a:r>
            <a:r>
              <a:rPr lang="lv-LV" dirty="0" err="1"/>
              <a:t>main</a:t>
            </a:r>
            <a:r>
              <a:rPr lang="lv-LV" dirty="0"/>
              <a:t> </a:t>
            </a:r>
            <a:r>
              <a:rPr lang="lv-LV" dirty="0" err="1"/>
              <a:t>goals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chapter</a:t>
            </a:r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E5CED-12E6-4264-9727-A19AC86EABB3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0994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/>
              <a:t>Tasks</a:t>
            </a:r>
            <a:r>
              <a:rPr lang="lv-LV" dirty="0"/>
              <a:t> </a:t>
            </a:r>
            <a:r>
              <a:rPr lang="lv-LV" dirty="0" err="1"/>
              <a:t>on</a:t>
            </a:r>
            <a:r>
              <a:rPr lang="lv-LV" dirty="0"/>
              <a:t> platform.blocks.ase.ro</a:t>
            </a:r>
          </a:p>
          <a:p>
            <a:r>
              <a:rPr lang="lv-LV" dirty="0" err="1"/>
              <a:t>Ask</a:t>
            </a:r>
            <a:r>
              <a:rPr lang="lv-LV" dirty="0"/>
              <a:t> students to </a:t>
            </a:r>
            <a:r>
              <a:rPr lang="lv-LV" dirty="0" err="1"/>
              <a:t>read</a:t>
            </a:r>
            <a:r>
              <a:rPr lang="lv-LV" dirty="0"/>
              <a:t> </a:t>
            </a:r>
            <a:r>
              <a:rPr lang="lv-LV" dirty="0" err="1"/>
              <a:t>theory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complete</a:t>
            </a:r>
            <a:r>
              <a:rPr lang="lv-LV" dirty="0"/>
              <a:t> </a:t>
            </a:r>
            <a:r>
              <a:rPr lang="lv-LV" dirty="0" err="1"/>
              <a:t>tasks</a:t>
            </a:r>
            <a:r>
              <a:rPr lang="lv-LV" dirty="0"/>
              <a:t> </a:t>
            </a:r>
            <a:r>
              <a:rPr lang="lv-LV" dirty="0" err="1"/>
              <a:t>on</a:t>
            </a:r>
            <a:r>
              <a:rPr lang="lv-LV" dirty="0"/>
              <a:t> platform.blocks.ase.ro, </a:t>
            </a:r>
            <a:r>
              <a:rPr lang="lv-LV" dirty="0" err="1"/>
              <a:t>course</a:t>
            </a:r>
            <a:r>
              <a:rPr lang="lv-LV" dirty="0"/>
              <a:t> «</a:t>
            </a:r>
            <a:r>
              <a:rPr lang="lv-LV" dirty="0" err="1"/>
              <a:t>Cryptocurency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decentralised</a:t>
            </a:r>
            <a:r>
              <a:rPr lang="lv-LV" dirty="0"/>
              <a:t> </a:t>
            </a:r>
            <a:r>
              <a:rPr lang="lv-LV" dirty="0" err="1"/>
              <a:t>payments</a:t>
            </a:r>
            <a:r>
              <a:rPr lang="lv-LV" dirty="0"/>
              <a:t>. </a:t>
            </a:r>
            <a:r>
              <a:rPr lang="lv-LV" dirty="0" err="1"/>
              <a:t>What</a:t>
            </a:r>
            <a:r>
              <a:rPr lang="lv-LV" dirty="0"/>
              <a:t> </a:t>
            </a:r>
            <a:r>
              <a:rPr lang="lv-LV" dirty="0" err="1"/>
              <a:t>is</a:t>
            </a:r>
            <a:r>
              <a:rPr lang="lv-LV" dirty="0"/>
              <a:t> </a:t>
            </a:r>
            <a:r>
              <a:rPr lang="lv-LV" dirty="0" err="1"/>
              <a:t>Bitcoin</a:t>
            </a:r>
            <a:r>
              <a:rPr lang="lv-LV" dirty="0"/>
              <a:t>?»</a:t>
            </a:r>
          </a:p>
          <a:p>
            <a:r>
              <a:rPr lang="lv-LV" dirty="0" err="1"/>
              <a:t>Link</a:t>
            </a:r>
            <a:r>
              <a:rPr lang="lv-LV" dirty="0"/>
              <a:t>: https://platform.blocks.ase.ro/course/view.php?id=20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8A98-8692-43FC-9495-FDC415CABE55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043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8 min</a:t>
            </a:r>
          </a:p>
          <a:p>
            <a:r>
              <a:rPr lang="lv-LV" dirty="0" err="1"/>
              <a:t>Introduce</a:t>
            </a:r>
            <a:r>
              <a:rPr lang="lv-LV" dirty="0"/>
              <a:t> students </a:t>
            </a:r>
            <a:r>
              <a:rPr lang="lv-LV" dirty="0" err="1"/>
              <a:t>with</a:t>
            </a:r>
            <a:r>
              <a:rPr lang="lv-LV" dirty="0"/>
              <a:t> </a:t>
            </a:r>
            <a:r>
              <a:rPr lang="lv-LV" dirty="0" err="1"/>
              <a:t>differences</a:t>
            </a:r>
            <a:r>
              <a:rPr lang="lv-LV" dirty="0"/>
              <a:t> </a:t>
            </a:r>
            <a:r>
              <a:rPr lang="lv-LV" dirty="0" err="1"/>
              <a:t>between</a:t>
            </a:r>
            <a:r>
              <a:rPr lang="lv-LV" dirty="0"/>
              <a:t> </a:t>
            </a:r>
            <a:r>
              <a:rPr lang="lv-LV" dirty="0" err="1"/>
              <a:t>traditional</a:t>
            </a:r>
            <a:r>
              <a:rPr lang="lv-LV" dirty="0"/>
              <a:t> </a:t>
            </a:r>
            <a:r>
              <a:rPr lang="lv-LV" dirty="0" err="1"/>
              <a:t>money</a:t>
            </a:r>
            <a:r>
              <a:rPr lang="lv-LV" dirty="0"/>
              <a:t> (</a:t>
            </a:r>
            <a:r>
              <a:rPr lang="lv-LV" dirty="0" err="1"/>
              <a:t>also</a:t>
            </a:r>
            <a:r>
              <a:rPr lang="lv-LV" dirty="0"/>
              <a:t> </a:t>
            </a:r>
            <a:r>
              <a:rPr lang="lv-LV" dirty="0" err="1"/>
              <a:t>known</a:t>
            </a:r>
            <a:r>
              <a:rPr lang="lv-LV" dirty="0"/>
              <a:t> </a:t>
            </a:r>
            <a:r>
              <a:rPr lang="lv-LV" dirty="0" err="1"/>
              <a:t>as</a:t>
            </a:r>
            <a:r>
              <a:rPr lang="lv-LV" dirty="0"/>
              <a:t> </a:t>
            </a:r>
            <a:r>
              <a:rPr lang="lv-LV" dirty="0" err="1"/>
              <a:t>fiat</a:t>
            </a:r>
            <a:r>
              <a:rPr lang="lv-LV" dirty="0"/>
              <a:t> </a:t>
            </a:r>
            <a:r>
              <a:rPr lang="lv-LV" dirty="0" err="1"/>
              <a:t>money</a:t>
            </a:r>
            <a:r>
              <a:rPr lang="lv-LV" dirty="0"/>
              <a:t>)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cryptocurrency</a:t>
            </a:r>
            <a:r>
              <a:rPr lang="lv-LV" dirty="0"/>
              <a:t>.</a:t>
            </a:r>
          </a:p>
          <a:p>
            <a:r>
              <a:rPr lang="lv-LV" dirty="0" err="1"/>
              <a:t>Ask</a:t>
            </a:r>
            <a:r>
              <a:rPr lang="lv-LV" dirty="0"/>
              <a:t> students to </a:t>
            </a:r>
            <a:r>
              <a:rPr lang="lv-LV" dirty="0" err="1"/>
              <a:t>look</a:t>
            </a:r>
            <a:r>
              <a:rPr lang="lv-LV" dirty="0"/>
              <a:t> </a:t>
            </a:r>
            <a:r>
              <a:rPr lang="lv-LV" dirty="0" err="1"/>
              <a:t>at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table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name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main</a:t>
            </a:r>
            <a:r>
              <a:rPr lang="lv-LV" dirty="0"/>
              <a:t> </a:t>
            </a:r>
            <a:r>
              <a:rPr lang="lv-LV" dirty="0" err="1"/>
              <a:t>differences</a:t>
            </a:r>
            <a:r>
              <a:rPr lang="lv-LV" dirty="0"/>
              <a:t>.</a:t>
            </a:r>
          </a:p>
          <a:p>
            <a:r>
              <a:rPr lang="lv-LV" dirty="0" err="1"/>
              <a:t>Split</a:t>
            </a:r>
            <a:r>
              <a:rPr lang="lv-LV" dirty="0"/>
              <a:t> students </a:t>
            </a:r>
            <a:r>
              <a:rPr lang="lv-LV" dirty="0" err="1"/>
              <a:t>into</a:t>
            </a:r>
            <a:r>
              <a:rPr lang="lv-LV" dirty="0"/>
              <a:t> </a:t>
            </a:r>
            <a:r>
              <a:rPr lang="lv-LV" dirty="0" err="1"/>
              <a:t>groups</a:t>
            </a:r>
            <a:r>
              <a:rPr lang="lv-LV" dirty="0"/>
              <a:t> </a:t>
            </a:r>
            <a:r>
              <a:rPr lang="lv-LV" dirty="0" err="1"/>
              <a:t>consisting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3 – 4 </a:t>
            </a:r>
            <a:r>
              <a:rPr lang="lv-LV" dirty="0" err="1"/>
              <a:t>people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ask</a:t>
            </a:r>
            <a:r>
              <a:rPr lang="lv-LV" dirty="0"/>
              <a:t> </a:t>
            </a:r>
            <a:r>
              <a:rPr lang="lv-LV" dirty="0" err="1"/>
              <a:t>them</a:t>
            </a:r>
            <a:r>
              <a:rPr lang="lv-LV" dirty="0"/>
              <a:t> to </a:t>
            </a:r>
            <a:r>
              <a:rPr lang="lv-LV" dirty="0" err="1"/>
              <a:t>define</a:t>
            </a:r>
            <a:r>
              <a:rPr lang="lv-LV" dirty="0"/>
              <a:t> </a:t>
            </a:r>
            <a:r>
              <a:rPr lang="lv-LV" dirty="0" err="1"/>
              <a:t>what</a:t>
            </a:r>
            <a:r>
              <a:rPr lang="lv-LV" dirty="0"/>
              <a:t> </a:t>
            </a:r>
            <a:r>
              <a:rPr lang="lv-LV" dirty="0" err="1"/>
              <a:t>is</a:t>
            </a:r>
            <a:r>
              <a:rPr lang="lv-LV" dirty="0"/>
              <a:t> </a:t>
            </a:r>
            <a:r>
              <a:rPr lang="lv-LV" dirty="0" err="1"/>
              <a:t>cryptocurrency</a:t>
            </a:r>
            <a:r>
              <a:rPr lang="lv-LV" dirty="0"/>
              <a:t>. </a:t>
            </a:r>
            <a:r>
              <a:rPr lang="lv-LV" dirty="0" err="1"/>
              <a:t>Invite</a:t>
            </a:r>
            <a:r>
              <a:rPr lang="lv-LV" dirty="0"/>
              <a:t> </a:t>
            </a:r>
            <a:r>
              <a:rPr lang="lv-LV" dirty="0" err="1"/>
              <a:t>them</a:t>
            </a:r>
            <a:r>
              <a:rPr lang="lv-LV" dirty="0"/>
              <a:t> to </a:t>
            </a:r>
            <a:r>
              <a:rPr lang="lv-LV" dirty="0" err="1"/>
              <a:t>share</a:t>
            </a:r>
            <a:r>
              <a:rPr lang="lv-LV" dirty="0"/>
              <a:t> </a:t>
            </a:r>
            <a:r>
              <a:rPr lang="lv-LV" dirty="0" err="1"/>
              <a:t>their</a:t>
            </a:r>
            <a:r>
              <a:rPr lang="lv-LV" dirty="0"/>
              <a:t> </a:t>
            </a:r>
            <a:r>
              <a:rPr lang="lv-LV" dirty="0" err="1"/>
              <a:t>definitions</a:t>
            </a:r>
            <a:r>
              <a:rPr lang="lv-LV" dirty="0"/>
              <a:t> </a:t>
            </a:r>
            <a:r>
              <a:rPr lang="lv-LV" dirty="0" err="1"/>
              <a:t>with</a:t>
            </a:r>
            <a:r>
              <a:rPr lang="lv-LV" dirty="0"/>
              <a:t> </a:t>
            </a:r>
            <a:r>
              <a:rPr lang="lv-LV" dirty="0" err="1"/>
              <a:t>others</a:t>
            </a:r>
            <a:r>
              <a:rPr lang="lv-LV" dirty="0"/>
              <a:t>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E5CED-12E6-4264-9727-A19AC86EABB3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252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4 min</a:t>
            </a:r>
          </a:p>
          <a:p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Overview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Introduce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students to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main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differences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between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digital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currency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and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Cryptocurrency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endParaRPr lang="lv-LV" b="0" i="0" dirty="0">
              <a:solidFill>
                <a:srgbClr val="373A3C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b="0" i="0" dirty="0">
                <a:solidFill>
                  <a:srgbClr val="6F7074"/>
                </a:solidFill>
                <a:effectLst/>
                <a:latin typeface="Open Sans" panose="020B0606030504020204" pitchFamily="34" charset="0"/>
              </a:rPr>
              <a:t>Have you ever wondered what the differences between digital currency and cryptocurrencies are? </a:t>
            </a:r>
            <a:r>
              <a:rPr lang="en-US" b="1" i="0" dirty="0">
                <a:solidFill>
                  <a:srgbClr val="6F7074"/>
                </a:solidFill>
                <a:effectLst/>
                <a:latin typeface="Open Sans" panose="020B0606030504020204" pitchFamily="34" charset="0"/>
              </a:rPr>
              <a:t>Digital currencies and cryptocurrencies are not the same thing.</a:t>
            </a:r>
            <a:endParaRPr lang="lv-LV" b="1" i="0" dirty="0">
              <a:solidFill>
                <a:srgbClr val="6F7074"/>
              </a:solidFill>
              <a:effectLst/>
              <a:latin typeface="Open Sans" panose="020B0606030504020204" pitchFamily="34" charset="0"/>
            </a:endParaRPr>
          </a:p>
          <a:p>
            <a:r>
              <a:rPr lang="lv-LV" b="1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Digital</a:t>
            </a:r>
            <a:r>
              <a:rPr lang="lv-LV" b="1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1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currency</a:t>
            </a:r>
            <a:r>
              <a:rPr lang="lv-LV" b="1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Virtual currency is a digital representation of value, not issued by a central bank, credit institution or e-money institution, which, in some circumstances, can be used as an alternative to money. In a nutshell, 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digital currencies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are another name for money used to pay for specific goods or services on the Internet.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Digital money is entirely digital, it does not have a physical equivalent in the real world. But, it acts in the same way as physical, traditional – or fiat – money. You can receive, transfer and/or exchange digital currency for another currency. It can be used to pay for goods and services, in an online store, for example, and it has no geographical or political borders.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E5CED-12E6-4264-9727-A19AC86EABB3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427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5 min</a:t>
            </a:r>
          </a:p>
          <a:p>
            <a:r>
              <a:rPr lang="lv-LV" dirty="0" err="1"/>
              <a:t>Tool</a:t>
            </a:r>
            <a:r>
              <a:rPr lang="lv-LV" dirty="0"/>
              <a:t> to </a:t>
            </a:r>
            <a:r>
              <a:rPr lang="lv-LV" dirty="0" err="1"/>
              <a:t>use</a:t>
            </a:r>
            <a:r>
              <a:rPr lang="lv-LV" dirty="0"/>
              <a:t> - Padlet.com</a:t>
            </a:r>
          </a:p>
          <a:p>
            <a:r>
              <a:rPr lang="lv-LV" dirty="0" err="1"/>
              <a:t>Ask</a:t>
            </a:r>
            <a:r>
              <a:rPr lang="lv-LV" dirty="0"/>
              <a:t> students to </a:t>
            </a:r>
            <a:r>
              <a:rPr lang="lv-LV" dirty="0" err="1"/>
              <a:t>answer</a:t>
            </a:r>
            <a:r>
              <a:rPr lang="lv-LV" dirty="0"/>
              <a:t>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E5CED-12E6-4264-9727-A19AC86EABB3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795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b="0" dirty="0"/>
              <a:t>4 min</a:t>
            </a:r>
          </a:p>
          <a:p>
            <a:r>
              <a:rPr lang="lv-LV" b="0" dirty="0" err="1"/>
              <a:t>Explain</a:t>
            </a:r>
            <a:r>
              <a:rPr lang="lv-LV" b="0" dirty="0"/>
              <a:t> </a:t>
            </a:r>
            <a:r>
              <a:rPr lang="lv-LV" b="0" dirty="0" err="1"/>
              <a:t>what</a:t>
            </a:r>
            <a:r>
              <a:rPr lang="lv-LV" b="0" dirty="0"/>
              <a:t> </a:t>
            </a:r>
            <a:r>
              <a:rPr lang="lv-LV" b="0" dirty="0" err="1"/>
              <a:t>is</a:t>
            </a:r>
            <a:r>
              <a:rPr lang="lv-LV" b="0" dirty="0"/>
              <a:t> </a:t>
            </a:r>
            <a:r>
              <a:rPr lang="lv-LV" b="0" dirty="0" err="1"/>
              <a:t>cryptocurrency</a:t>
            </a:r>
            <a:r>
              <a:rPr lang="lv-LV" b="0" dirty="0"/>
              <a:t> </a:t>
            </a:r>
            <a:r>
              <a:rPr lang="lv-LV" b="0" dirty="0" err="1"/>
              <a:t>and</a:t>
            </a:r>
            <a:r>
              <a:rPr lang="lv-LV" b="0" dirty="0"/>
              <a:t> </a:t>
            </a:r>
            <a:r>
              <a:rPr lang="lv-LV" b="0" dirty="0" err="1"/>
              <a:t>how</a:t>
            </a:r>
            <a:r>
              <a:rPr lang="lv-LV" b="0" dirty="0"/>
              <a:t> it </a:t>
            </a:r>
            <a:r>
              <a:rPr lang="lv-LV" b="0" dirty="0" err="1"/>
              <a:t>differs</a:t>
            </a:r>
            <a:r>
              <a:rPr lang="lv-LV" b="0" dirty="0"/>
              <a:t> </a:t>
            </a:r>
            <a:r>
              <a:rPr lang="lv-LV" b="0" dirty="0" err="1"/>
              <a:t>from</a:t>
            </a:r>
            <a:r>
              <a:rPr lang="lv-LV" b="0" dirty="0"/>
              <a:t> </a:t>
            </a:r>
            <a:r>
              <a:rPr lang="lv-LV" b="0" dirty="0" err="1"/>
              <a:t>digital</a:t>
            </a:r>
            <a:r>
              <a:rPr lang="lv-LV" b="0" dirty="0"/>
              <a:t> </a:t>
            </a:r>
            <a:r>
              <a:rPr lang="lv-LV" b="0" dirty="0" err="1"/>
              <a:t>currency</a:t>
            </a:r>
            <a:r>
              <a:rPr lang="lv-LV" b="0" dirty="0"/>
              <a:t>.</a:t>
            </a:r>
          </a:p>
          <a:p>
            <a:r>
              <a:rPr lang="lv-LV" b="0" dirty="0" err="1"/>
              <a:t>Align</a:t>
            </a:r>
            <a:r>
              <a:rPr lang="lv-LV" b="0" dirty="0"/>
              <a:t> </a:t>
            </a:r>
            <a:r>
              <a:rPr lang="lv-LV" b="0" dirty="0" err="1"/>
              <a:t>cryptocurrency</a:t>
            </a:r>
            <a:r>
              <a:rPr lang="lv-LV" b="0" dirty="0"/>
              <a:t> </a:t>
            </a:r>
            <a:r>
              <a:rPr lang="lv-LV" b="0" dirty="0" err="1"/>
              <a:t>definition</a:t>
            </a:r>
            <a:r>
              <a:rPr lang="lv-LV" b="0" dirty="0"/>
              <a:t> </a:t>
            </a:r>
            <a:r>
              <a:rPr lang="lv-LV" b="0" dirty="0" err="1"/>
              <a:t>with</a:t>
            </a:r>
            <a:r>
              <a:rPr lang="lv-LV" b="0" dirty="0"/>
              <a:t> student </a:t>
            </a:r>
            <a:r>
              <a:rPr lang="lv-LV" b="0" dirty="0" err="1"/>
              <a:t>definitions</a:t>
            </a:r>
            <a:r>
              <a:rPr lang="lv-LV" b="0" dirty="0"/>
              <a:t> </a:t>
            </a:r>
            <a:r>
              <a:rPr lang="lv-LV" b="0" dirty="0" err="1"/>
              <a:t>of</a:t>
            </a:r>
            <a:r>
              <a:rPr lang="lv-LV" b="0" dirty="0"/>
              <a:t> </a:t>
            </a:r>
            <a:r>
              <a:rPr lang="lv-LV" b="0" dirty="0" err="1"/>
              <a:t>cryptocurrency</a:t>
            </a:r>
            <a:r>
              <a:rPr lang="lv-LV" b="0" dirty="0"/>
              <a:t>. </a:t>
            </a:r>
          </a:p>
          <a:p>
            <a:r>
              <a:rPr lang="lv-LV" b="0" dirty="0"/>
              <a:t>Mark </a:t>
            </a:r>
            <a:r>
              <a:rPr lang="lv-LV" b="0" dirty="0" err="1"/>
              <a:t>that</a:t>
            </a:r>
            <a:r>
              <a:rPr lang="lv-LV" b="0" dirty="0"/>
              <a:t> it </a:t>
            </a:r>
            <a:r>
              <a:rPr lang="lv-LV" b="0" dirty="0" err="1"/>
              <a:t>is</a:t>
            </a:r>
            <a:r>
              <a:rPr lang="lv-LV" b="0" dirty="0"/>
              <a:t> </a:t>
            </a:r>
            <a:r>
              <a:rPr lang="lv-LV" b="0" dirty="0" err="1"/>
              <a:t>secure</a:t>
            </a:r>
            <a:r>
              <a:rPr lang="lv-LV" b="0" dirty="0"/>
              <a:t> </a:t>
            </a:r>
            <a:r>
              <a:rPr lang="lv-LV" b="0" dirty="0" err="1"/>
              <a:t>and</a:t>
            </a:r>
            <a:r>
              <a:rPr lang="lv-LV" b="0" dirty="0"/>
              <a:t> </a:t>
            </a:r>
            <a:r>
              <a:rPr lang="lv-LV" b="0" dirty="0" err="1"/>
              <a:t>reliable</a:t>
            </a:r>
            <a:r>
              <a:rPr lang="lv-LV" b="0" dirty="0"/>
              <a:t>, </a:t>
            </a:r>
            <a:r>
              <a:rPr lang="lv-LV" b="0" dirty="0" err="1"/>
              <a:t>uses</a:t>
            </a:r>
            <a:r>
              <a:rPr lang="lv-LV" b="0" dirty="0"/>
              <a:t> </a:t>
            </a:r>
            <a:r>
              <a:rPr lang="lv-LV" b="0" dirty="0" err="1"/>
              <a:t>blockchain</a:t>
            </a:r>
            <a:r>
              <a:rPr lang="lv-LV" b="0" dirty="0"/>
              <a:t>. </a:t>
            </a:r>
          </a:p>
          <a:p>
            <a:endParaRPr lang="lv-LV" b="0" dirty="0"/>
          </a:p>
          <a:p>
            <a:r>
              <a:rPr lang="en-US" b="0" dirty="0"/>
              <a:t>Cryptocurrencies are algorithm powered currency used as tokens in select online communities and backed by certain technologies, assets or projects. They are mostly used in peer-to-peer payments but are now increasingly used to pay for real-world goods and services.</a:t>
            </a:r>
            <a:endParaRPr lang="lv-LV" b="0" dirty="0"/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Cryptocurrency is considered secure, reliable and trustworthy as it is based on cryptography. 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Cryptocurrencies use Blockchain and a decentralized ledger, which means that no single individual or supervisory authority controls the actions in the network</a:t>
            </a:r>
          </a:p>
          <a:p>
            <a:endParaRPr lang="lv-LV" b="0" dirty="0"/>
          </a:p>
          <a:p>
            <a:endParaRPr lang="lv-LV" b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E5CED-12E6-4264-9727-A19AC86EABB3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611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5 min</a:t>
            </a:r>
          </a:p>
          <a:p>
            <a:pPr algn="l"/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Introduce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students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with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payment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mechanisms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Those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are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: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centralized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decentralized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distributed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.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Differences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between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those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payment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mechanisms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are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explained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on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platform.blocks.ase.ro,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course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«</a:t>
            </a:r>
            <a:r>
              <a:rPr lang="lv-LV" dirty="0" err="1"/>
              <a:t>Cryptocurency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decentralised</a:t>
            </a:r>
            <a:r>
              <a:rPr lang="lv-LV" dirty="0"/>
              <a:t> </a:t>
            </a:r>
            <a:r>
              <a:rPr lang="lv-LV" dirty="0" err="1"/>
              <a:t>payments</a:t>
            </a:r>
            <a:r>
              <a:rPr lang="lv-LV" dirty="0"/>
              <a:t>. </a:t>
            </a:r>
            <a:r>
              <a:rPr lang="lv-LV" dirty="0" err="1"/>
              <a:t>What</a:t>
            </a:r>
            <a:r>
              <a:rPr lang="lv-LV" dirty="0"/>
              <a:t> </a:t>
            </a:r>
            <a:r>
              <a:rPr lang="lv-LV" dirty="0" err="1"/>
              <a:t>is</a:t>
            </a:r>
            <a:r>
              <a:rPr lang="lv-LV" dirty="0"/>
              <a:t> </a:t>
            </a:r>
            <a:r>
              <a:rPr lang="lv-LV" dirty="0" err="1"/>
              <a:t>Bitcoin</a:t>
            </a:r>
            <a:r>
              <a:rPr lang="lv-LV" dirty="0"/>
              <a:t>?» (https://platform.blocks.ase.ro/course/view.php?id=20)</a:t>
            </a:r>
            <a:endParaRPr lang="lv-LV" b="0" i="0" dirty="0">
              <a:solidFill>
                <a:srgbClr val="373A3C"/>
              </a:solidFill>
              <a:effectLst/>
              <a:latin typeface="Helvetica" panose="020B0604020202020204" pitchFamily="34" charset="0"/>
            </a:endParaRPr>
          </a:p>
          <a:p>
            <a:pPr algn="l"/>
            <a:endParaRPr lang="lv-LV" b="0" i="0" dirty="0">
              <a:solidFill>
                <a:srgbClr val="373A3C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People often describe bitcoin as a decentralized payment system. Erik Voorhees has said that “one of Bitcoin’s most important features—and perhaps its true core innovation—is its decentralized structure.” </a:t>
            </a:r>
          </a:p>
          <a:p>
            <a:pPr algn="l"/>
            <a:r>
              <a:rPr lang="en-US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Dividing the world into “centralized” and “decentralized” obscures important features of the bitcoin protocol. A more sophisticated lexicon would leave scope for “distributed” processes. </a:t>
            </a:r>
            <a:endParaRPr lang="lv-LV" b="0" i="0" dirty="0">
              <a:solidFill>
                <a:srgbClr val="373A3C"/>
              </a:solidFill>
              <a:effectLst/>
              <a:latin typeface="Helvetica" panose="020B0604020202020204" pitchFamily="34" charset="0"/>
            </a:endParaRPr>
          </a:p>
          <a:p>
            <a:pPr algn="l"/>
            <a:endParaRPr lang="lv-LV" b="0" i="0" dirty="0">
              <a:solidFill>
                <a:srgbClr val="373A3C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Question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for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students – «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What’s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bitcoin’s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payment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mechanism</a:t>
            </a:r>
            <a:r>
              <a:rPr lang="lv-LV" b="0" i="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?»</a:t>
            </a:r>
          </a:p>
          <a:p>
            <a:pPr algn="l"/>
            <a:endParaRPr lang="lv-LV" b="0" i="0" dirty="0">
              <a:solidFill>
                <a:srgbClr val="373A3C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lv-LV" b="0" i="0" baseline="-2500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Source</a:t>
            </a:r>
            <a:r>
              <a:rPr lang="lv-LV" b="0" i="0" baseline="-2500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: </a:t>
            </a:r>
            <a:endParaRPr lang="lv-LV" b="0" i="0" dirty="0">
              <a:solidFill>
                <a:srgbClr val="373A3C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lv-LV" b="0" i="0" baseline="-2500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J. </a:t>
            </a:r>
            <a:r>
              <a:rPr lang="lv-LV" b="0" i="0" baseline="-2500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Luther</a:t>
            </a:r>
            <a:r>
              <a:rPr lang="lv-LV" b="0" i="0" baseline="-2500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, W. (2018). </a:t>
            </a:r>
            <a:r>
              <a:rPr lang="lv-LV" b="0" i="1" baseline="-2500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Centralized</a:t>
            </a:r>
            <a:r>
              <a:rPr lang="lv-LV" b="0" i="1" baseline="-2500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lv-LV" b="0" i="1" baseline="-2500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Decentralized</a:t>
            </a:r>
            <a:r>
              <a:rPr lang="lv-LV" b="0" i="1" baseline="-2500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lv-LV" b="0" i="1" baseline="-2500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and</a:t>
            </a:r>
            <a:r>
              <a:rPr lang="lv-LV" b="0" i="1" baseline="-2500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1" baseline="-2500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Distributed</a:t>
            </a:r>
            <a:r>
              <a:rPr lang="lv-LV" b="0" i="1" baseline="-2500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1" baseline="-2500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Payment</a:t>
            </a:r>
            <a:r>
              <a:rPr lang="lv-LV" b="0" i="1" baseline="-2500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1" baseline="-2500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Mechanisms</a:t>
            </a:r>
            <a:r>
              <a:rPr lang="lv-LV" b="0" i="0" baseline="-2500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. [</a:t>
            </a:r>
            <a:r>
              <a:rPr lang="lv-LV" b="0" i="0" baseline="-2500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online</a:t>
            </a:r>
            <a:r>
              <a:rPr lang="lv-LV" b="0" i="0" baseline="-2500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] AIER. </a:t>
            </a:r>
            <a:r>
              <a:rPr lang="lv-LV" b="0" i="0" baseline="-2500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Available</a:t>
            </a:r>
            <a:r>
              <a:rPr lang="lv-LV" b="0" i="0" baseline="-2500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lv-LV" b="0" i="0" baseline="-2500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at</a:t>
            </a:r>
            <a:r>
              <a:rPr lang="lv-LV" b="0" i="0" baseline="-2500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: </a:t>
            </a:r>
            <a:r>
              <a:rPr lang="lv-LV" b="0" i="0" u="none" strike="noStrike" baseline="-25000" dirty="0">
                <a:solidFill>
                  <a:srgbClr val="1177D1"/>
                </a:solidFill>
                <a:effectLst/>
                <a:latin typeface="Helvetica" panose="020B0604020202020204" pitchFamily="34" charset="0"/>
                <a:hlinkClick r:id="rId3"/>
              </a:rPr>
              <a:t>https://www.aier.org/article/centralized-decentralized-and-distributed-payment-mechanisms/</a:t>
            </a:r>
            <a:r>
              <a:rPr lang="lv-LV" b="0" i="0" baseline="-2500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 [</a:t>
            </a:r>
            <a:r>
              <a:rPr lang="lv-LV" b="0" i="0" baseline="-2500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Accessed</a:t>
            </a:r>
            <a:r>
              <a:rPr lang="lv-LV" b="0" i="0" baseline="-2500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 26 </a:t>
            </a:r>
            <a:r>
              <a:rPr lang="lv-LV" b="0" i="0" baseline="-25000" dirty="0" err="1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Oct</a:t>
            </a:r>
            <a:r>
              <a:rPr lang="lv-LV" b="0" i="0" baseline="-25000" dirty="0">
                <a:solidFill>
                  <a:srgbClr val="373A3C"/>
                </a:solidFill>
                <a:effectLst/>
                <a:latin typeface="Helvetica" panose="020B0604020202020204" pitchFamily="34" charset="0"/>
              </a:rPr>
              <a:t>. 2020]</a:t>
            </a:r>
            <a:endParaRPr lang="lv-LV" b="0" i="0" dirty="0">
              <a:solidFill>
                <a:srgbClr val="373A3C"/>
              </a:solidFill>
              <a:effectLst/>
              <a:latin typeface="Helvetica" panose="020B0604020202020204" pitchFamily="34" charset="0"/>
            </a:endParaRPr>
          </a:p>
          <a:p>
            <a:br>
              <a:rPr lang="lv-LV" dirty="0"/>
            </a:b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E5CED-12E6-4264-9727-A19AC86EABB3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200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20 min</a:t>
            </a:r>
          </a:p>
          <a:p>
            <a:r>
              <a:rPr lang="lv-LV" dirty="0" err="1"/>
              <a:t>Discussion</a:t>
            </a:r>
            <a:r>
              <a:rPr lang="lv-LV" dirty="0"/>
              <a:t> </a:t>
            </a:r>
            <a:r>
              <a:rPr lang="lv-LV" dirty="0" err="1"/>
              <a:t>questions</a:t>
            </a:r>
            <a:r>
              <a:rPr lang="lv-LV" dirty="0"/>
              <a:t> </a:t>
            </a:r>
            <a:r>
              <a:rPr lang="lv-LV" dirty="0" err="1"/>
              <a:t>for</a:t>
            </a:r>
            <a:r>
              <a:rPr lang="lv-LV" dirty="0"/>
              <a:t> student </a:t>
            </a:r>
            <a:r>
              <a:rPr lang="lv-LV" dirty="0" err="1"/>
              <a:t>groups</a:t>
            </a:r>
            <a:r>
              <a:rPr lang="lv-LV" dirty="0"/>
              <a:t>: «</a:t>
            </a:r>
            <a:r>
              <a:rPr lang="lv-LV" dirty="0" err="1"/>
              <a:t>What</a:t>
            </a:r>
            <a:r>
              <a:rPr lang="lv-LV" dirty="0"/>
              <a:t> </a:t>
            </a:r>
            <a:r>
              <a:rPr lang="lv-LV" dirty="0" err="1"/>
              <a:t>are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differences</a:t>
            </a:r>
            <a:r>
              <a:rPr lang="lv-LV" dirty="0"/>
              <a:t> </a:t>
            </a:r>
            <a:r>
              <a:rPr lang="lv-LV" dirty="0" err="1"/>
              <a:t>between</a:t>
            </a:r>
            <a:r>
              <a:rPr lang="lv-LV" dirty="0"/>
              <a:t> </a:t>
            </a:r>
            <a:r>
              <a:rPr lang="lv-LV" dirty="0" err="1"/>
              <a:t>decentralized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centralized</a:t>
            </a:r>
            <a:r>
              <a:rPr lang="lv-LV" dirty="0"/>
              <a:t> </a:t>
            </a:r>
            <a:r>
              <a:rPr lang="lv-LV" dirty="0" err="1"/>
              <a:t>payment</a:t>
            </a:r>
            <a:r>
              <a:rPr lang="lv-LV" dirty="0"/>
              <a:t> </a:t>
            </a:r>
            <a:r>
              <a:rPr lang="lv-LV" dirty="0" err="1"/>
              <a:t>mechanism</a:t>
            </a:r>
            <a:r>
              <a:rPr lang="lv-LV" dirty="0"/>
              <a:t>? </a:t>
            </a:r>
            <a:r>
              <a:rPr lang="lv-LV" dirty="0" err="1"/>
              <a:t>What</a:t>
            </a:r>
            <a:r>
              <a:rPr lang="lv-LV" dirty="0"/>
              <a:t> </a:t>
            </a:r>
            <a:r>
              <a:rPr lang="lv-LV" dirty="0" err="1"/>
              <a:t>is</a:t>
            </a:r>
            <a:r>
              <a:rPr lang="lv-LV" dirty="0"/>
              <a:t> </a:t>
            </a:r>
            <a:r>
              <a:rPr lang="lv-LV" dirty="0" err="1"/>
              <a:t>distributed</a:t>
            </a:r>
            <a:r>
              <a:rPr lang="lv-LV" dirty="0"/>
              <a:t> </a:t>
            </a:r>
            <a:r>
              <a:rPr lang="lv-LV" dirty="0" err="1"/>
              <a:t>payment</a:t>
            </a:r>
            <a:r>
              <a:rPr lang="lv-LV" dirty="0"/>
              <a:t> </a:t>
            </a:r>
            <a:r>
              <a:rPr lang="lv-LV" dirty="0" err="1"/>
              <a:t>mechanism</a:t>
            </a:r>
            <a:r>
              <a:rPr lang="lv-LV" dirty="0"/>
              <a:t>?»</a:t>
            </a:r>
          </a:p>
          <a:p>
            <a:r>
              <a:rPr lang="lv-LV" dirty="0" err="1"/>
              <a:t>Ask</a:t>
            </a:r>
            <a:r>
              <a:rPr lang="lv-LV" dirty="0"/>
              <a:t> students to </a:t>
            </a:r>
            <a:r>
              <a:rPr lang="lv-LV" dirty="0" err="1"/>
              <a:t>share</a:t>
            </a:r>
            <a:r>
              <a:rPr lang="lv-LV" dirty="0"/>
              <a:t> </a:t>
            </a:r>
            <a:r>
              <a:rPr lang="lv-LV" dirty="0" err="1"/>
              <a:t>their</a:t>
            </a:r>
            <a:r>
              <a:rPr lang="lv-LV" dirty="0"/>
              <a:t> </a:t>
            </a:r>
            <a:r>
              <a:rPr lang="lv-LV" dirty="0" err="1"/>
              <a:t>thoughts</a:t>
            </a:r>
            <a:r>
              <a:rPr lang="lv-LV" dirty="0"/>
              <a:t>, </a:t>
            </a:r>
            <a:r>
              <a:rPr lang="lv-LV" dirty="0" err="1"/>
              <a:t>call</a:t>
            </a:r>
            <a:r>
              <a:rPr lang="lv-LV" dirty="0"/>
              <a:t> </a:t>
            </a:r>
            <a:r>
              <a:rPr lang="lv-LV" dirty="0" err="1"/>
              <a:t>some</a:t>
            </a:r>
            <a:r>
              <a:rPr lang="lv-LV" dirty="0"/>
              <a:t> </a:t>
            </a:r>
            <a:r>
              <a:rPr lang="lv-LV" dirty="0" err="1"/>
              <a:t>examples</a:t>
            </a:r>
            <a:r>
              <a:rPr lang="lv-LV" dirty="0"/>
              <a:t>. Students </a:t>
            </a:r>
            <a:r>
              <a:rPr lang="lv-LV" dirty="0" err="1"/>
              <a:t>are</a:t>
            </a:r>
            <a:r>
              <a:rPr lang="lv-LV" dirty="0"/>
              <a:t> </a:t>
            </a:r>
            <a:r>
              <a:rPr lang="lv-LV" dirty="0" err="1"/>
              <a:t>allowed</a:t>
            </a:r>
            <a:r>
              <a:rPr lang="lv-LV" dirty="0"/>
              <a:t> to </a:t>
            </a:r>
            <a:r>
              <a:rPr lang="lv-LV" dirty="0" err="1"/>
              <a:t>use</a:t>
            </a:r>
            <a:r>
              <a:rPr lang="lv-LV" dirty="0"/>
              <a:t> internet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order</a:t>
            </a:r>
            <a:r>
              <a:rPr lang="lv-LV" dirty="0"/>
              <a:t> to </a:t>
            </a:r>
            <a:r>
              <a:rPr lang="lv-LV" dirty="0" err="1"/>
              <a:t>find</a:t>
            </a:r>
            <a:r>
              <a:rPr lang="lv-LV" dirty="0"/>
              <a:t> </a:t>
            </a:r>
            <a:r>
              <a:rPr lang="lv-LV" dirty="0" err="1"/>
              <a:t>more</a:t>
            </a:r>
            <a:r>
              <a:rPr lang="lv-LV" dirty="0"/>
              <a:t> </a:t>
            </a:r>
            <a:r>
              <a:rPr lang="lv-LV" dirty="0" err="1"/>
              <a:t>information</a:t>
            </a:r>
            <a:r>
              <a:rPr lang="lv-LV" dirty="0"/>
              <a:t>. </a:t>
            </a:r>
          </a:p>
          <a:p>
            <a:r>
              <a:rPr lang="lv-LV" dirty="0" err="1"/>
              <a:t>Group</a:t>
            </a:r>
            <a:r>
              <a:rPr lang="lv-LV" dirty="0"/>
              <a:t> </a:t>
            </a:r>
            <a:r>
              <a:rPr lang="lv-LV" dirty="0" err="1"/>
              <a:t>work</a:t>
            </a:r>
            <a:r>
              <a:rPr lang="lv-LV" dirty="0"/>
              <a:t> – 10 min (2 – 3 </a:t>
            </a:r>
            <a:r>
              <a:rPr lang="lv-LV" dirty="0" err="1"/>
              <a:t>people</a:t>
            </a:r>
            <a:r>
              <a:rPr lang="lv-LV" dirty="0"/>
              <a:t> per </a:t>
            </a:r>
            <a:r>
              <a:rPr lang="lv-LV" dirty="0" err="1"/>
              <a:t>group</a:t>
            </a:r>
            <a:r>
              <a:rPr lang="lv-LV" dirty="0"/>
              <a:t>)</a:t>
            </a:r>
          </a:p>
          <a:p>
            <a:r>
              <a:rPr lang="lv-LV" dirty="0" err="1"/>
              <a:t>Discussion</a:t>
            </a:r>
            <a:r>
              <a:rPr lang="lv-LV" dirty="0"/>
              <a:t> – 10 min.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E5CED-12E6-4264-9727-A19AC86EABB3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0345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5 min</a:t>
            </a:r>
          </a:p>
          <a:p>
            <a:r>
              <a:rPr lang="lv-LV" dirty="0" err="1"/>
              <a:t>Watch</a:t>
            </a:r>
            <a:r>
              <a:rPr lang="lv-LV" dirty="0"/>
              <a:t> video. </a:t>
            </a:r>
            <a:r>
              <a:rPr lang="lv-LV" dirty="0" err="1"/>
              <a:t>Link</a:t>
            </a:r>
            <a:r>
              <a:rPr lang="lv-LV" dirty="0"/>
              <a:t>: https://www.youtube.com/watch?v=Gc2en3nHxA4 </a:t>
            </a:r>
          </a:p>
          <a:p>
            <a:endParaRPr lang="lv-LV" dirty="0"/>
          </a:p>
          <a:p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In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the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end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mention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the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main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key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points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: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digital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exists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on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the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virtual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environment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decentralized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secured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by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miners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, transparent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public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lv-LV" b="0" dirty="0" err="1">
                <a:solidFill>
                  <a:srgbClr val="FF0000"/>
                </a:solidFill>
                <a:highlight>
                  <a:srgbClr val="FFFF00"/>
                </a:highlight>
              </a:rPr>
              <a:t>ledger</a:t>
            </a:r>
            <a:r>
              <a:rPr lang="lv-LV" b="0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  <a:endParaRPr lang="lv-LV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b="0" dirty="0">
                <a:solidFill>
                  <a:srgbClr val="FF0000"/>
                </a:solidFill>
                <a:highlight>
                  <a:srgbClr val="FFFF00"/>
                </a:highlight>
              </a:rPr>
              <a:t>Essentially, </a:t>
            </a:r>
            <a:r>
              <a:rPr lang="lv-LV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bitcoin</a:t>
            </a:r>
            <a:r>
              <a:rPr lang="en-US" b="0" dirty="0">
                <a:solidFill>
                  <a:srgbClr val="FF0000"/>
                </a:solidFill>
                <a:highlight>
                  <a:srgbClr val="FFFF00"/>
                </a:highlight>
              </a:rPr>
              <a:t> is a digital token that can be exchanged electronically. It does not exist in physical form. Bitcoins are created and kept track of by a network of computers using complex mathematical formulas, rather than by a single authority or </a:t>
            </a:r>
            <a:r>
              <a:rPr lang="en-US" b="0" dirty="0" err="1">
                <a:solidFill>
                  <a:srgbClr val="FF0000"/>
                </a:solidFill>
                <a:highlight>
                  <a:srgbClr val="FFFF00"/>
                </a:highlight>
              </a:rPr>
              <a:t>organisation</a:t>
            </a:r>
            <a:r>
              <a:rPr lang="en-US" b="0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  <a:endParaRPr lang="lv-LV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E5CED-12E6-4264-9727-A19AC86EABB3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640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8 min</a:t>
            </a:r>
          </a:p>
          <a:p>
            <a:r>
              <a:rPr lang="lv-LV" dirty="0" err="1"/>
              <a:t>Look</a:t>
            </a:r>
            <a:r>
              <a:rPr lang="lv-LV" dirty="0"/>
              <a:t> </a:t>
            </a:r>
            <a:r>
              <a:rPr lang="lv-LV" dirty="0" err="1"/>
              <a:t>at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picture</a:t>
            </a:r>
            <a:r>
              <a:rPr lang="lv-LV" dirty="0"/>
              <a:t> </a:t>
            </a:r>
            <a:r>
              <a:rPr lang="lv-LV" dirty="0" err="1"/>
              <a:t>where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dirty="0"/>
              <a:t> </a:t>
            </a:r>
            <a:r>
              <a:rPr lang="lv-LV" dirty="0" err="1"/>
              <a:t>can</a:t>
            </a:r>
            <a:r>
              <a:rPr lang="lv-LV" dirty="0"/>
              <a:t> </a:t>
            </a:r>
            <a:r>
              <a:rPr lang="lv-LV" dirty="0" err="1"/>
              <a:t>see</a:t>
            </a:r>
            <a:r>
              <a:rPr lang="lv-LV" dirty="0"/>
              <a:t> </a:t>
            </a:r>
            <a:r>
              <a:rPr lang="lv-LV" dirty="0" err="1"/>
              <a:t>icons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different</a:t>
            </a:r>
            <a:r>
              <a:rPr lang="lv-LV" dirty="0"/>
              <a:t> </a:t>
            </a:r>
            <a:r>
              <a:rPr lang="lv-LV" dirty="0" err="1"/>
              <a:t>types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cryptocurrencies</a:t>
            </a:r>
            <a:r>
              <a:rPr lang="lv-LV" dirty="0"/>
              <a:t>. </a:t>
            </a:r>
            <a:r>
              <a:rPr lang="lv-LV" dirty="0" err="1"/>
              <a:t>Ask</a:t>
            </a:r>
            <a:r>
              <a:rPr lang="lv-LV" dirty="0"/>
              <a:t> students </a:t>
            </a:r>
            <a:r>
              <a:rPr lang="lv-LV" dirty="0" err="1"/>
              <a:t>if</a:t>
            </a:r>
            <a:r>
              <a:rPr lang="lv-LV" dirty="0"/>
              <a:t> </a:t>
            </a:r>
            <a:r>
              <a:rPr lang="lv-LV" dirty="0" err="1"/>
              <a:t>they</a:t>
            </a:r>
            <a:r>
              <a:rPr lang="lv-LV" dirty="0"/>
              <a:t> </a:t>
            </a:r>
            <a:r>
              <a:rPr lang="lv-LV" dirty="0" err="1"/>
              <a:t>know</a:t>
            </a:r>
            <a:r>
              <a:rPr lang="lv-LV" dirty="0"/>
              <a:t> </a:t>
            </a:r>
            <a:r>
              <a:rPr lang="lv-LV" dirty="0" err="1"/>
              <a:t>some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cryptocurrencies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pictures</a:t>
            </a:r>
            <a:r>
              <a:rPr lang="lv-LV" dirty="0"/>
              <a:t>. </a:t>
            </a:r>
          </a:p>
          <a:p>
            <a:r>
              <a:rPr lang="lv-LV" dirty="0" err="1"/>
              <a:t>Introduce</a:t>
            </a:r>
            <a:r>
              <a:rPr lang="lv-LV" dirty="0"/>
              <a:t> students </a:t>
            </a:r>
            <a:r>
              <a:rPr lang="lv-LV" dirty="0" err="1"/>
              <a:t>with</a:t>
            </a:r>
            <a:r>
              <a:rPr lang="lv-LV" dirty="0"/>
              <a:t> </a:t>
            </a:r>
            <a:r>
              <a:rPr lang="lv-LV" dirty="0" err="1"/>
              <a:t>some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most</a:t>
            </a:r>
            <a:r>
              <a:rPr lang="lv-LV" dirty="0"/>
              <a:t> </a:t>
            </a:r>
            <a:r>
              <a:rPr lang="lv-LV" dirty="0" err="1"/>
              <a:t>popular</a:t>
            </a:r>
            <a:r>
              <a:rPr lang="lv-LV" dirty="0"/>
              <a:t> </a:t>
            </a:r>
            <a:r>
              <a:rPr lang="lv-LV" dirty="0" err="1"/>
              <a:t>cryptocurrencies</a:t>
            </a:r>
            <a:r>
              <a:rPr lang="lv-LV" dirty="0"/>
              <a:t>. </a:t>
            </a:r>
          </a:p>
          <a:p>
            <a:endParaRPr lang="lv-LV" dirty="0"/>
          </a:p>
          <a:p>
            <a:r>
              <a:rPr lang="en-US" dirty="0"/>
              <a:t>Cryptocurrencies are virtual currencies which operate independently of banks and governments but can still be exchanged – or speculated on – just like any physical currency. Launched in 2009, bitcoin was the first </a:t>
            </a:r>
            <a:r>
              <a:rPr lang="en-US" dirty="0" err="1"/>
              <a:t>decentralised</a:t>
            </a:r>
            <a:r>
              <a:rPr lang="en-US" dirty="0"/>
              <a:t> cryptocurrency. Since then, thousands more cryptocurrencies, known as altcoins, have launched.</a:t>
            </a:r>
          </a:p>
          <a:p>
            <a:r>
              <a:rPr lang="en-US" dirty="0"/>
              <a:t>While bitcoin remains the market leader, cryptocurrencies including bitcoin cash, ether, </a:t>
            </a:r>
            <a:r>
              <a:rPr lang="en-US" dirty="0" err="1"/>
              <a:t>litecoin</a:t>
            </a:r>
            <a:r>
              <a:rPr lang="en-US" dirty="0"/>
              <a:t>, ripple, EOS, stellar (XLM) and NEO could challenge in the future because of rising demand, expanded applications, and technological advances.</a:t>
            </a:r>
          </a:p>
          <a:p>
            <a:endParaRPr lang="en-US" dirty="0"/>
          </a:p>
          <a:p>
            <a:r>
              <a:rPr lang="en-US" dirty="0"/>
              <a:t>Read the original article here: https://www.ig.com/en/cryptocurrency-trading/cryptocurrency-comparison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E5CED-12E6-4264-9727-A19AC86EABB3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34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511A-A169-481E-B8D3-D7A25A8914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10692" y="2101932"/>
            <a:ext cx="8251370" cy="150010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Virsraksts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A3C7F-33CD-437B-96D1-7F41E0BC3F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10692" y="3602037"/>
            <a:ext cx="8257307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Raleway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APAKŠVIRSRAKSTS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ED034-3922-4D3A-B036-57C54934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121-A95C-40F0-A6CE-37FA78492EE3}" type="datetimeFigureOut">
              <a:rPr lang="lv-LV" smtClean="0"/>
              <a:t>15.06.2021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755C3-A5F4-4A51-BDAB-E5622D0F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04027-026C-4C9F-9041-F761D4DA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C4D5-7EE7-4C62-86ED-F13906AC0E49}" type="slidenum">
              <a:rPr lang="lv-LV" smtClean="0"/>
              <a:t>‹#›</a:t>
            </a:fld>
            <a:endParaRPr lang="lv-LV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63B364A-4A07-40CD-916B-E124982A3E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78113" y="5753100"/>
            <a:ext cx="6835774" cy="45300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Citi logo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A3447B9-BCB3-45B9-9102-440557B513E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46099" y="5663962"/>
            <a:ext cx="1707702" cy="631279"/>
          </a:xfrm>
        </p:spPr>
        <p:txBody>
          <a:bodyPr anchor="b">
            <a:noAutofit/>
          </a:bodyPr>
          <a:lstStyle>
            <a:lvl1pPr marL="0" indent="0" algn="r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+371 67505090</a:t>
            </a:r>
          </a:p>
          <a:p>
            <a:pPr lvl="0"/>
            <a:r>
              <a:rPr lang="en-US" dirty="0"/>
              <a:t>bda@bda.lv</a:t>
            </a:r>
            <a:br>
              <a:rPr lang="en-US" dirty="0"/>
            </a:br>
            <a:r>
              <a:rPr lang="en-US" dirty="0"/>
              <a:t>www.bda.lv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620979-7E34-4912-9092-9DE9F7F51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2464" y="0"/>
            <a:ext cx="4758426" cy="37956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BC7842-66D8-49B9-8ED4-4129B35C6B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97" y="5799214"/>
            <a:ext cx="1707703" cy="910904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97107CDD-F2BA-4162-9401-ECCC5BA97E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29" y="4651228"/>
            <a:ext cx="2203743" cy="2203743"/>
          </a:xfrm>
          <a:prstGeom prst="rect">
            <a:avLst/>
          </a:prstGeom>
        </p:spPr>
      </p:pic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43213DC-870B-48CF-B628-2CA03D70EA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15" y="6009623"/>
            <a:ext cx="3120286" cy="6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1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 + Attēls - Horizontā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4AB915-88F7-4E92-9B4B-2BF751EEF663}"/>
              </a:ext>
            </a:extLst>
          </p:cNvPr>
          <p:cNvGrpSpPr/>
          <p:nvPr/>
        </p:nvGrpSpPr>
        <p:grpSpPr>
          <a:xfrm>
            <a:off x="7095506" y="0"/>
            <a:ext cx="5096494" cy="6858000"/>
            <a:chOff x="7095506" y="0"/>
            <a:chExt cx="509649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1C5BCC-17D9-4BF5-AF5D-59F8B77C8B56}"/>
                </a:ext>
              </a:extLst>
            </p:cNvPr>
            <p:cNvSpPr/>
            <p:nvPr/>
          </p:nvSpPr>
          <p:spPr>
            <a:xfrm>
              <a:off x="7095506" y="0"/>
              <a:ext cx="5096494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001">
              <a:schemeClr val="dk2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12842D-9B4E-4F12-850F-DA4150F58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31356" y="0"/>
              <a:ext cx="4760644" cy="3795648"/>
            </a:xfrm>
            <a:prstGeom prst="rect">
              <a:avLst/>
            </a:prstGeom>
          </p:spPr>
        </p:pic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0AF115-E1EB-47E8-A923-E29C7E13A4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9262" y="1688224"/>
            <a:ext cx="4216088" cy="44928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None/>
              <a:defRPr sz="1800">
                <a:solidFill>
                  <a:schemeClr val="bg1"/>
                </a:solidFill>
              </a:defRPr>
            </a:lvl3pPr>
            <a:lvl4pPr marL="1371600" indent="0" algn="l"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id magna sit </a:t>
            </a:r>
            <a:r>
              <a:rPr lang="en-US" dirty="0" err="1"/>
              <a:t>amet</a:t>
            </a:r>
            <a:r>
              <a:rPr lang="en-US" dirty="0"/>
              <a:t> convallis. Ut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dolor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ligula. Aenean gravida </a:t>
            </a:r>
            <a:r>
              <a:rPr lang="en-US" dirty="0" err="1"/>
              <a:t>imperdiet</a:t>
            </a:r>
            <a:r>
              <a:rPr lang="en-US" dirty="0"/>
              <a:t> diam, sed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at.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ac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vel in </a:t>
            </a:r>
            <a:r>
              <a:rPr lang="en-US" dirty="0" err="1"/>
              <a:t>augue</a:t>
            </a:r>
            <a:r>
              <a:rPr lang="en-US" dirty="0"/>
              <a:t>. Proin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Donec sed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eros. </a:t>
            </a:r>
            <a:r>
              <a:rPr lang="en-US" dirty="0" err="1"/>
              <a:t>Suspendisse</a:t>
            </a:r>
            <a:r>
              <a:rPr lang="en-US" dirty="0"/>
              <a:t> et </a:t>
            </a:r>
            <a:r>
              <a:rPr lang="en-US" dirty="0" err="1"/>
              <a:t>metus</a:t>
            </a:r>
            <a:r>
              <a:rPr lang="en-US" dirty="0"/>
              <a:t> nisi. Cras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auctor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Duis </a:t>
            </a:r>
            <a:r>
              <a:rPr lang="en-US" dirty="0" err="1"/>
              <a:t>fringilla</a:t>
            </a:r>
            <a:r>
              <a:rPr lang="en-US" dirty="0"/>
              <a:t> dolor </a:t>
            </a:r>
            <a:r>
              <a:rPr lang="en-US" dirty="0" err="1"/>
              <a:t>porttitor</a:t>
            </a:r>
            <a:r>
              <a:rPr lang="en-US" dirty="0"/>
              <a:t> porta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34F5CF1-4B9B-4254-BC0C-F46C88C94F9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1501" y="1302692"/>
            <a:ext cx="6453187" cy="4302125"/>
          </a:xfrm>
        </p:spPr>
        <p:txBody>
          <a:bodyPr/>
          <a:lstStyle>
            <a:lvl1pPr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7315EE-A043-48E3-80A4-CACD39D4C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9263" y="830770"/>
            <a:ext cx="4216088" cy="5803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Virsraksts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2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 + Attēls - Vertikā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1C5BCC-17D9-4BF5-AF5D-59F8B77C8B56}"/>
              </a:ext>
            </a:extLst>
          </p:cNvPr>
          <p:cNvSpPr/>
          <p:nvPr/>
        </p:nvSpPr>
        <p:spPr>
          <a:xfrm>
            <a:off x="5409210" y="0"/>
            <a:ext cx="678279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08AAB16-7A67-4071-BFD7-06F7AF4E3A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62960" y="1688225"/>
            <a:ext cx="5134879" cy="33909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None/>
              <a:defRPr sz="1800">
                <a:solidFill>
                  <a:schemeClr val="bg1"/>
                </a:solidFill>
              </a:defRPr>
            </a:lvl3pPr>
            <a:lvl4pPr marL="1371600" indent="0" algn="l"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id magna sit </a:t>
            </a:r>
            <a:r>
              <a:rPr lang="en-US" dirty="0" err="1"/>
              <a:t>amet</a:t>
            </a:r>
            <a:r>
              <a:rPr lang="en-US" dirty="0"/>
              <a:t> convallis. Ut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dolor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ligula. Aenean gravida </a:t>
            </a:r>
            <a:r>
              <a:rPr lang="en-US" dirty="0" err="1"/>
              <a:t>imperdiet</a:t>
            </a:r>
            <a:r>
              <a:rPr lang="en-US" dirty="0"/>
              <a:t> diam, sed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at.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ac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vel in </a:t>
            </a:r>
            <a:r>
              <a:rPr lang="en-US" dirty="0" err="1"/>
              <a:t>augue</a:t>
            </a:r>
            <a:r>
              <a:rPr lang="en-US" dirty="0"/>
              <a:t>. Proin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Donec sed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eros. </a:t>
            </a:r>
            <a:r>
              <a:rPr lang="en-US" dirty="0" err="1"/>
              <a:t>Suspendisse</a:t>
            </a:r>
            <a:r>
              <a:rPr lang="en-US" dirty="0"/>
              <a:t> et </a:t>
            </a:r>
            <a:r>
              <a:rPr lang="en-US" dirty="0" err="1"/>
              <a:t>metus</a:t>
            </a:r>
            <a:r>
              <a:rPr lang="en-US" dirty="0"/>
              <a:t> nisi. Cras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auctor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Duis </a:t>
            </a:r>
            <a:r>
              <a:rPr lang="en-US" dirty="0" err="1"/>
              <a:t>fringilla</a:t>
            </a:r>
            <a:r>
              <a:rPr lang="en-US" dirty="0"/>
              <a:t> dolor </a:t>
            </a:r>
            <a:r>
              <a:rPr lang="en-US" dirty="0" err="1"/>
              <a:t>porttitor</a:t>
            </a:r>
            <a:r>
              <a:rPr lang="en-US" dirty="0"/>
              <a:t> porta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CE66AC-062E-4239-B849-9F41DEDD2B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1356" y="0"/>
            <a:ext cx="4760644" cy="3795648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BC1493B-E042-4110-BD86-74AEFCFE84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7405" y="356743"/>
            <a:ext cx="4160838" cy="6242050"/>
          </a:xfrm>
        </p:spPr>
        <p:txBody>
          <a:bodyPr/>
          <a:lstStyle>
            <a:lvl1pPr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3AA5701-9D8D-44DF-91F4-91D85BFCE8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2960" y="824756"/>
            <a:ext cx="5134878" cy="5803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Virsraksts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4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 + Apakšpun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067EA5B-BA9F-44DA-AE4D-D32AD7343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2464" y="0"/>
            <a:ext cx="4758426" cy="37956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1C5BCC-17D9-4BF5-AF5D-59F8B77C8B56}"/>
              </a:ext>
            </a:extLst>
          </p:cNvPr>
          <p:cNvSpPr/>
          <p:nvPr/>
        </p:nvSpPr>
        <p:spPr>
          <a:xfrm>
            <a:off x="0" y="0"/>
            <a:ext cx="6667995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7F5C0-3809-46B9-8F21-62011E73C8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65818" y="1688225"/>
            <a:ext cx="4222668" cy="4351338"/>
          </a:xfrm>
        </p:spPr>
        <p:txBody>
          <a:bodyPr>
            <a:normAutofit/>
          </a:bodyPr>
          <a:lstStyle>
            <a:lvl1pPr marL="285750" indent="-285750">
              <a:buClr>
                <a:schemeClr val="tx2"/>
              </a:buClr>
              <a:buSzPct val="90000"/>
              <a:buFont typeface="Webdings" panose="05030102010509060703" pitchFamily="18" charset="2"/>
              <a:buChar char="g"/>
              <a:defRPr sz="1800">
                <a:latin typeface="+mn-lt"/>
              </a:defRPr>
            </a:lvl1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LOREM IPSUM DOLOR SIT AMET, CONSECTETUR ADIPISCING ELIT. </a:t>
            </a:r>
          </a:p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ALIQUAM VOLUTPAT ID MAGNA SIT AMET CONVALLIS. UT SCELERISQUE METUS MAURIS, EU POSUERE DOLOR POSUERE EU. LOREM IPSUM DOLOR SIT AMET, CONSECTETUR ADIPISCING ELIT. </a:t>
            </a:r>
          </a:p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DUIS MASSA FELIS, SAGITTIS NEC EROS QUIS, LAOREET MATTIS LIGULA. AENEAN GRAVIDA IMPERDIET DIAM, SED VOLUTPAT LECTUS RUTRUM AT. </a:t>
            </a:r>
          </a:p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FUSCE NEC ERAT AC RISUS FINIBUS EUISMOD VEL IN AUGUE.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42ADAD-912A-4314-AA4A-DDA5E87AED16}"/>
              </a:ext>
            </a:extLst>
          </p:cNvPr>
          <p:cNvSpPr txBox="1">
            <a:spLocks/>
          </p:cNvSpPr>
          <p:nvPr/>
        </p:nvSpPr>
        <p:spPr>
          <a:xfrm>
            <a:off x="1263585" y="1491652"/>
            <a:ext cx="4222668" cy="241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Bio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41D1EEB-7A2A-4F8F-94D3-F25CAFC601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756" y="1688225"/>
            <a:ext cx="5134879" cy="33909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None/>
              <a:defRPr sz="1800">
                <a:solidFill>
                  <a:schemeClr val="bg1"/>
                </a:solidFill>
              </a:defRPr>
            </a:lvl3pPr>
            <a:lvl4pPr marL="1371600" indent="0" algn="l"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id magna sit </a:t>
            </a:r>
            <a:r>
              <a:rPr lang="en-US" dirty="0" err="1"/>
              <a:t>amet</a:t>
            </a:r>
            <a:r>
              <a:rPr lang="en-US" dirty="0"/>
              <a:t> convallis. Ut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dolor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ligula. Aenean gravida </a:t>
            </a:r>
            <a:r>
              <a:rPr lang="en-US" dirty="0" err="1"/>
              <a:t>imperdiet</a:t>
            </a:r>
            <a:r>
              <a:rPr lang="en-US" dirty="0"/>
              <a:t> diam, sed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at.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ac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vel in </a:t>
            </a:r>
            <a:r>
              <a:rPr lang="en-US" dirty="0" err="1"/>
              <a:t>augue</a:t>
            </a:r>
            <a:r>
              <a:rPr lang="en-US" dirty="0"/>
              <a:t>. Proin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Donec sed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eros. </a:t>
            </a:r>
            <a:r>
              <a:rPr lang="en-US" dirty="0" err="1"/>
              <a:t>Suspendisse</a:t>
            </a:r>
            <a:r>
              <a:rPr lang="en-US" dirty="0"/>
              <a:t> et </a:t>
            </a:r>
            <a:r>
              <a:rPr lang="en-US" dirty="0" err="1"/>
              <a:t>metus</a:t>
            </a:r>
            <a:r>
              <a:rPr lang="en-US" dirty="0"/>
              <a:t> nisi. Cras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auctor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Duis </a:t>
            </a:r>
            <a:r>
              <a:rPr lang="en-US" dirty="0" err="1"/>
              <a:t>fringilla</a:t>
            </a:r>
            <a:r>
              <a:rPr lang="en-US" dirty="0"/>
              <a:t> dolor </a:t>
            </a:r>
            <a:r>
              <a:rPr lang="en-US" dirty="0" err="1"/>
              <a:t>porttitor</a:t>
            </a:r>
            <a:r>
              <a:rPr lang="en-US" dirty="0"/>
              <a:t> porta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F35B2B-0FDC-4502-B6C8-EB0A8A061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757" y="756771"/>
            <a:ext cx="5134878" cy="5803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Virsraksts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500B95B-1674-4C9C-96DD-FF64F60B7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5818" y="756770"/>
            <a:ext cx="4287837" cy="580345"/>
          </a:xfrm>
        </p:spPr>
        <p:txBody>
          <a:bodyPr/>
          <a:lstStyle>
            <a:lvl1pPr marL="0" indent="0">
              <a:buNone/>
              <a:defRPr sz="4400">
                <a:solidFill>
                  <a:srgbClr val="643CBE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</p:spTree>
    <p:extLst>
      <p:ext uri="{BB962C8B-B14F-4D97-AF65-F5344CB8AC3E}">
        <p14:creationId xmlns:p14="http://schemas.microsoft.com/office/powerpoint/2010/main" val="296354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 + Bilde fon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A051A8C-E76D-4122-9E57-C55F8E1C54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1C5BCC-17D9-4BF5-AF5D-59F8B77C8B56}"/>
              </a:ext>
            </a:extLst>
          </p:cNvPr>
          <p:cNvSpPr/>
          <p:nvPr/>
        </p:nvSpPr>
        <p:spPr>
          <a:xfrm>
            <a:off x="0" y="1385886"/>
            <a:ext cx="8443182" cy="547211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C17C53-884E-4EE9-9342-E0984D28B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5400" y="2670175"/>
            <a:ext cx="6527800" cy="33909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None/>
              <a:defRPr sz="1800">
                <a:solidFill>
                  <a:schemeClr val="bg1"/>
                </a:solidFill>
              </a:defRPr>
            </a:lvl3pPr>
            <a:lvl4pPr marL="1371600" indent="0" algn="l"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id magna sit </a:t>
            </a:r>
            <a:r>
              <a:rPr lang="en-US" dirty="0" err="1"/>
              <a:t>amet</a:t>
            </a:r>
            <a:r>
              <a:rPr lang="en-US" dirty="0"/>
              <a:t> convallis. Ut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dolor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ligula. Aenean gravida </a:t>
            </a:r>
            <a:r>
              <a:rPr lang="en-US" dirty="0" err="1"/>
              <a:t>imperdiet</a:t>
            </a:r>
            <a:r>
              <a:rPr lang="en-US" dirty="0"/>
              <a:t> diam, sed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at.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ac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vel in </a:t>
            </a:r>
            <a:r>
              <a:rPr lang="en-US" dirty="0" err="1"/>
              <a:t>augue</a:t>
            </a:r>
            <a:r>
              <a:rPr lang="en-US" dirty="0"/>
              <a:t>. Proin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Donec sed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eros. </a:t>
            </a:r>
            <a:r>
              <a:rPr lang="en-US" dirty="0" err="1"/>
              <a:t>Suspendisse</a:t>
            </a:r>
            <a:r>
              <a:rPr lang="en-US" dirty="0"/>
              <a:t> et </a:t>
            </a:r>
            <a:r>
              <a:rPr lang="en-US" dirty="0" err="1"/>
              <a:t>metus</a:t>
            </a:r>
            <a:r>
              <a:rPr lang="en-US" dirty="0"/>
              <a:t> nisi. Cras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auctor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Duis </a:t>
            </a:r>
            <a:r>
              <a:rPr lang="en-US" dirty="0" err="1"/>
              <a:t>fringilla</a:t>
            </a:r>
            <a:r>
              <a:rPr lang="en-US" dirty="0"/>
              <a:t> dolor </a:t>
            </a:r>
            <a:r>
              <a:rPr lang="en-US" dirty="0" err="1"/>
              <a:t>porttitor</a:t>
            </a:r>
            <a:r>
              <a:rPr lang="en-US" dirty="0"/>
              <a:t> porta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05F89-43FE-4264-9DAC-C494F0524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2464" y="0"/>
            <a:ext cx="4758426" cy="379564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94847B4-20E0-4754-8391-7BE80EBF8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819109"/>
            <a:ext cx="5134878" cy="5803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Virsraksts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1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zcēlum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57ED-AC0D-46E3-8354-EFDB4E096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43316"/>
            <a:ext cx="10515600" cy="69414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#LOREMIPSUM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2C25B-FA5A-4AF5-ABF0-B333E9C3C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1356" y="0"/>
            <a:ext cx="4760644" cy="379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22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C59F9D-BD95-4E56-9B22-1316F1DCA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1356" y="0"/>
            <a:ext cx="4760644" cy="3795648"/>
          </a:xfrm>
          <a:prstGeom prst="rect">
            <a:avLst/>
          </a:prstGeom>
        </p:spPr>
      </p:pic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6691B5C-1A6D-44DE-B53D-F01F3683998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362200" y="1866900"/>
            <a:ext cx="7467600" cy="4010025"/>
          </a:xfrm>
        </p:spPr>
        <p:txBody>
          <a:bodyPr/>
          <a:lstStyle/>
          <a:p>
            <a:r>
              <a:rPr lang="lv-LV"/>
              <a:t>Lai pievienotu multividi, noklikšķiniet uz ikonas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292B1D-B16D-48E1-BD3D-F3BDEF2DB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9385" y="1043073"/>
            <a:ext cx="5134878" cy="5803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73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 + Vide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F1C4B36-55C3-4F5E-B542-D624F5FE0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4845" y="1828386"/>
            <a:ext cx="2534206" cy="396670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None/>
              <a:defRPr sz="1800">
                <a:solidFill>
                  <a:schemeClr val="bg1"/>
                </a:solidFill>
              </a:defRPr>
            </a:lvl3pPr>
            <a:lvl4pPr marL="1371600" indent="0" algn="l"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id magna sit </a:t>
            </a:r>
            <a:r>
              <a:rPr lang="en-US" dirty="0" err="1"/>
              <a:t>amet</a:t>
            </a:r>
            <a:r>
              <a:rPr lang="en-US" dirty="0"/>
              <a:t> convallis. Ut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dolor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ligula.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08C8A-9322-4401-98DA-7E232B57C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1356" y="0"/>
            <a:ext cx="4760644" cy="3795648"/>
          </a:xfrm>
          <a:prstGeom prst="rect">
            <a:avLst/>
          </a:prstGeom>
        </p:spPr>
      </p:pic>
      <p:sp>
        <p:nvSpPr>
          <p:cNvPr id="7" name="Media Placeholder 3">
            <a:extLst>
              <a:ext uri="{FF2B5EF4-FFF2-40B4-BE49-F238E27FC236}">
                <a16:creationId xmlns:a16="http://schemas.microsoft.com/office/drawing/2014/main" id="{895AEB5B-8573-452D-B47F-C1C3552EDF4A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3952319" y="1806725"/>
            <a:ext cx="7467600" cy="4010025"/>
          </a:xfrm>
        </p:spPr>
        <p:txBody>
          <a:bodyPr/>
          <a:lstStyle/>
          <a:p>
            <a:r>
              <a:rPr lang="lv-LV"/>
              <a:t>Lai pievienotu multividi, noklikšķiniet uz ikonas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052AE7-3398-4F88-B3B8-547CEA67D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9385" y="1043073"/>
            <a:ext cx="5134878" cy="5803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55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rāsaina bilde + Teks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F3C4DE-2DD2-46E7-9955-B8AB72A549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lv-LV"/>
              <a:t>Noklikšķiniet uz ikonas, lai pievienotu attēlu</a:t>
            </a:r>
            <a:endParaRPr lang="lv-LV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0639FA0-7D06-42EC-B7B3-EEE97E8364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8921" y="1828386"/>
            <a:ext cx="5134879" cy="33909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None/>
              <a:defRPr sz="1800">
                <a:solidFill>
                  <a:schemeClr val="bg1"/>
                </a:solidFill>
              </a:defRPr>
            </a:lvl3pPr>
            <a:lvl4pPr marL="1371600" indent="0" algn="l"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id magna sit </a:t>
            </a:r>
            <a:r>
              <a:rPr lang="en-US" dirty="0" err="1"/>
              <a:t>amet</a:t>
            </a:r>
            <a:r>
              <a:rPr lang="en-US" dirty="0"/>
              <a:t> convallis. Ut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dolor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ligula. Aenean gravida </a:t>
            </a:r>
            <a:r>
              <a:rPr lang="en-US" dirty="0" err="1"/>
              <a:t>imperdiet</a:t>
            </a:r>
            <a:r>
              <a:rPr lang="en-US" dirty="0"/>
              <a:t> diam, sed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at.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ac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vel in </a:t>
            </a:r>
            <a:r>
              <a:rPr lang="en-US" dirty="0" err="1"/>
              <a:t>augue</a:t>
            </a:r>
            <a:r>
              <a:rPr lang="en-US" dirty="0"/>
              <a:t>. Proin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Donec sed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eros. </a:t>
            </a:r>
            <a:r>
              <a:rPr lang="en-US" dirty="0" err="1"/>
              <a:t>Suspendisse</a:t>
            </a:r>
            <a:r>
              <a:rPr lang="en-US" dirty="0"/>
              <a:t> et </a:t>
            </a:r>
            <a:r>
              <a:rPr lang="en-US" dirty="0" err="1"/>
              <a:t>metus</a:t>
            </a:r>
            <a:r>
              <a:rPr lang="en-US" dirty="0"/>
              <a:t> nisi. Cras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auctor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Duis </a:t>
            </a:r>
            <a:r>
              <a:rPr lang="en-US" dirty="0" err="1"/>
              <a:t>fringilla</a:t>
            </a:r>
            <a:r>
              <a:rPr lang="en-US" dirty="0"/>
              <a:t> dolor </a:t>
            </a:r>
            <a:r>
              <a:rPr lang="en-US" dirty="0" err="1"/>
              <a:t>porttitor</a:t>
            </a:r>
            <a:r>
              <a:rPr lang="en-US" dirty="0"/>
              <a:t> porta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7C8752-D519-4094-B20B-976B658A4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1356" y="0"/>
            <a:ext cx="4760644" cy="37956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415F90-C839-4EDE-AB43-747A7D686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8922" y="1058369"/>
            <a:ext cx="5134878" cy="5803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Virsraksts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9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9C33A-96A1-419D-BA34-0CE0B38AF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2465" y="-10388"/>
            <a:ext cx="4758426" cy="3795647"/>
          </a:xfrm>
          <a:prstGeom prst="rect">
            <a:avLst/>
          </a:prstGeom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5923A2D-0E26-46C5-9402-1A853E8C9841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580733" y="1887435"/>
            <a:ext cx="8127999" cy="4106965"/>
          </a:xfrm>
        </p:spPr>
        <p:txBody>
          <a:bodyPr/>
          <a:lstStyle/>
          <a:p>
            <a:r>
              <a:rPr lang="lv-LV"/>
              <a:t>Lai pievienotu tabulu, noklikšķiniet uz ikonas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F4E2FD3-1D00-443E-9D3C-87DF949F1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0734" y="696611"/>
            <a:ext cx="8127999" cy="580345"/>
          </a:xfrm>
        </p:spPr>
        <p:txBody>
          <a:bodyPr/>
          <a:lstStyle>
            <a:lvl1pPr marL="0" indent="0">
              <a:buNone/>
              <a:defRPr sz="4400">
                <a:solidFill>
                  <a:srgbClr val="643CBE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Tabulas piemērs</a:t>
            </a:r>
          </a:p>
        </p:txBody>
      </p:sp>
    </p:spTree>
    <p:extLst>
      <p:ext uri="{BB962C8B-B14F-4D97-AF65-F5344CB8AC3E}">
        <p14:creationId xmlns:p14="http://schemas.microsoft.com/office/powerpoint/2010/main" val="2216211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4DAA18-7B95-4C8C-B3A8-BADA909A2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2464" y="0"/>
            <a:ext cx="4758426" cy="379564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8E53C-9C84-472E-AE4B-D95105C6C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0734" y="696611"/>
            <a:ext cx="8127999" cy="580345"/>
          </a:xfrm>
        </p:spPr>
        <p:txBody>
          <a:bodyPr/>
          <a:lstStyle>
            <a:lvl1pPr marL="0" indent="0">
              <a:buNone/>
              <a:defRPr sz="4400">
                <a:solidFill>
                  <a:srgbClr val="643CBE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Diagrammas piemērs</a:t>
            </a:r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30F7B54A-3D1B-4975-9131-5496C85A651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580734" y="1973567"/>
            <a:ext cx="8127999" cy="4078287"/>
          </a:xfrm>
        </p:spPr>
        <p:txBody>
          <a:bodyPr/>
          <a:lstStyle/>
          <a:p>
            <a:r>
              <a:rPr lang="lv-LV"/>
              <a:t>Lai pievienotu diagrammu, noklikšķiniet uz ikonas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6901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enas plā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B38A97-868C-4994-A3F9-58446F0B4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2464" y="0"/>
            <a:ext cx="4758426" cy="37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38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CC2119-0C44-4675-9D59-C1B2D715C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2464" y="0"/>
            <a:ext cx="4758426" cy="3795647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269F123-F4A7-44D0-984F-1D31B0EEB1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0734" y="696611"/>
            <a:ext cx="8127999" cy="580345"/>
          </a:xfrm>
        </p:spPr>
        <p:txBody>
          <a:bodyPr/>
          <a:lstStyle>
            <a:lvl1pPr marL="0" indent="0">
              <a:buNone/>
              <a:defRPr sz="4400">
                <a:solidFill>
                  <a:srgbClr val="643CBE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Diagrammas piemērs</a:t>
            </a:r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C77692F2-1EFE-48EC-9156-69BBA05ACEA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580734" y="1973567"/>
            <a:ext cx="8127999" cy="4078287"/>
          </a:xfrm>
        </p:spPr>
        <p:txBody>
          <a:bodyPr/>
          <a:lstStyle/>
          <a:p>
            <a:r>
              <a:rPr lang="lv-LV"/>
              <a:t>Lai pievienotu diagrammu, noklikšķiniet uz ikonas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69111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igu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F2AF7C-7ED8-4E27-8923-C21FB9617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1356" y="0"/>
            <a:ext cx="4760644" cy="3795648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36FC8E-C15A-4139-A309-75EC5A830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09" y="4632860"/>
            <a:ext cx="1775979" cy="944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43FC7B0-B28B-4878-98C5-05B24C754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776" y="3138827"/>
            <a:ext cx="2582443" cy="58034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Paldies!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22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A39056-7628-49A1-BFF3-956B9B9D9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3B1D7F89-F135-47D5-9D50-EF7483E79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66755FB-2F16-452C-BE87-AD840A5A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121-A95C-40F0-A6CE-37FA78492EE3}" type="datetimeFigureOut">
              <a:rPr lang="lv-LV" smtClean="0"/>
              <a:t>15.06.2021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D0509F1-A26D-4F80-88F2-4BA134FD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D61D652-9E5B-4D8B-B9F6-41444ECE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C4D5-7EE7-4C62-86ED-F13906AC0E4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214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B38A97-868C-4994-A3F9-58446F0B4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2464" y="0"/>
            <a:ext cx="4758426" cy="37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6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slaids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511A-A169-481E-B8D3-D7A25A8914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10692" y="2101932"/>
            <a:ext cx="8251370" cy="150010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Virsraksts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A3C7F-33CD-437B-96D1-7F41E0BC3F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10692" y="3602037"/>
            <a:ext cx="8257307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Raleway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APAKŠVIRSRAKSTS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63B364A-4A07-40CD-916B-E124982A3E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78113" y="5753100"/>
            <a:ext cx="6835774" cy="45300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Citi logo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6D91D1-0748-4BD5-8218-5B0E546B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3" y="5318697"/>
            <a:ext cx="1707703" cy="908510"/>
          </a:xfrm>
          <a:prstGeom prst="rect">
            <a:avLst/>
          </a:prstGeom>
        </p:spPr>
      </p:pic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E10C2CDB-C66B-444C-90B2-0DA424A67B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870374" y="5668270"/>
            <a:ext cx="1577089" cy="631279"/>
          </a:xfrm>
        </p:spPr>
        <p:txBody>
          <a:bodyPr anchor="b"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+371 67505090</a:t>
            </a:r>
          </a:p>
          <a:p>
            <a:pPr lvl="0"/>
            <a:r>
              <a:rPr lang="en-US" dirty="0"/>
              <a:t>bda@bda.lv</a:t>
            </a:r>
            <a:br>
              <a:rPr lang="en-US" dirty="0"/>
            </a:br>
            <a:r>
              <a:rPr lang="en-US" dirty="0"/>
              <a:t>www.bda.lv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C8BC24-FBD7-471C-9F82-9C0991CB4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1356" y="0"/>
            <a:ext cx="4760644" cy="379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2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enas plāns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704AC-FC22-4569-A23D-3265E565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1356" y="0"/>
            <a:ext cx="4760644" cy="379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2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turs 2">
    <p:bg>
      <p:bgPr>
        <a:solidFill>
          <a:srgbClr val="643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6C46E-A5C1-4919-A65A-21C111E42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1356" y="0"/>
            <a:ext cx="4760644" cy="379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C17C53-884E-4EE9-9342-E0984D28B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5399" y="1576803"/>
            <a:ext cx="8275765" cy="33909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None/>
              <a:defRPr sz="1800">
                <a:solidFill>
                  <a:schemeClr val="bg1"/>
                </a:solidFill>
              </a:defRPr>
            </a:lvl3pPr>
            <a:lvl4pPr marL="1371600" indent="0" algn="l"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id magna sit </a:t>
            </a:r>
            <a:r>
              <a:rPr lang="en-US" dirty="0" err="1"/>
              <a:t>amet</a:t>
            </a:r>
            <a:r>
              <a:rPr lang="en-US" dirty="0"/>
              <a:t> convallis. Ut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dolor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ligula. Aenean gravida </a:t>
            </a:r>
            <a:r>
              <a:rPr lang="en-US" dirty="0" err="1"/>
              <a:t>imperdiet</a:t>
            </a:r>
            <a:r>
              <a:rPr lang="en-US" dirty="0"/>
              <a:t> diam, sed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at.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ac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vel in </a:t>
            </a:r>
            <a:r>
              <a:rPr lang="en-US" dirty="0" err="1"/>
              <a:t>augue</a:t>
            </a:r>
            <a:r>
              <a:rPr lang="en-US" dirty="0"/>
              <a:t>. Proin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Donec sed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eros. </a:t>
            </a:r>
            <a:r>
              <a:rPr lang="en-US" dirty="0" err="1"/>
              <a:t>Suspendisse</a:t>
            </a:r>
            <a:r>
              <a:rPr lang="en-US" dirty="0"/>
              <a:t> et </a:t>
            </a:r>
            <a:r>
              <a:rPr lang="en-US" dirty="0" err="1"/>
              <a:t>metus</a:t>
            </a:r>
            <a:r>
              <a:rPr lang="en-US" dirty="0"/>
              <a:t> nisi. Cras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auctor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Duis </a:t>
            </a:r>
            <a:r>
              <a:rPr lang="en-US" dirty="0" err="1"/>
              <a:t>fringilla</a:t>
            </a:r>
            <a:r>
              <a:rPr lang="en-US" dirty="0"/>
              <a:t> dolor </a:t>
            </a:r>
            <a:r>
              <a:rPr lang="en-US" dirty="0" err="1"/>
              <a:t>porttitor</a:t>
            </a:r>
            <a:r>
              <a:rPr lang="en-US" dirty="0"/>
              <a:t> porta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id magna sit </a:t>
            </a:r>
            <a:r>
              <a:rPr lang="en-US" dirty="0" err="1"/>
              <a:t>amet</a:t>
            </a:r>
            <a:r>
              <a:rPr lang="en-US" dirty="0"/>
              <a:t> convallis. Ut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dolor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ligula. Aenean gravida </a:t>
            </a:r>
            <a:r>
              <a:rPr lang="en-US" dirty="0" err="1"/>
              <a:t>imperdiet</a:t>
            </a:r>
            <a:r>
              <a:rPr lang="en-US" dirty="0"/>
              <a:t> diam, sed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at.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ac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vel in </a:t>
            </a:r>
            <a:r>
              <a:rPr lang="en-US" dirty="0" err="1"/>
              <a:t>augue</a:t>
            </a:r>
            <a:r>
              <a:rPr lang="en-US" dirty="0"/>
              <a:t>. Proin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Donec sed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eros. </a:t>
            </a:r>
            <a:r>
              <a:rPr lang="en-US" dirty="0" err="1"/>
              <a:t>Suspendisse</a:t>
            </a:r>
            <a:r>
              <a:rPr lang="en-US" dirty="0"/>
              <a:t> et </a:t>
            </a:r>
            <a:r>
              <a:rPr lang="en-US" dirty="0" err="1"/>
              <a:t>metus</a:t>
            </a:r>
            <a:r>
              <a:rPr lang="en-US" dirty="0"/>
              <a:t> nisi. Cras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auctor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Duis </a:t>
            </a:r>
            <a:r>
              <a:rPr lang="en-US" dirty="0" err="1"/>
              <a:t>fringilla</a:t>
            </a:r>
            <a:r>
              <a:rPr lang="en-US" dirty="0"/>
              <a:t> dolor </a:t>
            </a:r>
            <a:r>
              <a:rPr lang="en-US" dirty="0" err="1"/>
              <a:t>porttitor</a:t>
            </a:r>
            <a:r>
              <a:rPr lang="en-US" dirty="0"/>
              <a:t> porta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1FADC-07A9-450C-9FB7-6566C979F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2464" y="0"/>
            <a:ext cx="4758426" cy="3795647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1861C1-ABF0-4E9D-951D-50C05F53D1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399" y="762786"/>
            <a:ext cx="8275765" cy="580345"/>
          </a:xfrm>
        </p:spPr>
        <p:txBody>
          <a:bodyPr/>
          <a:lstStyle>
            <a:lvl1pPr marL="0" indent="0">
              <a:buNone/>
              <a:defRPr sz="4400">
                <a:solidFill>
                  <a:srgbClr val="643CBE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</p:spTree>
    <p:extLst>
      <p:ext uri="{BB962C8B-B14F-4D97-AF65-F5344CB8AC3E}">
        <p14:creationId xmlns:p14="http://schemas.microsoft.com/office/powerpoint/2010/main" val="237360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 un apakšpun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C17C53-884E-4EE9-9342-E0984D28B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5399" y="1578994"/>
            <a:ext cx="8275765" cy="3390900"/>
          </a:xfrm>
        </p:spPr>
        <p:txBody>
          <a:bodyPr>
            <a:normAutofit/>
          </a:bodyPr>
          <a:lstStyle>
            <a:lvl1pPr marL="285750" indent="-285750" algn="l">
              <a:buClr>
                <a:schemeClr val="tx2"/>
              </a:buClr>
              <a:buSzPct val="90000"/>
              <a:buFont typeface="Webdings" panose="05030102010509060703" pitchFamily="18" charset="2"/>
              <a:buChar char="g"/>
              <a:defRPr sz="1800">
                <a:solidFill>
                  <a:schemeClr val="tx2"/>
                </a:solidFill>
              </a:defRPr>
            </a:lvl1pPr>
            <a:lvl2pPr marL="742950" indent="-285750" algn="l">
              <a:buClr>
                <a:schemeClr val="tx2">
                  <a:lumMod val="60000"/>
                  <a:lumOff val="40000"/>
                </a:schemeClr>
              </a:buClr>
              <a:buFont typeface="Webdings" panose="05030102010509060703" pitchFamily="18" charset="2"/>
              <a:buChar char="g"/>
              <a:defRPr sz="18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>
                  <a:lumMod val="40000"/>
                  <a:lumOff val="60000"/>
                </a:schemeClr>
              </a:buClr>
              <a:buFont typeface="Webdings" panose="05030102010509060703" pitchFamily="18" charset="2"/>
              <a:buChar char="g"/>
              <a:defRPr sz="1800">
                <a:solidFill>
                  <a:schemeClr val="tx2"/>
                </a:solidFill>
              </a:defRPr>
            </a:lvl3pPr>
            <a:lvl4pPr marL="1371600" indent="0" algn="l"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AMET, CONSECTETUR ADIPISCING ELIT. ALIQUAM VOLUTPAT ID MAGNA SIT AMET CONVALLIS. </a:t>
            </a:r>
          </a:p>
          <a:p>
            <a:pPr lvl="1"/>
            <a:r>
              <a:rPr lang="en-US" dirty="0"/>
              <a:t>UT SCELERISQUE METUS MAURIS, EU POSUERE DOLOR POSUERE EU. LOREM IPSUM DOLOR SIT AMET, CONSECTETUR ADIPISCING ELIT. </a:t>
            </a:r>
          </a:p>
          <a:p>
            <a:pPr lvl="2"/>
            <a:r>
              <a:rPr lang="en-US" dirty="0"/>
              <a:t>DUIS MASSA FELIS, SAGITTIS NEC EROS QUIS, LAOREET MATTIS LIGULA. AENEAN GRAVIDA IMPERDIET DIAM, SED VOLUTPAT LECTUS RUTRUM AT. </a:t>
            </a:r>
          </a:p>
          <a:p>
            <a:pPr lvl="0"/>
            <a:r>
              <a:rPr lang="en-US" dirty="0"/>
              <a:t>FUSCE NEC ERAT AC RISUS FINIBUS EUISMOD VEL IN AUGUE. PROIN ELEMENTUM CONSEQUAT TINCIDUNT. DONEC SED MOLLIS ELIT, NEC TINCIDUNT EROS. SUSPENDISSE ET METUS NISI. </a:t>
            </a:r>
          </a:p>
          <a:p>
            <a:pPr lvl="0"/>
            <a:r>
              <a:rPr lang="en-US" dirty="0"/>
              <a:t>CRAS QUIS ODIO AUCTOR NULLA SODALES VARIUS. DUIS FRINGILLA DOLOR PORTTITOR PORTA LAOREET.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C284C-7584-4AF5-89EB-1AA9AEA6F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2464" y="0"/>
            <a:ext cx="4758426" cy="3795647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07BE43-6D3D-4A44-AC93-C4EAFDF08C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399" y="762786"/>
            <a:ext cx="8275765" cy="580345"/>
          </a:xfrm>
        </p:spPr>
        <p:txBody>
          <a:bodyPr/>
          <a:lstStyle>
            <a:lvl1pPr marL="0" indent="0">
              <a:buNone/>
              <a:defRPr sz="4400">
                <a:solidFill>
                  <a:srgbClr val="643CBE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</p:spTree>
    <p:extLst>
      <p:ext uri="{BB962C8B-B14F-4D97-AF65-F5344CB8AC3E}">
        <p14:creationId xmlns:p14="http://schemas.microsoft.com/office/powerpoint/2010/main" val="414516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 + Attēls - Kvadrā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1C5BCC-17D9-4BF5-AF5D-59F8B77C8B56}"/>
              </a:ext>
            </a:extLst>
          </p:cNvPr>
          <p:cNvSpPr/>
          <p:nvPr/>
        </p:nvSpPr>
        <p:spPr>
          <a:xfrm>
            <a:off x="6187043" y="0"/>
            <a:ext cx="600495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EA6377-167D-4282-8D1C-0E8C25C328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1356" y="0"/>
            <a:ext cx="4760644" cy="3795648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AAC4B8E-C155-4B75-AFE5-117BB84984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0471" y="1688225"/>
            <a:ext cx="5134879" cy="33909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None/>
              <a:defRPr sz="1800">
                <a:solidFill>
                  <a:schemeClr val="bg1"/>
                </a:solidFill>
              </a:defRPr>
            </a:lvl3pPr>
            <a:lvl4pPr marL="1371600" indent="0" algn="l"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id magna sit </a:t>
            </a:r>
            <a:r>
              <a:rPr lang="en-US" dirty="0" err="1"/>
              <a:t>amet</a:t>
            </a:r>
            <a:r>
              <a:rPr lang="en-US" dirty="0"/>
              <a:t> convallis. Ut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dolor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ligula. Aenean gravida </a:t>
            </a:r>
            <a:r>
              <a:rPr lang="en-US" dirty="0" err="1"/>
              <a:t>imperdiet</a:t>
            </a:r>
            <a:r>
              <a:rPr lang="en-US" dirty="0"/>
              <a:t> diam, sed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at.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ac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vel in </a:t>
            </a:r>
            <a:r>
              <a:rPr lang="en-US" dirty="0" err="1"/>
              <a:t>augue</a:t>
            </a:r>
            <a:r>
              <a:rPr lang="en-US" dirty="0"/>
              <a:t>. Proin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Donec sed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eros. </a:t>
            </a:r>
            <a:r>
              <a:rPr lang="en-US" dirty="0" err="1"/>
              <a:t>Suspendisse</a:t>
            </a:r>
            <a:r>
              <a:rPr lang="en-US" dirty="0"/>
              <a:t> et </a:t>
            </a:r>
            <a:r>
              <a:rPr lang="en-US" dirty="0" err="1"/>
              <a:t>metus</a:t>
            </a:r>
            <a:r>
              <a:rPr lang="en-US" dirty="0"/>
              <a:t> nisi. Cras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auctor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Duis </a:t>
            </a:r>
            <a:r>
              <a:rPr lang="en-US" dirty="0" err="1"/>
              <a:t>fringilla</a:t>
            </a:r>
            <a:r>
              <a:rPr lang="en-US" dirty="0"/>
              <a:t> dolor </a:t>
            </a:r>
            <a:r>
              <a:rPr lang="en-US" dirty="0" err="1"/>
              <a:t>porttitor</a:t>
            </a:r>
            <a:r>
              <a:rPr lang="en-US" dirty="0"/>
              <a:t> porta </a:t>
            </a:r>
            <a:r>
              <a:rPr lang="en-US" dirty="0" err="1"/>
              <a:t>laoreet</a:t>
            </a:r>
            <a:r>
              <a:rPr lang="en-US" dirty="0"/>
              <a:t>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FE1B8D-D3B0-400D-BC36-F945D29B3B1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319" y="830771"/>
            <a:ext cx="5476875" cy="5476875"/>
          </a:xfrm>
        </p:spPr>
        <p:txBody>
          <a:bodyPr/>
          <a:lstStyle>
            <a:lvl1pPr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D4BC8C-B6DA-420C-B14D-BE8C8071D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471" y="830771"/>
            <a:ext cx="5134879" cy="5803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Virsraksts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0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264BE-0A4D-4082-926A-3E58C7B58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D9486-E7C9-4CB7-87FE-94AA7A7EB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3252B-09BE-4371-9FB8-856D754A2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03121-A95C-40F0-A6CE-37FA78492EE3}" type="datetimeFigureOut">
              <a:rPr lang="lv-LV" smtClean="0"/>
              <a:t>15.06.2021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5AB95-D347-4E1A-BDB1-3863CA676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0BEE7-06C2-4A94-B15F-D8E078D0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FC4D5-7EE7-4C62-86ED-F13906AC0E4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9264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Gc2en3nHxA4?feature=oembed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.blocks.ase.r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D8860CA7-B102-49C0-B3D2-DBC0DE9E9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612" y="2380227"/>
            <a:ext cx="8912775" cy="1500105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err="1"/>
              <a:t>Cryptocurrency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decentralised</a:t>
            </a:r>
            <a:r>
              <a:rPr lang="lv-LV" dirty="0"/>
              <a:t> </a:t>
            </a:r>
            <a:r>
              <a:rPr lang="lv-LV" dirty="0" err="1"/>
              <a:t>payments</a:t>
            </a:r>
            <a:r>
              <a:rPr lang="lv-LV" dirty="0"/>
              <a:t>. </a:t>
            </a:r>
            <a:r>
              <a:rPr lang="lv-LV" dirty="0" err="1"/>
              <a:t>What</a:t>
            </a:r>
            <a:r>
              <a:rPr lang="lv-LV" dirty="0"/>
              <a:t> </a:t>
            </a:r>
            <a:r>
              <a:rPr lang="lv-LV" dirty="0" err="1"/>
              <a:t>is</a:t>
            </a:r>
            <a:r>
              <a:rPr lang="lv-LV" dirty="0"/>
              <a:t> </a:t>
            </a:r>
            <a:r>
              <a:rPr lang="lv-LV" dirty="0" err="1"/>
              <a:t>Bitcoin</a:t>
            </a:r>
            <a:r>
              <a:rPr lang="lv-LV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931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AF861FA3-C4FB-4D65-8342-D79A686A2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What</a:t>
            </a:r>
            <a:r>
              <a:rPr lang="lv-LV" dirty="0"/>
              <a:t> </a:t>
            </a:r>
            <a:r>
              <a:rPr lang="lv-LV" dirty="0" err="1"/>
              <a:t>is</a:t>
            </a:r>
            <a:r>
              <a:rPr lang="lv-LV" dirty="0"/>
              <a:t> «</a:t>
            </a:r>
            <a:r>
              <a:rPr lang="lv-LV" dirty="0" err="1"/>
              <a:t>Bitcoin</a:t>
            </a:r>
            <a:r>
              <a:rPr lang="lv-LV" dirty="0"/>
              <a:t>»?</a:t>
            </a:r>
          </a:p>
        </p:txBody>
      </p:sp>
      <p:pic>
        <p:nvPicPr>
          <p:cNvPr id="7" name="Tiešsaistes multivide 6" title="What is Bitcoin? (v2)">
            <a:hlinkClick r:id="" action="ppaction://media"/>
            <a:extLst>
              <a:ext uri="{FF2B5EF4-FFF2-40B4-BE49-F238E27FC236}">
                <a16:creationId xmlns:a16="http://schemas.microsoft.com/office/drawing/2014/main" id="{3FC42E9B-7396-4383-8A6F-1C5A3CB568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0941" y="1623418"/>
            <a:ext cx="8426643" cy="476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9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a vietturis 7">
            <a:extLst>
              <a:ext uri="{FF2B5EF4-FFF2-40B4-BE49-F238E27FC236}">
                <a16:creationId xmlns:a16="http://schemas.microsoft.com/office/drawing/2014/main" id="{B057C051-6761-4965-9988-BFCD1D32E4F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 b="1351"/>
          <a:stretch>
            <a:fillRect/>
          </a:stretch>
        </p:blipFill>
        <p:spPr/>
      </p:pic>
      <p:sp>
        <p:nvSpPr>
          <p:cNvPr id="4" name="Virsraksts 3">
            <a:extLst>
              <a:ext uri="{FF2B5EF4-FFF2-40B4-BE49-F238E27FC236}">
                <a16:creationId xmlns:a16="http://schemas.microsoft.com/office/drawing/2014/main" id="{C0A57FF9-9EB5-49F6-9B82-44FE9D28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814" y="1779814"/>
            <a:ext cx="6705600" cy="1355271"/>
          </a:xfrm>
          <a:solidFill>
            <a:srgbClr val="643CBE"/>
          </a:solidFill>
        </p:spPr>
        <p:txBody>
          <a:bodyPr>
            <a:normAutofit fontScale="90000"/>
          </a:bodyPr>
          <a:lstStyle/>
          <a:p>
            <a:r>
              <a:rPr lang="lv-LV" dirty="0" err="1"/>
              <a:t>Bitcoin</a:t>
            </a:r>
            <a:r>
              <a:rPr lang="lv-LV" dirty="0"/>
              <a:t> un citas pazīstamākās </a:t>
            </a:r>
            <a:r>
              <a:rPr lang="lv-LV" dirty="0" err="1"/>
              <a:t>kriptovalūtas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4671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153F6814-F8BF-435B-9290-1E3E272A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Tasks</a:t>
            </a:r>
            <a:r>
              <a:rPr lang="lv-LV" dirty="0"/>
              <a:t> </a:t>
            </a:r>
            <a:r>
              <a:rPr lang="lv-LV" dirty="0" err="1"/>
              <a:t>on</a:t>
            </a:r>
            <a:r>
              <a:rPr lang="lv-LV" dirty="0"/>
              <a:t> </a:t>
            </a:r>
            <a:r>
              <a:rPr lang="lv-LV" dirty="0">
                <a:hlinkClick r:id="rId3"/>
              </a:rPr>
              <a:t>platform.blocks.ase.ro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6531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D8860CA7-B102-49C0-B3D2-DBC0DE9E9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612" y="2301266"/>
            <a:ext cx="8912775" cy="1500105"/>
          </a:xfrm>
        </p:spPr>
        <p:txBody>
          <a:bodyPr/>
          <a:lstStyle/>
          <a:p>
            <a:pPr algn="ctr"/>
            <a:r>
              <a:rPr lang="lv-LV" dirty="0" err="1"/>
              <a:t>Thank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280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62555B-9AA0-4E97-8A9A-BB90B7ECD7A0}"/>
              </a:ext>
            </a:extLst>
          </p:cNvPr>
          <p:cNvSpPr/>
          <p:nvPr/>
        </p:nvSpPr>
        <p:spPr>
          <a:xfrm>
            <a:off x="2828033" y="1839500"/>
            <a:ext cx="564078" cy="564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600" b="1" dirty="0">
                <a:solidFill>
                  <a:srgbClr val="643CBE"/>
                </a:solidFill>
                <a:latin typeface="Raleway" pitchFamily="2" charset="0"/>
              </a:rPr>
              <a:t>1.</a:t>
            </a:r>
            <a:endParaRPr lang="en-US" sz="1600" b="1" baseline="30000" dirty="0">
              <a:solidFill>
                <a:srgbClr val="643CBE"/>
              </a:solidFill>
              <a:latin typeface="Raleway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46236-1AF8-4985-A9BB-5F3CD2E4F012}"/>
              </a:ext>
            </a:extLst>
          </p:cNvPr>
          <p:cNvSpPr txBox="1"/>
          <p:nvPr/>
        </p:nvSpPr>
        <p:spPr>
          <a:xfrm>
            <a:off x="3399306" y="1908492"/>
            <a:ext cx="638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Traditional</a:t>
            </a:r>
            <a:r>
              <a:rPr lang="lv-LV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 </a:t>
            </a: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money</a:t>
            </a:r>
            <a:r>
              <a:rPr lang="lv-LV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 </a:t>
            </a: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vs</a:t>
            </a:r>
            <a:r>
              <a:rPr lang="lv-LV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 </a:t>
            </a: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Crypto</a:t>
            </a:r>
            <a:r>
              <a:rPr lang="lv-LV" b="1" dirty="0" err="1">
                <a:solidFill>
                  <a:schemeClr val="bg1"/>
                </a:solidFill>
                <a:latin typeface="Raleway" pitchFamily="2" charset="0"/>
              </a:rPr>
              <a:t>c</a:t>
            </a: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urrency</a:t>
            </a:r>
            <a:endParaRPr lang="en-US" b="0" kern="1200" dirty="0">
              <a:solidFill>
                <a:schemeClr val="bg1"/>
              </a:solidFill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04D79-1F11-4F29-B8AC-960E035354A9}"/>
              </a:ext>
            </a:extLst>
          </p:cNvPr>
          <p:cNvSpPr/>
          <p:nvPr/>
        </p:nvSpPr>
        <p:spPr>
          <a:xfrm>
            <a:off x="2835228" y="2559331"/>
            <a:ext cx="564078" cy="564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600" b="1" dirty="0">
                <a:solidFill>
                  <a:srgbClr val="643CBE"/>
                </a:solidFill>
                <a:latin typeface="Raleway" pitchFamily="2" charset="0"/>
              </a:rPr>
              <a:t>2.</a:t>
            </a:r>
            <a:endParaRPr lang="en-US" sz="1600" b="1" baseline="30000" dirty="0">
              <a:solidFill>
                <a:srgbClr val="643CBE"/>
              </a:solidFill>
              <a:latin typeface="Raleway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C3C06-918A-4101-B302-D859B4CA0D3D}"/>
              </a:ext>
            </a:extLst>
          </p:cNvPr>
          <p:cNvSpPr txBox="1"/>
          <p:nvPr/>
        </p:nvSpPr>
        <p:spPr>
          <a:xfrm>
            <a:off x="3399306" y="2684735"/>
            <a:ext cx="638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Digital</a:t>
            </a:r>
            <a:r>
              <a:rPr lang="lv-LV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 </a:t>
            </a: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currency</a:t>
            </a:r>
            <a:endParaRPr lang="en-US" b="0" kern="1200" dirty="0">
              <a:solidFill>
                <a:schemeClr val="bg1"/>
              </a:solidFill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60E2A5-9991-4E8F-AB0C-08BAAABC07F4}"/>
              </a:ext>
            </a:extLst>
          </p:cNvPr>
          <p:cNvSpPr txBox="1">
            <a:spLocks/>
          </p:cNvSpPr>
          <p:nvPr/>
        </p:nvSpPr>
        <p:spPr>
          <a:xfrm>
            <a:off x="2670918" y="946325"/>
            <a:ext cx="9749311" cy="580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err="1"/>
              <a:t>Content</a:t>
            </a:r>
            <a:endParaRPr 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482BA18-EA17-41BF-BC5A-23EF7D7B3975}"/>
              </a:ext>
            </a:extLst>
          </p:cNvPr>
          <p:cNvSpPr/>
          <p:nvPr/>
        </p:nvSpPr>
        <p:spPr>
          <a:xfrm>
            <a:off x="2835228" y="3291519"/>
            <a:ext cx="564078" cy="564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lv-LV" sz="1600" b="1" dirty="0">
                <a:solidFill>
                  <a:srgbClr val="643CBE"/>
                </a:solidFill>
                <a:latin typeface="Raleway" pitchFamily="2" charset="0"/>
              </a:rPr>
              <a:t>3</a:t>
            </a:r>
            <a:r>
              <a:rPr lang="en-US" sz="1600" b="1" dirty="0">
                <a:solidFill>
                  <a:srgbClr val="643CBE"/>
                </a:solidFill>
                <a:latin typeface="Raleway" pitchFamily="2" charset="0"/>
              </a:rPr>
              <a:t>.</a:t>
            </a:r>
            <a:endParaRPr lang="en-US" sz="1600" b="1" baseline="30000" dirty="0">
              <a:solidFill>
                <a:srgbClr val="643CBE"/>
              </a:solidFill>
              <a:latin typeface="Raleway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72A0B-EB44-46B9-993D-3F0F28EF7A44}"/>
              </a:ext>
            </a:extLst>
          </p:cNvPr>
          <p:cNvSpPr txBox="1"/>
          <p:nvPr/>
        </p:nvSpPr>
        <p:spPr>
          <a:xfrm>
            <a:off x="3434900" y="3444817"/>
            <a:ext cx="638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Cryptocurrency</a:t>
            </a:r>
            <a:endParaRPr lang="en-US" b="0" kern="1200" dirty="0">
              <a:solidFill>
                <a:schemeClr val="bg1"/>
              </a:solidFill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7A2501F-9770-4962-84AE-F2ED0C7FD0C0}"/>
              </a:ext>
            </a:extLst>
          </p:cNvPr>
          <p:cNvSpPr/>
          <p:nvPr/>
        </p:nvSpPr>
        <p:spPr>
          <a:xfrm>
            <a:off x="2835228" y="4023707"/>
            <a:ext cx="564078" cy="564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lv-LV" sz="1600" b="1" dirty="0">
                <a:solidFill>
                  <a:srgbClr val="643CBE"/>
                </a:solidFill>
                <a:latin typeface="Raleway" pitchFamily="2" charset="0"/>
              </a:rPr>
              <a:t>4</a:t>
            </a:r>
            <a:r>
              <a:rPr lang="en-US" sz="1600" b="1" dirty="0">
                <a:solidFill>
                  <a:srgbClr val="643CBE"/>
                </a:solidFill>
                <a:latin typeface="Raleway" pitchFamily="2" charset="0"/>
              </a:rPr>
              <a:t>.</a:t>
            </a:r>
            <a:endParaRPr lang="en-US" sz="1600" b="1" baseline="30000" dirty="0">
              <a:solidFill>
                <a:srgbClr val="643CBE"/>
              </a:solidFill>
              <a:latin typeface="Raleway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68D105-E3D0-4A20-AD7D-53A6668E409F}"/>
              </a:ext>
            </a:extLst>
          </p:cNvPr>
          <p:cNvSpPr txBox="1"/>
          <p:nvPr/>
        </p:nvSpPr>
        <p:spPr>
          <a:xfrm>
            <a:off x="3434900" y="5672269"/>
            <a:ext cx="638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Tasks</a:t>
            </a:r>
            <a:endParaRPr lang="en-US" b="0" kern="1200" dirty="0">
              <a:solidFill>
                <a:schemeClr val="bg1"/>
              </a:solidFill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61E361B-756B-4BD5-BAFB-35C982426666}"/>
              </a:ext>
            </a:extLst>
          </p:cNvPr>
          <p:cNvSpPr/>
          <p:nvPr/>
        </p:nvSpPr>
        <p:spPr>
          <a:xfrm>
            <a:off x="2843534" y="4807350"/>
            <a:ext cx="564078" cy="564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lv-LV" sz="1600" b="1" dirty="0">
                <a:solidFill>
                  <a:srgbClr val="643CBE"/>
                </a:solidFill>
                <a:latin typeface="Raleway" pitchFamily="2" charset="0"/>
              </a:rPr>
              <a:t>5</a:t>
            </a:r>
            <a:r>
              <a:rPr lang="en-US" sz="1600" b="1" dirty="0">
                <a:solidFill>
                  <a:srgbClr val="643CBE"/>
                </a:solidFill>
                <a:latin typeface="Raleway" pitchFamily="2" charset="0"/>
              </a:rPr>
              <a:t>.</a:t>
            </a:r>
            <a:endParaRPr lang="en-US" sz="1600" b="1" baseline="30000" dirty="0">
              <a:solidFill>
                <a:srgbClr val="643CBE"/>
              </a:solidFill>
              <a:latin typeface="Raleway" pitchFamily="2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97C1605F-AD3F-48D0-9CA3-EEA8102B923E}"/>
              </a:ext>
            </a:extLst>
          </p:cNvPr>
          <p:cNvSpPr/>
          <p:nvPr/>
        </p:nvSpPr>
        <p:spPr>
          <a:xfrm>
            <a:off x="2828033" y="5574896"/>
            <a:ext cx="564078" cy="564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lv-LV" sz="1600" b="1" dirty="0">
                <a:solidFill>
                  <a:srgbClr val="643CBE"/>
                </a:solidFill>
                <a:latin typeface="Raleway" pitchFamily="2" charset="0"/>
              </a:rPr>
              <a:t>6</a:t>
            </a:r>
            <a:r>
              <a:rPr lang="en-US" sz="1600" b="1" dirty="0">
                <a:solidFill>
                  <a:srgbClr val="643CBE"/>
                </a:solidFill>
                <a:latin typeface="Raleway" pitchFamily="2" charset="0"/>
              </a:rPr>
              <a:t>.</a:t>
            </a:r>
            <a:endParaRPr lang="en-US" sz="1600" b="1" baseline="30000" dirty="0">
              <a:solidFill>
                <a:srgbClr val="643CBE"/>
              </a:solidFill>
              <a:latin typeface="Raleway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4507F-D6A3-4A44-8FE7-6C03C51A9863}"/>
              </a:ext>
            </a:extLst>
          </p:cNvPr>
          <p:cNvSpPr txBox="1"/>
          <p:nvPr/>
        </p:nvSpPr>
        <p:spPr>
          <a:xfrm>
            <a:off x="3399306" y="4917236"/>
            <a:ext cx="638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Bitcoin</a:t>
            </a:r>
            <a:r>
              <a:rPr lang="lv-LV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 </a:t>
            </a: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and</a:t>
            </a:r>
            <a:r>
              <a:rPr lang="lv-LV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 </a:t>
            </a: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other</a:t>
            </a:r>
            <a:r>
              <a:rPr lang="lv-LV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 major </a:t>
            </a: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cryptocurrencies</a:t>
            </a:r>
            <a:endParaRPr lang="en-US" b="0" kern="1200" dirty="0">
              <a:solidFill>
                <a:schemeClr val="bg1"/>
              </a:solidFill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9CD1F9-CA71-4120-B717-207A79ABAEA2}"/>
              </a:ext>
            </a:extLst>
          </p:cNvPr>
          <p:cNvSpPr txBox="1"/>
          <p:nvPr/>
        </p:nvSpPr>
        <p:spPr>
          <a:xfrm>
            <a:off x="3434900" y="4102948"/>
            <a:ext cx="750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Centralized</a:t>
            </a:r>
            <a:r>
              <a:rPr lang="it-IT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, </a:t>
            </a: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decentralized</a:t>
            </a:r>
            <a:r>
              <a:rPr lang="it-IT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 </a:t>
            </a: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and</a:t>
            </a:r>
            <a:r>
              <a:rPr lang="it-IT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 </a:t>
            </a: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distributed</a:t>
            </a:r>
            <a:r>
              <a:rPr lang="it-IT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 </a:t>
            </a: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payment</a:t>
            </a:r>
            <a:r>
              <a:rPr lang="lv-LV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 </a:t>
            </a:r>
            <a:r>
              <a:rPr lang="lv-LV" b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mechanisms</a:t>
            </a:r>
            <a:endParaRPr lang="en-US" b="0" kern="1200" dirty="0">
              <a:solidFill>
                <a:schemeClr val="bg1"/>
              </a:solidFill>
              <a:latin typeface="Raleway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88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4B25C-6A6C-4697-BDCD-6930041529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3263" y="2021303"/>
            <a:ext cx="7349799" cy="238559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2600" dirty="0" err="1">
                <a:solidFill>
                  <a:srgbClr val="643CBE"/>
                </a:solidFill>
              </a:rPr>
              <a:t>explain</a:t>
            </a:r>
            <a:r>
              <a:rPr lang="lv-LV" sz="2600" dirty="0">
                <a:solidFill>
                  <a:srgbClr val="643CBE"/>
                </a:solidFill>
              </a:rPr>
              <a:t>, </a:t>
            </a:r>
            <a:r>
              <a:rPr lang="lv-LV" sz="2600" dirty="0" err="1">
                <a:solidFill>
                  <a:srgbClr val="643CBE"/>
                </a:solidFill>
              </a:rPr>
              <a:t>what</a:t>
            </a:r>
            <a:r>
              <a:rPr lang="lv-LV" sz="2600" dirty="0">
                <a:solidFill>
                  <a:srgbClr val="643CBE"/>
                </a:solidFill>
              </a:rPr>
              <a:t> </a:t>
            </a:r>
            <a:r>
              <a:rPr lang="lv-LV" sz="2600" dirty="0" err="1">
                <a:solidFill>
                  <a:srgbClr val="643CBE"/>
                </a:solidFill>
              </a:rPr>
              <a:t>is</a:t>
            </a:r>
            <a:r>
              <a:rPr lang="lv-LV" sz="2600" dirty="0">
                <a:solidFill>
                  <a:srgbClr val="643CBE"/>
                </a:solidFill>
              </a:rPr>
              <a:t> </a:t>
            </a:r>
            <a:r>
              <a:rPr lang="lv-LV" sz="2600" dirty="0" err="1">
                <a:solidFill>
                  <a:srgbClr val="643CBE"/>
                </a:solidFill>
              </a:rPr>
              <a:t>cryptocurrency</a:t>
            </a:r>
            <a:r>
              <a:rPr lang="lv-LV" sz="2600" dirty="0">
                <a:solidFill>
                  <a:srgbClr val="643CBE"/>
                </a:solidFill>
              </a:rPr>
              <a:t> </a:t>
            </a:r>
            <a:r>
              <a:rPr lang="lv-LV" sz="2600" dirty="0" err="1">
                <a:solidFill>
                  <a:srgbClr val="643CBE"/>
                </a:solidFill>
              </a:rPr>
              <a:t>and</a:t>
            </a:r>
            <a:r>
              <a:rPr lang="lv-LV" sz="2600" dirty="0">
                <a:solidFill>
                  <a:srgbClr val="643CBE"/>
                </a:solidFill>
              </a:rPr>
              <a:t> </a:t>
            </a:r>
            <a:r>
              <a:rPr lang="lv-LV" sz="2600" dirty="0" err="1">
                <a:solidFill>
                  <a:srgbClr val="643CBE"/>
                </a:solidFill>
              </a:rPr>
              <a:t>how</a:t>
            </a:r>
            <a:r>
              <a:rPr lang="lv-LV" sz="2600" dirty="0">
                <a:solidFill>
                  <a:srgbClr val="643CBE"/>
                </a:solidFill>
              </a:rPr>
              <a:t> it </a:t>
            </a:r>
            <a:r>
              <a:rPr lang="lv-LV" sz="2600" dirty="0" err="1">
                <a:solidFill>
                  <a:srgbClr val="643CBE"/>
                </a:solidFill>
              </a:rPr>
              <a:t>works</a:t>
            </a:r>
            <a:r>
              <a:rPr lang="lv-LV" sz="2600" dirty="0">
                <a:solidFill>
                  <a:srgbClr val="643CBE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2600" dirty="0" err="1">
                <a:solidFill>
                  <a:srgbClr val="643CBE"/>
                </a:solidFill>
              </a:rPr>
              <a:t>describe</a:t>
            </a:r>
            <a:r>
              <a:rPr lang="lv-LV" sz="2600" dirty="0">
                <a:solidFill>
                  <a:srgbClr val="643CBE"/>
                </a:solidFill>
              </a:rPr>
              <a:t> </a:t>
            </a:r>
            <a:r>
              <a:rPr lang="lv-LV" sz="2600" dirty="0" err="1">
                <a:solidFill>
                  <a:srgbClr val="643CBE"/>
                </a:solidFill>
              </a:rPr>
              <a:t>what</a:t>
            </a:r>
            <a:r>
              <a:rPr lang="lv-LV" sz="2600" dirty="0">
                <a:solidFill>
                  <a:srgbClr val="643CBE"/>
                </a:solidFill>
              </a:rPr>
              <a:t> </a:t>
            </a:r>
            <a:r>
              <a:rPr lang="lv-LV" sz="2600" dirty="0" err="1">
                <a:solidFill>
                  <a:srgbClr val="643CBE"/>
                </a:solidFill>
              </a:rPr>
              <a:t>is</a:t>
            </a:r>
            <a:r>
              <a:rPr lang="lv-LV" sz="2600" dirty="0">
                <a:solidFill>
                  <a:srgbClr val="643CBE"/>
                </a:solidFill>
              </a:rPr>
              <a:t> </a:t>
            </a:r>
            <a:r>
              <a:rPr lang="lv-LV" sz="2600" dirty="0" err="1">
                <a:solidFill>
                  <a:srgbClr val="643CBE"/>
                </a:solidFill>
              </a:rPr>
              <a:t>Bitcoin</a:t>
            </a:r>
            <a:r>
              <a:rPr lang="lv-LV" sz="2600" dirty="0">
                <a:solidFill>
                  <a:srgbClr val="643CBE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2600" dirty="0" err="1">
                <a:solidFill>
                  <a:srgbClr val="643CBE"/>
                </a:solidFill>
              </a:rPr>
              <a:t>analyse</a:t>
            </a:r>
            <a:r>
              <a:rPr lang="lv-LV" sz="2600" dirty="0">
                <a:solidFill>
                  <a:srgbClr val="643CBE"/>
                </a:solidFill>
              </a:rPr>
              <a:t> </a:t>
            </a:r>
            <a:r>
              <a:rPr lang="lv-LV" sz="2600" dirty="0" err="1">
                <a:solidFill>
                  <a:srgbClr val="643CBE"/>
                </a:solidFill>
              </a:rPr>
              <a:t>differences</a:t>
            </a:r>
            <a:r>
              <a:rPr lang="lv-LV" sz="2600" dirty="0">
                <a:solidFill>
                  <a:srgbClr val="643CBE"/>
                </a:solidFill>
              </a:rPr>
              <a:t> </a:t>
            </a:r>
            <a:r>
              <a:rPr lang="lv-LV" sz="2600" dirty="0" err="1">
                <a:solidFill>
                  <a:srgbClr val="643CBE"/>
                </a:solidFill>
              </a:rPr>
              <a:t>and</a:t>
            </a:r>
            <a:r>
              <a:rPr lang="lv-LV" sz="2600" dirty="0">
                <a:solidFill>
                  <a:srgbClr val="643CBE"/>
                </a:solidFill>
              </a:rPr>
              <a:t> </a:t>
            </a:r>
            <a:r>
              <a:rPr lang="lv-LV" sz="2600" dirty="0" err="1">
                <a:solidFill>
                  <a:srgbClr val="643CBE"/>
                </a:solidFill>
              </a:rPr>
              <a:t>specifics</a:t>
            </a:r>
            <a:r>
              <a:rPr lang="lv-LV" sz="2600" dirty="0">
                <a:solidFill>
                  <a:srgbClr val="643CBE"/>
                </a:solidFill>
              </a:rPr>
              <a:t> </a:t>
            </a:r>
            <a:r>
              <a:rPr lang="lv-LV" sz="2600" dirty="0" err="1">
                <a:solidFill>
                  <a:srgbClr val="643CBE"/>
                </a:solidFill>
              </a:rPr>
              <a:t>of</a:t>
            </a:r>
            <a:r>
              <a:rPr lang="lv-LV" sz="2600" dirty="0">
                <a:solidFill>
                  <a:srgbClr val="643CBE"/>
                </a:solidFill>
              </a:rPr>
              <a:t> </a:t>
            </a:r>
            <a:r>
              <a:rPr lang="lv-LV" sz="2600" dirty="0" err="1">
                <a:solidFill>
                  <a:srgbClr val="643CBE"/>
                </a:solidFill>
              </a:rPr>
              <a:t>the</a:t>
            </a:r>
            <a:r>
              <a:rPr lang="lv-LV" sz="2600" dirty="0">
                <a:solidFill>
                  <a:srgbClr val="643CBE"/>
                </a:solidFill>
              </a:rPr>
              <a:t> </a:t>
            </a:r>
            <a:r>
              <a:rPr lang="lv-LV" sz="2600" dirty="0" err="1">
                <a:solidFill>
                  <a:srgbClr val="643CBE"/>
                </a:solidFill>
              </a:rPr>
              <a:t>most</a:t>
            </a:r>
            <a:r>
              <a:rPr lang="lv-LV" sz="2600" dirty="0">
                <a:solidFill>
                  <a:srgbClr val="643CBE"/>
                </a:solidFill>
              </a:rPr>
              <a:t> </a:t>
            </a:r>
            <a:r>
              <a:rPr lang="lv-LV" sz="2600" dirty="0" err="1">
                <a:solidFill>
                  <a:srgbClr val="643CBE"/>
                </a:solidFill>
              </a:rPr>
              <a:t>popular</a:t>
            </a:r>
            <a:r>
              <a:rPr lang="lv-LV" sz="2600" dirty="0">
                <a:solidFill>
                  <a:srgbClr val="643CBE"/>
                </a:solidFill>
              </a:rPr>
              <a:t> </a:t>
            </a:r>
            <a:r>
              <a:rPr lang="lv-LV" sz="2600" dirty="0" err="1">
                <a:solidFill>
                  <a:srgbClr val="643CBE"/>
                </a:solidFill>
              </a:rPr>
              <a:t>cryptocurrencies</a:t>
            </a:r>
            <a:r>
              <a:rPr lang="lv-LV" sz="2600" dirty="0">
                <a:solidFill>
                  <a:srgbClr val="643CBE"/>
                </a:solidFill>
              </a:rPr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503DE9-322B-46D2-B549-54D2C38101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399" y="826211"/>
            <a:ext cx="8275765" cy="580345"/>
          </a:xfrm>
        </p:spPr>
        <p:txBody>
          <a:bodyPr>
            <a:normAutofit fontScale="92500" lnSpcReduction="20000"/>
          </a:bodyPr>
          <a:lstStyle/>
          <a:p>
            <a:r>
              <a:rPr lang="lv-LV" dirty="0" err="1"/>
              <a:t>Desired</a:t>
            </a:r>
            <a:r>
              <a:rPr lang="lv-LV" dirty="0"/>
              <a:t> </a:t>
            </a:r>
            <a:r>
              <a:rPr lang="lv-LV" dirty="0" err="1"/>
              <a:t>result</a:t>
            </a:r>
            <a:endParaRPr lang="lv-LV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A7EF9-52ED-4B58-AB17-948B29E5F9D4}"/>
              </a:ext>
            </a:extLst>
          </p:cNvPr>
          <p:cNvSpPr txBox="1"/>
          <p:nvPr/>
        </p:nvSpPr>
        <p:spPr>
          <a:xfrm>
            <a:off x="914399" y="1406556"/>
            <a:ext cx="259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err="1">
                <a:solidFill>
                  <a:srgbClr val="643CBE"/>
                </a:solidFill>
              </a:rPr>
              <a:t>Ability</a:t>
            </a:r>
            <a:r>
              <a:rPr lang="lv-LV" sz="2800" dirty="0">
                <a:solidFill>
                  <a:srgbClr val="643CBE"/>
                </a:solidFill>
              </a:rPr>
              <a:t> to</a:t>
            </a:r>
            <a:r>
              <a:rPr lang="lv-LV" sz="2800" dirty="0"/>
              <a:t>:</a:t>
            </a:r>
          </a:p>
        </p:txBody>
      </p:sp>
      <p:pic>
        <p:nvPicPr>
          <p:cNvPr id="7" name="Graphic 6" descr="Bullseye with solid fill">
            <a:extLst>
              <a:ext uri="{FF2B5EF4-FFF2-40B4-BE49-F238E27FC236}">
                <a16:creationId xmlns:a16="http://schemas.microsoft.com/office/drawing/2014/main" id="{D0542774-3C0A-47CF-9FD5-5346F4E2A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3062" y="1320724"/>
            <a:ext cx="2857576" cy="28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1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a 6">
            <a:extLst>
              <a:ext uri="{FF2B5EF4-FFF2-40B4-BE49-F238E27FC236}">
                <a16:creationId xmlns:a16="http://schemas.microsoft.com/office/drawing/2014/main" id="{3218C20F-0D62-49A5-9A6D-F120340083FA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1495299931"/>
              </p:ext>
            </p:extLst>
          </p:nvPr>
        </p:nvGraphicFramePr>
        <p:xfrm>
          <a:off x="1491834" y="1234118"/>
          <a:ext cx="9119432" cy="5035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716">
                  <a:extLst>
                    <a:ext uri="{9D8B030D-6E8A-4147-A177-3AD203B41FA5}">
                      <a16:colId xmlns:a16="http://schemas.microsoft.com/office/drawing/2014/main" val="1922742355"/>
                    </a:ext>
                  </a:extLst>
                </a:gridCol>
                <a:gridCol w="4559716">
                  <a:extLst>
                    <a:ext uri="{9D8B030D-6E8A-4147-A177-3AD203B41FA5}">
                      <a16:colId xmlns:a16="http://schemas.microsoft.com/office/drawing/2014/main" val="3721080962"/>
                    </a:ext>
                  </a:extLst>
                </a:gridCol>
              </a:tblGrid>
              <a:tr h="473121">
                <a:tc>
                  <a:txBody>
                    <a:bodyPr/>
                    <a:lstStyle/>
                    <a:p>
                      <a:r>
                        <a:rPr lang="lv-LV" dirty="0" err="1"/>
                        <a:t>Traditional</a:t>
                      </a:r>
                      <a:r>
                        <a:rPr lang="lv-LV" dirty="0"/>
                        <a:t> </a:t>
                      </a:r>
                      <a:r>
                        <a:rPr lang="lv-LV" dirty="0" err="1"/>
                        <a:t>money</a:t>
                      </a:r>
                      <a:r>
                        <a:rPr lang="lv-LV" dirty="0"/>
                        <a:t> (</a:t>
                      </a:r>
                      <a:r>
                        <a:rPr lang="lv-LV" dirty="0" err="1"/>
                        <a:t>fiat</a:t>
                      </a:r>
                      <a:r>
                        <a:rPr lang="lv-LV" dirty="0"/>
                        <a:t> </a:t>
                      </a:r>
                      <a:r>
                        <a:rPr lang="lv-LV" dirty="0" err="1"/>
                        <a:t>money</a:t>
                      </a:r>
                      <a:r>
                        <a:rPr lang="lv-LV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/>
                        <a:t>Cryptocurrency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262350"/>
                  </a:ext>
                </a:extLst>
              </a:tr>
              <a:tr h="473121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lv-LV" b="1" dirty="0" err="1">
                          <a:effectLst/>
                        </a:rPr>
                        <a:t>Physical</a:t>
                      </a:r>
                      <a:r>
                        <a:rPr lang="lv-LV" b="1" dirty="0">
                          <a:effectLst/>
                        </a:rPr>
                        <a:t> </a:t>
                      </a:r>
                      <a:r>
                        <a:rPr lang="lv-LV" b="0" dirty="0" err="1">
                          <a:effectLst/>
                        </a:rPr>
                        <a:t>medium</a:t>
                      </a:r>
                      <a:r>
                        <a:rPr lang="lv-LV" b="0" dirty="0">
                          <a:effectLst/>
                        </a:rPr>
                        <a:t> </a:t>
                      </a:r>
                      <a:r>
                        <a:rPr lang="lv-LV" b="0" dirty="0" err="1">
                          <a:effectLst/>
                        </a:rPr>
                        <a:t>of</a:t>
                      </a:r>
                      <a:r>
                        <a:rPr lang="lv-LV" b="0" dirty="0">
                          <a:effectLst/>
                        </a:rPr>
                        <a:t> </a:t>
                      </a:r>
                      <a:r>
                        <a:rPr lang="lv-LV" b="0" dirty="0" err="1">
                          <a:effectLst/>
                        </a:rPr>
                        <a:t>exchange</a:t>
                      </a:r>
                      <a:endParaRPr lang="lv-LV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lv-LV" b="1" dirty="0" err="1">
                          <a:effectLst/>
                        </a:rPr>
                        <a:t>Digital</a:t>
                      </a:r>
                      <a:r>
                        <a:rPr lang="lv-LV" b="1" dirty="0">
                          <a:effectLst/>
                        </a:rPr>
                        <a:t> </a:t>
                      </a:r>
                      <a:r>
                        <a:rPr lang="lv-LV" b="0" dirty="0" err="1">
                          <a:effectLst/>
                        </a:rPr>
                        <a:t>medium</a:t>
                      </a:r>
                      <a:r>
                        <a:rPr lang="lv-LV" b="0" dirty="0">
                          <a:effectLst/>
                        </a:rPr>
                        <a:t> </a:t>
                      </a:r>
                      <a:r>
                        <a:rPr lang="lv-LV" b="0" dirty="0" err="1">
                          <a:effectLst/>
                        </a:rPr>
                        <a:t>of</a:t>
                      </a:r>
                      <a:r>
                        <a:rPr lang="lv-LV" b="0" dirty="0">
                          <a:effectLst/>
                        </a:rPr>
                        <a:t> </a:t>
                      </a:r>
                      <a:r>
                        <a:rPr lang="lv-LV" b="0" dirty="0" err="1">
                          <a:effectLst/>
                        </a:rPr>
                        <a:t>exchange</a:t>
                      </a:r>
                      <a:endParaRPr lang="lv-LV" b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038594"/>
                  </a:ext>
                </a:extLst>
              </a:tr>
              <a:tr h="816621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lv-LV" dirty="0">
                          <a:effectLst/>
                        </a:rPr>
                        <a:t>R</a:t>
                      </a:r>
                      <a:r>
                        <a:rPr lang="en-US" dirty="0" err="1">
                          <a:effectLst/>
                        </a:rPr>
                        <a:t>epresented</a:t>
                      </a:r>
                      <a:r>
                        <a:rPr lang="en-US" dirty="0">
                          <a:effectLst/>
                        </a:rPr>
                        <a:t> by </a:t>
                      </a:r>
                      <a:r>
                        <a:rPr lang="en-US" b="1" dirty="0">
                          <a:effectLst/>
                        </a:rPr>
                        <a:t>bills and coins</a:t>
                      </a:r>
                      <a:endParaRPr lang="lv-LV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effectLst/>
                        </a:rPr>
                        <a:t>Represented by </a:t>
                      </a:r>
                      <a:r>
                        <a:rPr lang="en-US" b="1" dirty="0">
                          <a:effectLst/>
                        </a:rPr>
                        <a:t>1 private and 1 public pieces of code</a:t>
                      </a:r>
                      <a:endParaRPr lang="lv-LV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751967"/>
                  </a:ext>
                </a:extLst>
              </a:tr>
              <a:tr h="1166601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b="1" dirty="0">
                          <a:effectLst/>
                        </a:rPr>
                        <a:t>Unlimited supply</a:t>
                      </a:r>
                      <a:r>
                        <a:rPr lang="en-US" b="0" dirty="0">
                          <a:effectLst/>
                        </a:rPr>
                        <a:t>. Government can produce as needed</a:t>
                      </a:r>
                      <a:endParaRPr lang="lv-LV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b="1" dirty="0">
                          <a:effectLst/>
                        </a:rPr>
                        <a:t>Limited supply</a:t>
                      </a:r>
                      <a:r>
                        <a:rPr lang="en-US" b="0" dirty="0">
                          <a:effectLst/>
                        </a:rPr>
                        <a:t>.</a:t>
                      </a:r>
                      <a:r>
                        <a:rPr lang="en-US" b="1" dirty="0">
                          <a:effectLst/>
                        </a:rPr>
                        <a:t> </a:t>
                      </a:r>
                      <a:r>
                        <a:rPr lang="en-US" b="0" dirty="0">
                          <a:effectLst/>
                        </a:rPr>
                        <a:t>Each cryptocurrency has set a maximum</a:t>
                      </a:r>
                      <a:endParaRPr lang="lv-LV" b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827565"/>
                  </a:ext>
                </a:extLst>
              </a:tr>
              <a:tr h="473121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lv-LV" dirty="0" err="1">
                          <a:effectLst/>
                        </a:rPr>
                        <a:t>Issued</a:t>
                      </a:r>
                      <a:r>
                        <a:rPr lang="lv-LV" dirty="0">
                          <a:effectLst/>
                        </a:rPr>
                        <a:t> </a:t>
                      </a:r>
                      <a:r>
                        <a:rPr lang="lv-LV" dirty="0" err="1">
                          <a:effectLst/>
                        </a:rPr>
                        <a:t>by</a:t>
                      </a:r>
                      <a:r>
                        <a:rPr lang="lv-LV" dirty="0">
                          <a:effectLst/>
                        </a:rPr>
                        <a:t> </a:t>
                      </a:r>
                      <a:r>
                        <a:rPr lang="lv-LV" b="1" dirty="0" err="1">
                          <a:effectLst/>
                        </a:rPr>
                        <a:t>government</a:t>
                      </a:r>
                      <a:endParaRPr lang="lv-LV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lv-LV" dirty="0" err="1">
                          <a:effectLst/>
                        </a:rPr>
                        <a:t>Produced</a:t>
                      </a:r>
                      <a:r>
                        <a:rPr lang="lv-LV" dirty="0">
                          <a:effectLst/>
                        </a:rPr>
                        <a:t> </a:t>
                      </a:r>
                      <a:r>
                        <a:rPr lang="lv-LV" dirty="0" err="1">
                          <a:effectLst/>
                        </a:rPr>
                        <a:t>by</a:t>
                      </a:r>
                      <a:r>
                        <a:rPr lang="lv-LV" dirty="0">
                          <a:effectLst/>
                        </a:rPr>
                        <a:t> </a:t>
                      </a:r>
                      <a:r>
                        <a:rPr lang="lv-LV" b="1" dirty="0" err="1">
                          <a:effectLst/>
                        </a:rPr>
                        <a:t>computers</a:t>
                      </a:r>
                      <a:endParaRPr lang="lv-LV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33409"/>
                  </a:ext>
                </a:extLst>
              </a:tr>
              <a:tr h="816621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b="1" dirty="0">
                          <a:effectLst/>
                        </a:rPr>
                        <a:t>Centralized</a:t>
                      </a:r>
                      <a:r>
                        <a:rPr lang="en-US" b="0" dirty="0">
                          <a:effectLst/>
                        </a:rPr>
                        <a:t>. Issued and controlled by law and banks</a:t>
                      </a:r>
                      <a:endParaRPr lang="it-IT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b="1" dirty="0">
                          <a:effectLst/>
                        </a:rPr>
                        <a:t>Decentralized</a:t>
                      </a:r>
                      <a:r>
                        <a:rPr lang="en-US" b="0" dirty="0">
                          <a:effectLst/>
                        </a:rPr>
                        <a:t>. Not controlled by any government or entity</a:t>
                      </a:r>
                      <a:endParaRPr lang="lv-LV" b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2794518"/>
                  </a:ext>
                </a:extLst>
              </a:tr>
              <a:tr h="816621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effectLst/>
                        </a:rPr>
                        <a:t>Value determined by </a:t>
                      </a:r>
                      <a:r>
                        <a:rPr lang="en-US" b="1" dirty="0">
                          <a:effectLst/>
                        </a:rPr>
                        <a:t>the market and regulation</a:t>
                      </a:r>
                      <a:endParaRPr lang="lv-LV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effectLst/>
                        </a:rPr>
                        <a:t>Value determined by </a:t>
                      </a:r>
                      <a:r>
                        <a:rPr lang="en-US" b="1" dirty="0">
                          <a:effectLst/>
                        </a:rPr>
                        <a:t>supply and demand</a:t>
                      </a:r>
                      <a:endParaRPr lang="lv-LV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7233657"/>
                  </a:ext>
                </a:extLst>
              </a:tr>
            </a:tbl>
          </a:graphicData>
        </a:graphic>
      </p:graphicFrame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B28155A-49C3-4EE6-96EC-17DC6E0108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1834" y="588055"/>
            <a:ext cx="8127999" cy="580345"/>
          </a:xfrm>
        </p:spPr>
        <p:txBody>
          <a:bodyPr>
            <a:normAutofit fontScale="85000" lnSpcReduction="10000"/>
          </a:bodyPr>
          <a:lstStyle/>
          <a:p>
            <a:r>
              <a:rPr lang="lv-LV" dirty="0" err="1"/>
              <a:t>Traditional</a:t>
            </a:r>
            <a:r>
              <a:rPr lang="lv-LV" dirty="0"/>
              <a:t> </a:t>
            </a:r>
            <a:r>
              <a:rPr lang="lv-LV" dirty="0" err="1"/>
              <a:t>money</a:t>
            </a:r>
            <a:r>
              <a:rPr lang="lv-LV" dirty="0"/>
              <a:t> </a:t>
            </a:r>
            <a:r>
              <a:rPr lang="lv-LV" dirty="0" err="1"/>
              <a:t>vs</a:t>
            </a:r>
            <a:r>
              <a:rPr lang="lv-LV" dirty="0"/>
              <a:t> </a:t>
            </a:r>
            <a:r>
              <a:rPr lang="lv-LV" dirty="0" err="1"/>
              <a:t>Cryptocurrency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6092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A05BB039-E3B0-4FC2-BABF-C2B3636DC6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5399" y="1939130"/>
            <a:ext cx="6296801" cy="3894140"/>
          </a:xfrm>
        </p:spPr>
        <p:txBody>
          <a:bodyPr>
            <a:normAutofit/>
          </a:bodyPr>
          <a:lstStyle/>
          <a:p>
            <a:pPr algn="just"/>
            <a:r>
              <a:rPr lang="lv-LV" sz="2400" dirty="0">
                <a:solidFill>
                  <a:srgbClr val="643CBE"/>
                </a:solidFill>
              </a:rPr>
              <a:t> </a:t>
            </a:r>
            <a:r>
              <a:rPr lang="en-US" sz="2400" b="1" dirty="0">
                <a:solidFill>
                  <a:srgbClr val="643CBE"/>
                </a:solidFill>
              </a:rPr>
              <a:t>Virtual currency</a:t>
            </a:r>
            <a:r>
              <a:rPr lang="lv-LV" sz="2400" b="1" dirty="0">
                <a:solidFill>
                  <a:srgbClr val="643CBE"/>
                </a:solidFill>
              </a:rPr>
              <a:t> </a:t>
            </a:r>
            <a:r>
              <a:rPr lang="lv-LV" sz="2400" b="1" dirty="0" err="1">
                <a:solidFill>
                  <a:srgbClr val="643CBE"/>
                </a:solidFill>
              </a:rPr>
              <a:t>or</a:t>
            </a:r>
            <a:r>
              <a:rPr lang="lv-LV" sz="2400" b="1" dirty="0">
                <a:solidFill>
                  <a:srgbClr val="643CBE"/>
                </a:solidFill>
              </a:rPr>
              <a:t> </a:t>
            </a:r>
            <a:r>
              <a:rPr lang="lv-LV" sz="2400" b="1" dirty="0" err="1">
                <a:solidFill>
                  <a:srgbClr val="643CBE"/>
                </a:solidFill>
              </a:rPr>
              <a:t>digital</a:t>
            </a:r>
            <a:r>
              <a:rPr lang="lv-LV" sz="2400" b="1" dirty="0">
                <a:solidFill>
                  <a:srgbClr val="643CBE"/>
                </a:solidFill>
              </a:rPr>
              <a:t> </a:t>
            </a:r>
            <a:r>
              <a:rPr lang="lv-LV" sz="2400" b="1" dirty="0" err="1">
                <a:solidFill>
                  <a:srgbClr val="643CBE"/>
                </a:solidFill>
              </a:rPr>
              <a:t>currency</a:t>
            </a:r>
            <a:r>
              <a:rPr lang="en-US" sz="2400" b="1" dirty="0">
                <a:solidFill>
                  <a:srgbClr val="643CBE"/>
                </a:solidFill>
              </a:rPr>
              <a:t> </a:t>
            </a:r>
            <a:r>
              <a:rPr lang="en-US" sz="2400" dirty="0">
                <a:solidFill>
                  <a:srgbClr val="643CBE"/>
                </a:solidFill>
              </a:rPr>
              <a:t>is a digital representation of value, not issued by a central bank, credit institution or e-money institution, which, in some circumstances, can be used as an alternative to money</a:t>
            </a:r>
            <a:r>
              <a:rPr lang="lv-LV" sz="2400" dirty="0">
                <a:solidFill>
                  <a:srgbClr val="643CBE"/>
                </a:solidFill>
              </a:rPr>
              <a:t>.</a:t>
            </a:r>
          </a:p>
          <a:p>
            <a:pPr algn="just"/>
            <a:r>
              <a:rPr lang="lv-LV" sz="2400" dirty="0">
                <a:solidFill>
                  <a:srgbClr val="643CBE"/>
                </a:solidFill>
              </a:rPr>
              <a:t> </a:t>
            </a:r>
            <a:r>
              <a:rPr lang="en-US" sz="2400" dirty="0">
                <a:solidFill>
                  <a:srgbClr val="643CBE"/>
                </a:solidFill>
              </a:rPr>
              <a:t>Digital money is entirely digital, it does not have a physical equivalent in the real world. But it acts in the same way as physical, traditional – or fiat – money.</a:t>
            </a:r>
            <a:endParaRPr lang="lv-LV" sz="2400" dirty="0">
              <a:solidFill>
                <a:srgbClr val="643CBE"/>
              </a:solidFill>
            </a:endParaRP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FAFBCA5-1F97-4242-B4F4-C84407242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74749" y="722086"/>
            <a:ext cx="9842501" cy="1030514"/>
          </a:xfrm>
        </p:spPr>
        <p:txBody>
          <a:bodyPr>
            <a:noAutofit/>
          </a:bodyPr>
          <a:lstStyle/>
          <a:p>
            <a:r>
              <a:rPr lang="lv-LV" sz="3300" dirty="0" err="1"/>
              <a:t>Digital</a:t>
            </a:r>
            <a:r>
              <a:rPr lang="lv-LV" sz="3300" dirty="0"/>
              <a:t> </a:t>
            </a:r>
            <a:r>
              <a:rPr lang="lv-LV" sz="3300" dirty="0" err="1"/>
              <a:t>currency</a:t>
            </a:r>
            <a:r>
              <a:rPr lang="lv-LV" sz="3300" dirty="0"/>
              <a:t> </a:t>
            </a:r>
            <a:r>
              <a:rPr lang="lv-LV" sz="3300" dirty="0" err="1"/>
              <a:t>vs</a:t>
            </a:r>
            <a:r>
              <a:rPr lang="lv-LV" sz="3300" dirty="0"/>
              <a:t> </a:t>
            </a:r>
            <a:r>
              <a:rPr lang="lv-LV" sz="3300" dirty="0" err="1"/>
              <a:t>Cryptocurrency</a:t>
            </a:r>
            <a:r>
              <a:rPr lang="lv-LV" sz="3300" dirty="0"/>
              <a:t>. </a:t>
            </a:r>
          </a:p>
          <a:p>
            <a:r>
              <a:rPr lang="lv-LV" sz="3300" dirty="0" err="1">
                <a:solidFill>
                  <a:schemeClr val="tx2">
                    <a:lumMod val="75000"/>
                  </a:schemeClr>
                </a:solidFill>
              </a:rPr>
              <a:t>Digital</a:t>
            </a:r>
            <a:r>
              <a:rPr lang="lv-LV" sz="33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sz="3300" dirty="0" err="1">
                <a:solidFill>
                  <a:schemeClr val="tx2">
                    <a:lumMod val="75000"/>
                  </a:schemeClr>
                </a:solidFill>
              </a:rPr>
              <a:t>currency</a:t>
            </a:r>
            <a:endParaRPr lang="lv-LV" sz="3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Graphic 2" descr="Laptop with solid fill">
            <a:extLst>
              <a:ext uri="{FF2B5EF4-FFF2-40B4-BE49-F238E27FC236}">
                <a16:creationId xmlns:a16="http://schemas.microsoft.com/office/drawing/2014/main" id="{A90FB146-02F6-4BD8-9DCE-FD0D3A0A8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1301" y="1939130"/>
            <a:ext cx="2622097" cy="2622097"/>
          </a:xfrm>
          <a:prstGeom prst="rect">
            <a:avLst/>
          </a:prstGeom>
        </p:spPr>
      </p:pic>
      <p:pic>
        <p:nvPicPr>
          <p:cNvPr id="7" name="Graphic 6" descr="Coins with solid fill">
            <a:extLst>
              <a:ext uri="{FF2B5EF4-FFF2-40B4-BE49-F238E27FC236}">
                <a16:creationId xmlns:a16="http://schemas.microsoft.com/office/drawing/2014/main" id="{AA2D3005-0E62-43A0-8530-9BD047AE2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65149" y="2667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0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A2398591-A5D2-461E-B6A4-FDCF837C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878" y="2894858"/>
            <a:ext cx="9728200" cy="865084"/>
          </a:xfrm>
        </p:spPr>
        <p:txBody>
          <a:bodyPr>
            <a:normAutofit fontScale="90000"/>
          </a:bodyPr>
          <a:lstStyle/>
          <a:p>
            <a:r>
              <a:rPr lang="lv-LV" dirty="0" err="1"/>
              <a:t>What</a:t>
            </a:r>
            <a:r>
              <a:rPr lang="lv-LV" dirty="0"/>
              <a:t> </a:t>
            </a:r>
            <a:r>
              <a:rPr lang="lv-LV" dirty="0" err="1"/>
              <a:t>is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difference</a:t>
            </a:r>
            <a:r>
              <a:rPr lang="lv-LV" dirty="0"/>
              <a:t> </a:t>
            </a:r>
            <a:r>
              <a:rPr lang="lv-LV" dirty="0" err="1"/>
              <a:t>between</a:t>
            </a:r>
            <a:r>
              <a:rPr lang="lv-LV" dirty="0"/>
              <a:t> </a:t>
            </a:r>
            <a:r>
              <a:rPr lang="lv-LV" dirty="0" err="1"/>
              <a:t>digital</a:t>
            </a:r>
            <a:r>
              <a:rPr lang="lv-LV" dirty="0"/>
              <a:t> </a:t>
            </a:r>
            <a:r>
              <a:rPr lang="lv-LV" dirty="0" err="1"/>
              <a:t>money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cryptocurrency</a:t>
            </a:r>
            <a:r>
              <a:rPr lang="lv-LV" dirty="0"/>
              <a:t>?</a:t>
            </a:r>
          </a:p>
        </p:txBody>
      </p:sp>
      <p:pic>
        <p:nvPicPr>
          <p:cNvPr id="3" name="Graphic 2" descr="Chat bubble with solid fill">
            <a:extLst>
              <a:ext uri="{FF2B5EF4-FFF2-40B4-BE49-F238E27FC236}">
                <a16:creationId xmlns:a16="http://schemas.microsoft.com/office/drawing/2014/main" id="{4FF0DB95-1528-4FAB-96E4-1C5B86D83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401" y="1007353"/>
            <a:ext cx="2320047" cy="232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9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A05BB039-E3B0-4FC2-BABF-C2B3636DC6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1700" y="1782193"/>
            <a:ext cx="6293757" cy="4495235"/>
          </a:xfrm>
        </p:spPr>
        <p:txBody>
          <a:bodyPr>
            <a:normAutofit/>
          </a:bodyPr>
          <a:lstStyle/>
          <a:p>
            <a:pPr algn="just"/>
            <a:r>
              <a:rPr lang="lv-LV" sz="2400" b="1" dirty="0" err="1"/>
              <a:t>Cryptocurrency</a:t>
            </a:r>
            <a:r>
              <a:rPr lang="lv-LV" sz="2400" b="1" dirty="0"/>
              <a:t> </a:t>
            </a:r>
            <a:r>
              <a:rPr lang="lv-LV" sz="2400" dirty="0" err="1"/>
              <a:t>is</a:t>
            </a:r>
            <a:r>
              <a:rPr lang="lv-LV" sz="2400" dirty="0"/>
              <a:t> </a:t>
            </a:r>
            <a:r>
              <a:rPr lang="en-US" sz="2400" dirty="0"/>
              <a:t>algorithm powered currency used as tokens in select online communities and backed by certain technologies, assets or projects</a:t>
            </a:r>
            <a:r>
              <a:rPr lang="lv-LV" sz="2400" dirty="0"/>
              <a:t>.</a:t>
            </a:r>
          </a:p>
          <a:p>
            <a:pPr algn="just"/>
            <a:r>
              <a:rPr lang="en-US" sz="2400" dirty="0"/>
              <a:t>Cryptocurrency is considered secure, reliable and trustworthy as it is based on cryptography</a:t>
            </a:r>
            <a:r>
              <a:rPr lang="lv-LV" sz="2400" dirty="0"/>
              <a:t>.</a:t>
            </a:r>
          </a:p>
          <a:p>
            <a:pPr algn="just"/>
            <a:r>
              <a:rPr lang="en-US" sz="2400" dirty="0"/>
              <a:t>Cryptocurrencies use Blockchain and a decentralized ledger, which means that no single individual or supervisory authority controls the actions in the network</a:t>
            </a:r>
            <a:r>
              <a:rPr lang="lv-LV" sz="2400" dirty="0"/>
              <a:t>.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FAFBCA5-1F97-4242-B4F4-C84407242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42356" y="580572"/>
            <a:ext cx="9136744" cy="935385"/>
          </a:xfrm>
        </p:spPr>
        <p:txBody>
          <a:bodyPr>
            <a:noAutofit/>
          </a:bodyPr>
          <a:lstStyle/>
          <a:p>
            <a:r>
              <a:rPr lang="lv-LV" sz="3300" dirty="0" err="1"/>
              <a:t>Digital</a:t>
            </a:r>
            <a:r>
              <a:rPr lang="lv-LV" sz="3300" dirty="0"/>
              <a:t> </a:t>
            </a:r>
            <a:r>
              <a:rPr lang="lv-LV" sz="3300" dirty="0" err="1"/>
              <a:t>currency</a:t>
            </a:r>
            <a:r>
              <a:rPr lang="lv-LV" sz="3300" dirty="0"/>
              <a:t> </a:t>
            </a:r>
            <a:r>
              <a:rPr lang="lv-LV" sz="3300" dirty="0" err="1"/>
              <a:t>vs</a:t>
            </a:r>
            <a:r>
              <a:rPr lang="lv-LV" sz="3300" dirty="0"/>
              <a:t> </a:t>
            </a:r>
            <a:r>
              <a:rPr lang="lv-LV" sz="3300" dirty="0" err="1"/>
              <a:t>Cryptocurrency</a:t>
            </a:r>
            <a:r>
              <a:rPr lang="lv-LV" sz="3300" dirty="0"/>
              <a:t>. </a:t>
            </a:r>
            <a:r>
              <a:rPr lang="lv-LV" sz="3300" dirty="0" err="1">
                <a:solidFill>
                  <a:schemeClr val="tx2">
                    <a:lumMod val="75000"/>
                  </a:schemeClr>
                </a:solidFill>
              </a:rPr>
              <a:t>Cryptocurrency</a:t>
            </a:r>
            <a:endParaRPr lang="lv-LV" sz="3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C6CA38A4-0CC1-47F9-A1C7-96013D094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26" y="1625600"/>
            <a:ext cx="308367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A521A945-C2FC-4A92-84AD-AB482BB48C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2792" y="2816877"/>
            <a:ext cx="4216088" cy="2981582"/>
          </a:xfrm>
        </p:spPr>
        <p:txBody>
          <a:bodyPr>
            <a:normAutofit/>
          </a:bodyPr>
          <a:lstStyle/>
          <a:p>
            <a:r>
              <a:rPr lang="lv-LV" sz="2400" b="0" i="0" dirty="0">
                <a:effectLst/>
                <a:latin typeface="Helvetica" panose="020B0604020202020204" pitchFamily="34" charset="0"/>
              </a:rPr>
              <a:t>Erik </a:t>
            </a:r>
            <a:r>
              <a:rPr lang="lv-LV" sz="2400" b="0" i="0" dirty="0" err="1">
                <a:effectLst/>
                <a:latin typeface="Helvetica" panose="020B0604020202020204" pitchFamily="34" charset="0"/>
              </a:rPr>
              <a:t>Voorhees</a:t>
            </a:r>
            <a:r>
              <a:rPr lang="lv-LV" sz="2400" dirty="0">
                <a:latin typeface="Helvetica" panose="020B0604020202020204" pitchFamily="34" charset="0"/>
              </a:rPr>
              <a:t>: «O</a:t>
            </a:r>
            <a:r>
              <a:rPr lang="en-US" sz="2400" dirty="0">
                <a:latin typeface="Helvetica" panose="020B0604020202020204" pitchFamily="34" charset="0"/>
              </a:rPr>
              <a:t>ne of Bitcoin’s most important features—and perhaps its true core innovation—is its</a:t>
            </a:r>
            <a:r>
              <a:rPr lang="lv-LV" sz="2400" dirty="0">
                <a:latin typeface="Helvetica" panose="020B0604020202020204" pitchFamily="34" charset="0"/>
              </a:rPr>
              <a:t> </a:t>
            </a:r>
            <a:r>
              <a:rPr lang="lv-LV" sz="2400" dirty="0" err="1">
                <a:latin typeface="Helvetica" panose="020B0604020202020204" pitchFamily="34" charset="0"/>
              </a:rPr>
              <a:t>decentralized</a:t>
            </a:r>
            <a:r>
              <a:rPr lang="lv-LV" sz="2400" dirty="0">
                <a:latin typeface="Helvetica" panose="020B0604020202020204" pitchFamily="34" charset="0"/>
              </a:rPr>
              <a:t> </a:t>
            </a:r>
            <a:r>
              <a:rPr lang="lv-LV" sz="2400" dirty="0" err="1">
                <a:latin typeface="Helvetica" panose="020B0604020202020204" pitchFamily="34" charset="0"/>
              </a:rPr>
              <a:t>structure</a:t>
            </a:r>
            <a:r>
              <a:rPr lang="lv-LV" sz="2400" b="0" i="0" dirty="0">
                <a:effectLst/>
                <a:latin typeface="Helvetica" panose="020B0604020202020204" pitchFamily="34" charset="0"/>
              </a:rPr>
              <a:t>».</a:t>
            </a:r>
            <a:endParaRPr lang="lv-LV" sz="2400" dirty="0"/>
          </a:p>
        </p:txBody>
      </p:sp>
      <p:pic>
        <p:nvPicPr>
          <p:cNvPr id="12" name="Attēla vietturis 11">
            <a:extLst>
              <a:ext uri="{FF2B5EF4-FFF2-40B4-BE49-F238E27FC236}">
                <a16:creationId xmlns:a16="http://schemas.microsoft.com/office/drawing/2014/main" id="{B8076F33-3317-4453-8F76-7F56C7BD517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r="5894"/>
          <a:stretch>
            <a:fillRect/>
          </a:stretch>
        </p:blipFill>
        <p:spPr>
          <a:xfrm>
            <a:off x="0" y="1112583"/>
            <a:ext cx="7107215" cy="4234118"/>
          </a:xfrm>
        </p:spPr>
      </p:pic>
      <p:sp>
        <p:nvSpPr>
          <p:cNvPr id="4" name="Virsraksts 3">
            <a:extLst>
              <a:ext uri="{FF2B5EF4-FFF2-40B4-BE49-F238E27FC236}">
                <a16:creationId xmlns:a16="http://schemas.microsoft.com/office/drawing/2014/main" id="{2FF5F22A-FCE6-4358-9861-BC444B4C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792" y="660400"/>
            <a:ext cx="4216088" cy="2365119"/>
          </a:xfrm>
        </p:spPr>
        <p:txBody>
          <a:bodyPr>
            <a:normAutofit/>
          </a:bodyPr>
          <a:lstStyle/>
          <a:p>
            <a:r>
              <a:rPr lang="lv-LV" sz="2800" dirty="0" err="1"/>
              <a:t>Centralized</a:t>
            </a:r>
            <a:r>
              <a:rPr lang="it-IT" sz="2800" dirty="0"/>
              <a:t>, </a:t>
            </a:r>
            <a:r>
              <a:rPr lang="lv-LV" sz="2800" dirty="0" err="1"/>
              <a:t>decentralized</a:t>
            </a:r>
            <a:r>
              <a:rPr lang="it-IT" sz="2800" dirty="0"/>
              <a:t> </a:t>
            </a:r>
            <a:r>
              <a:rPr lang="lv-LV" sz="2800" dirty="0" err="1"/>
              <a:t>and</a:t>
            </a:r>
            <a:r>
              <a:rPr lang="it-IT" sz="2800" dirty="0"/>
              <a:t> </a:t>
            </a:r>
            <a:r>
              <a:rPr lang="lv-LV" sz="2800" dirty="0" err="1"/>
              <a:t>distributed</a:t>
            </a:r>
            <a:r>
              <a:rPr lang="it-IT" sz="2800" dirty="0"/>
              <a:t> </a:t>
            </a:r>
            <a:r>
              <a:rPr lang="lv-LV" sz="2800" dirty="0" err="1"/>
              <a:t>payment</a:t>
            </a:r>
            <a:r>
              <a:rPr lang="lv-LV" sz="2800" dirty="0"/>
              <a:t> </a:t>
            </a:r>
            <a:r>
              <a:rPr lang="lv-LV" sz="2800" dirty="0" err="1"/>
              <a:t>mechanisms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407343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>
            <a:extLst>
              <a:ext uri="{FF2B5EF4-FFF2-40B4-BE49-F238E27FC236}">
                <a16:creationId xmlns:a16="http://schemas.microsoft.com/office/drawing/2014/main" id="{3D5D2F24-DD72-49D2-BA21-DB9F52A6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047" y="1641104"/>
            <a:ext cx="9737545" cy="4575629"/>
          </a:xfrm>
        </p:spPr>
        <p:txBody>
          <a:bodyPr>
            <a:normAutofit/>
          </a:bodyPr>
          <a:lstStyle/>
          <a:p>
            <a:r>
              <a:rPr lang="en-US" dirty="0"/>
              <a:t>What are the differences between decentralized and centralized payment mechanism? What is distributed payment mechanism?</a:t>
            </a:r>
            <a:br>
              <a:rPr lang="lv-LV" dirty="0"/>
            </a:br>
            <a:endParaRPr lang="lv-LV" dirty="0"/>
          </a:p>
        </p:txBody>
      </p:sp>
      <p:pic>
        <p:nvPicPr>
          <p:cNvPr id="3" name="Graphic 2" descr="Chat bubble with solid fill">
            <a:extLst>
              <a:ext uri="{FF2B5EF4-FFF2-40B4-BE49-F238E27FC236}">
                <a16:creationId xmlns:a16="http://schemas.microsoft.com/office/drawing/2014/main" id="{96F057EF-FB30-45EE-80A3-D46BFFD23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23" y="641267"/>
            <a:ext cx="2320047" cy="232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09740"/>
      </p:ext>
    </p:extLst>
  </p:cSld>
  <p:clrMapOvr>
    <a:masterClrMapping/>
  </p:clrMapOvr>
</p:sld>
</file>

<file path=ppt/theme/theme1.xml><?xml version="1.0" encoding="utf-8"?>
<a:theme xmlns:a="http://schemas.openxmlformats.org/drawingml/2006/main" name="Dizains2">
  <a:themeElements>
    <a:clrScheme name="Klasika">
      <a:dk1>
        <a:srgbClr val="333333"/>
      </a:dk1>
      <a:lt1>
        <a:srgbClr val="FFFFFF"/>
      </a:lt1>
      <a:dk2>
        <a:srgbClr val="643CBE"/>
      </a:dk2>
      <a:lt2>
        <a:srgbClr val="FFFFFF"/>
      </a:lt2>
      <a:accent1>
        <a:srgbClr val="643CBE"/>
      </a:accent1>
      <a:accent2>
        <a:srgbClr val="69C7AF"/>
      </a:accent2>
      <a:accent3>
        <a:srgbClr val="B6C5E9"/>
      </a:accent3>
      <a:accent4>
        <a:srgbClr val="F6EAAE"/>
      </a:accent4>
      <a:accent5>
        <a:srgbClr val="A9569B"/>
      </a:accent5>
      <a:accent6>
        <a:srgbClr val="EA6B83"/>
      </a:accent6>
      <a:hlink>
        <a:srgbClr val="00B0F0"/>
      </a:hlink>
      <a:folHlink>
        <a:srgbClr val="0070C0"/>
      </a:folHlink>
    </a:clrScheme>
    <a:fontScheme name="BDA-basic">
      <a:majorFont>
        <a:latin typeface="Raleway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zains2" id="{5137F38D-0220-4CCA-901D-5162DDDB09F0}" vid="{D2CB4CBC-221E-4507-804A-EA71EE85A355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6F21204CAD3041B3D4AAF1967E05F0" ma:contentTypeVersion="8" ma:contentTypeDescription="Create a new document." ma:contentTypeScope="" ma:versionID="1076a5b91f9739f61ab1407d00c1933d">
  <xsd:schema xmlns:xsd="http://www.w3.org/2001/XMLSchema" xmlns:xs="http://www.w3.org/2001/XMLSchema" xmlns:p="http://schemas.microsoft.com/office/2006/metadata/properties" xmlns:ns2="0d668201-9c4f-4eb6-8a22-944735530268" targetNamespace="http://schemas.microsoft.com/office/2006/metadata/properties" ma:root="true" ma:fieldsID="1ec42a2c640ab825be0c1fe0d58ad7f9" ns2:_="">
    <xsd:import namespace="0d668201-9c4f-4eb6-8a22-9447355302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68201-9c4f-4eb6-8a22-9447355302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7D003A-FCEA-469F-9CCC-10DBF7FDA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668201-9c4f-4eb6-8a22-9447355302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41A9AC-603B-432A-AB23-F9E0FF4FF7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F239A3-FD1F-4EC2-A786-CC8FFE2B27F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Dizains2</Template>
  <TotalTime>282</TotalTime>
  <Words>1344</Words>
  <Application>Microsoft Office PowerPoint</Application>
  <PresentationFormat>Widescreen</PresentationFormat>
  <Paragraphs>119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Helvetica</vt:lpstr>
      <vt:lpstr>Open Sans</vt:lpstr>
      <vt:lpstr>Raleway</vt:lpstr>
      <vt:lpstr>Raleway Black</vt:lpstr>
      <vt:lpstr>Roboto</vt:lpstr>
      <vt:lpstr>Webdings</vt:lpstr>
      <vt:lpstr>Wingdings</vt:lpstr>
      <vt:lpstr>Dizains2</vt:lpstr>
      <vt:lpstr>Cryptocurrency and decentralised payments. What is Bitcoin?</vt:lpstr>
      <vt:lpstr>PowerPoint Presentation</vt:lpstr>
      <vt:lpstr>PowerPoint Presentation</vt:lpstr>
      <vt:lpstr>PowerPoint Presentation</vt:lpstr>
      <vt:lpstr>PowerPoint Presentation</vt:lpstr>
      <vt:lpstr>What is the difference between digital money and cryptocurrency?</vt:lpstr>
      <vt:lpstr>PowerPoint Presentation</vt:lpstr>
      <vt:lpstr>Centralized, decentralized and distributed payment mechanisms</vt:lpstr>
      <vt:lpstr>What are the differences between decentralized and centralized payment mechanism? What is distributed payment mechanism? </vt:lpstr>
      <vt:lpstr>What is «Bitcoin»?</vt:lpstr>
      <vt:lpstr>Bitcoin un citas pazīstamākās kriptovalūtas</vt:lpstr>
      <vt:lpstr>Tasks on platform.blocks.ase.ro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Vitnija Kokoreviča</dc:creator>
  <cp:lastModifiedBy>Elīna Plāne</cp:lastModifiedBy>
  <cp:revision>38</cp:revision>
  <dcterms:created xsi:type="dcterms:W3CDTF">2021-05-27T13:11:16Z</dcterms:created>
  <dcterms:modified xsi:type="dcterms:W3CDTF">2021-06-15T08:30:24Z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0x010100916F21204CAD3041B3D4AAF1967E05F0</vt:lpwstr>
  </property>
</Properties>
</file>