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6" r:id="rId2"/>
    <p:sldId id="267" r:id="rId3"/>
    <p:sldId id="268" r:id="rId4"/>
    <p:sldId id="269" r:id="rId5"/>
    <p:sldId id="270" r:id="rId6"/>
    <p:sldId id="271" r:id="rId7"/>
    <p:sldId id="272" r:id="rId8"/>
    <p:sldId id="273" r:id="rId9"/>
    <p:sldId id="275" r:id="rId10"/>
    <p:sldId id="276" r:id="rId11"/>
    <p:sldId id="277" r:id="rId12"/>
    <p:sldId id="278" r:id="rId13"/>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68" d="100"/>
          <a:sy n="68" d="100"/>
        </p:scale>
        <p:origin x="90" y="1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AFEBB1C-D599-4091-9098-8D57A00A9433}"/>
              </a:ext>
            </a:extLst>
          </p:cNvPr>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 dello schema</a:t>
            </a:r>
          </a:p>
        </p:txBody>
      </p:sp>
      <p:sp>
        <p:nvSpPr>
          <p:cNvPr id="3" name="Sottotitolo 2">
            <a:extLst>
              <a:ext uri="{FF2B5EF4-FFF2-40B4-BE49-F238E27FC236}">
                <a16:creationId xmlns:a16="http://schemas.microsoft.com/office/drawing/2014/main" id="{46C463BD-76CF-4045-B584-F37C0964891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a:extLst>
              <a:ext uri="{FF2B5EF4-FFF2-40B4-BE49-F238E27FC236}">
                <a16:creationId xmlns:a16="http://schemas.microsoft.com/office/drawing/2014/main" id="{30116B0D-2134-4F4D-9366-E4A6793F6509}"/>
              </a:ext>
            </a:extLst>
          </p:cNvPr>
          <p:cNvSpPr>
            <a:spLocks noGrp="1"/>
          </p:cNvSpPr>
          <p:nvPr>
            <p:ph type="dt" sz="half" idx="10"/>
          </p:nvPr>
        </p:nvSpPr>
        <p:spPr/>
        <p:txBody>
          <a:bodyPr/>
          <a:lstStyle/>
          <a:p>
            <a:fld id="{4C962B05-795E-4E7D-93D4-3752B712922A}" type="datetimeFigureOut">
              <a:rPr lang="it-IT" smtClean="0"/>
              <a:t>24/05/2021</a:t>
            </a:fld>
            <a:endParaRPr lang="it-IT"/>
          </a:p>
        </p:txBody>
      </p:sp>
      <p:sp>
        <p:nvSpPr>
          <p:cNvPr id="5" name="Segnaposto piè di pagina 4">
            <a:extLst>
              <a:ext uri="{FF2B5EF4-FFF2-40B4-BE49-F238E27FC236}">
                <a16:creationId xmlns:a16="http://schemas.microsoft.com/office/drawing/2014/main" id="{F5492EAF-498C-48B3-9E3A-697445F78D05}"/>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62E5F66D-5ABF-48DC-AA6C-5F8975C0F904}"/>
              </a:ext>
            </a:extLst>
          </p:cNvPr>
          <p:cNvSpPr>
            <a:spLocks noGrp="1"/>
          </p:cNvSpPr>
          <p:nvPr>
            <p:ph type="sldNum" sz="quarter" idx="12"/>
          </p:nvPr>
        </p:nvSpPr>
        <p:spPr/>
        <p:txBody>
          <a:bodyPr/>
          <a:lstStyle/>
          <a:p>
            <a:fld id="{695E3CE3-8A91-458D-80A0-C5042406B9EA}" type="slidenum">
              <a:rPr lang="it-IT" smtClean="0"/>
              <a:t>‹N›</a:t>
            </a:fld>
            <a:endParaRPr lang="it-IT"/>
          </a:p>
        </p:txBody>
      </p:sp>
    </p:spTree>
    <p:extLst>
      <p:ext uri="{BB962C8B-B14F-4D97-AF65-F5344CB8AC3E}">
        <p14:creationId xmlns:p14="http://schemas.microsoft.com/office/powerpoint/2010/main" val="40507703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B1340C2-C64C-4A6E-AFB6-0909E034D07F}"/>
              </a:ext>
            </a:extLst>
          </p:cNvPr>
          <p:cNvSpPr>
            <a:spLocks noGrp="1"/>
          </p:cNvSpPr>
          <p:nvPr>
            <p:ph type="title"/>
          </p:nvPr>
        </p:nvSpPr>
        <p:spPr/>
        <p:txBody>
          <a:bodyPr/>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E3209E6A-8A4E-45FC-819A-45ED4DCC55C4}"/>
              </a:ext>
            </a:extLst>
          </p:cNvPr>
          <p:cNvSpPr>
            <a:spLocks noGrp="1"/>
          </p:cNvSpPr>
          <p:nvPr>
            <p:ph type="body" orient="vert" idx="1"/>
          </p:nvPr>
        </p:nvSpPr>
        <p:spPr/>
        <p:txBody>
          <a:bodyPr vert="eaVert"/>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CFF83F27-80FB-470E-B757-5BF2C3963D18}"/>
              </a:ext>
            </a:extLst>
          </p:cNvPr>
          <p:cNvSpPr>
            <a:spLocks noGrp="1"/>
          </p:cNvSpPr>
          <p:nvPr>
            <p:ph type="dt" sz="half" idx="10"/>
          </p:nvPr>
        </p:nvSpPr>
        <p:spPr/>
        <p:txBody>
          <a:bodyPr/>
          <a:lstStyle/>
          <a:p>
            <a:fld id="{4C962B05-795E-4E7D-93D4-3752B712922A}" type="datetimeFigureOut">
              <a:rPr lang="it-IT" smtClean="0"/>
              <a:t>24/05/2021</a:t>
            </a:fld>
            <a:endParaRPr lang="it-IT"/>
          </a:p>
        </p:txBody>
      </p:sp>
      <p:sp>
        <p:nvSpPr>
          <p:cNvPr id="5" name="Segnaposto piè di pagina 4">
            <a:extLst>
              <a:ext uri="{FF2B5EF4-FFF2-40B4-BE49-F238E27FC236}">
                <a16:creationId xmlns:a16="http://schemas.microsoft.com/office/drawing/2014/main" id="{9543F5E4-0DA8-4DAE-8860-BAB7FD75F476}"/>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82D9E260-7D94-4B71-9863-B8CF96EBFFB0}"/>
              </a:ext>
            </a:extLst>
          </p:cNvPr>
          <p:cNvSpPr>
            <a:spLocks noGrp="1"/>
          </p:cNvSpPr>
          <p:nvPr>
            <p:ph type="sldNum" sz="quarter" idx="12"/>
          </p:nvPr>
        </p:nvSpPr>
        <p:spPr/>
        <p:txBody>
          <a:bodyPr/>
          <a:lstStyle/>
          <a:p>
            <a:fld id="{695E3CE3-8A91-458D-80A0-C5042406B9EA}" type="slidenum">
              <a:rPr lang="it-IT" smtClean="0"/>
              <a:t>‹N›</a:t>
            </a:fld>
            <a:endParaRPr lang="it-IT"/>
          </a:p>
        </p:txBody>
      </p:sp>
    </p:spTree>
    <p:extLst>
      <p:ext uri="{BB962C8B-B14F-4D97-AF65-F5344CB8AC3E}">
        <p14:creationId xmlns:p14="http://schemas.microsoft.com/office/powerpoint/2010/main" val="17349412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a:extLst>
              <a:ext uri="{FF2B5EF4-FFF2-40B4-BE49-F238E27FC236}">
                <a16:creationId xmlns:a16="http://schemas.microsoft.com/office/drawing/2014/main" id="{DC5A9B64-6713-4DBF-9232-520BEE645413}"/>
              </a:ext>
            </a:extLst>
          </p:cNvPr>
          <p:cNvSpPr>
            <a:spLocks noGrp="1"/>
          </p:cNvSpPr>
          <p:nvPr>
            <p:ph type="title" orient="vert"/>
          </p:nvPr>
        </p:nvSpPr>
        <p:spPr>
          <a:xfrm>
            <a:off x="8724900" y="365125"/>
            <a:ext cx="2628900" cy="5811838"/>
          </a:xfrm>
        </p:spPr>
        <p:txBody>
          <a:bodyPr vert="eaVert"/>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12D37AC8-D4F8-4589-A52C-7036904C8D77}"/>
              </a:ext>
            </a:extLst>
          </p:cNvPr>
          <p:cNvSpPr>
            <a:spLocks noGrp="1"/>
          </p:cNvSpPr>
          <p:nvPr>
            <p:ph type="body" orient="vert" idx="1"/>
          </p:nvPr>
        </p:nvSpPr>
        <p:spPr>
          <a:xfrm>
            <a:off x="838200" y="365125"/>
            <a:ext cx="7734300" cy="5811838"/>
          </a:xfrm>
        </p:spPr>
        <p:txBody>
          <a:bodyPr vert="eaVert"/>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F3857AF6-4110-4BBE-BA40-892913D3A190}"/>
              </a:ext>
            </a:extLst>
          </p:cNvPr>
          <p:cNvSpPr>
            <a:spLocks noGrp="1"/>
          </p:cNvSpPr>
          <p:nvPr>
            <p:ph type="dt" sz="half" idx="10"/>
          </p:nvPr>
        </p:nvSpPr>
        <p:spPr/>
        <p:txBody>
          <a:bodyPr/>
          <a:lstStyle/>
          <a:p>
            <a:fld id="{4C962B05-795E-4E7D-93D4-3752B712922A}" type="datetimeFigureOut">
              <a:rPr lang="it-IT" smtClean="0"/>
              <a:t>24/05/2021</a:t>
            </a:fld>
            <a:endParaRPr lang="it-IT"/>
          </a:p>
        </p:txBody>
      </p:sp>
      <p:sp>
        <p:nvSpPr>
          <p:cNvPr id="5" name="Segnaposto piè di pagina 4">
            <a:extLst>
              <a:ext uri="{FF2B5EF4-FFF2-40B4-BE49-F238E27FC236}">
                <a16:creationId xmlns:a16="http://schemas.microsoft.com/office/drawing/2014/main" id="{44B62128-F6BA-4C8A-A5F6-17425B313011}"/>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CD685D4C-D212-4192-ABAF-6ADC233E57A4}"/>
              </a:ext>
            </a:extLst>
          </p:cNvPr>
          <p:cNvSpPr>
            <a:spLocks noGrp="1"/>
          </p:cNvSpPr>
          <p:nvPr>
            <p:ph type="sldNum" sz="quarter" idx="12"/>
          </p:nvPr>
        </p:nvSpPr>
        <p:spPr/>
        <p:txBody>
          <a:bodyPr/>
          <a:lstStyle/>
          <a:p>
            <a:fld id="{695E3CE3-8A91-458D-80A0-C5042406B9EA}" type="slidenum">
              <a:rPr lang="it-IT" smtClean="0"/>
              <a:t>‹N›</a:t>
            </a:fld>
            <a:endParaRPr lang="it-IT"/>
          </a:p>
        </p:txBody>
      </p:sp>
    </p:spTree>
    <p:extLst>
      <p:ext uri="{BB962C8B-B14F-4D97-AF65-F5344CB8AC3E}">
        <p14:creationId xmlns:p14="http://schemas.microsoft.com/office/powerpoint/2010/main" val="24134203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D6E2457-D653-4599-AC49-E8EB931E1BD5}"/>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00527039-DADA-4A56-9736-CBF0AAAEDBFC}"/>
              </a:ext>
            </a:extLst>
          </p:cNvPr>
          <p:cNvSpPr>
            <a:spLocks noGrp="1"/>
          </p:cNvSpPr>
          <p:nvPr>
            <p:ph idx="1"/>
          </p:nvPr>
        </p:nvSpPr>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FC85C759-1A4E-431D-A95C-0B50B1EFF8EE}"/>
              </a:ext>
            </a:extLst>
          </p:cNvPr>
          <p:cNvSpPr>
            <a:spLocks noGrp="1"/>
          </p:cNvSpPr>
          <p:nvPr>
            <p:ph type="dt" sz="half" idx="10"/>
          </p:nvPr>
        </p:nvSpPr>
        <p:spPr/>
        <p:txBody>
          <a:bodyPr/>
          <a:lstStyle/>
          <a:p>
            <a:fld id="{4C962B05-795E-4E7D-93D4-3752B712922A}" type="datetimeFigureOut">
              <a:rPr lang="it-IT" smtClean="0"/>
              <a:t>24/05/2021</a:t>
            </a:fld>
            <a:endParaRPr lang="it-IT"/>
          </a:p>
        </p:txBody>
      </p:sp>
      <p:sp>
        <p:nvSpPr>
          <p:cNvPr id="5" name="Segnaposto piè di pagina 4">
            <a:extLst>
              <a:ext uri="{FF2B5EF4-FFF2-40B4-BE49-F238E27FC236}">
                <a16:creationId xmlns:a16="http://schemas.microsoft.com/office/drawing/2014/main" id="{23773A99-E90A-4B96-A793-46C0D43149B8}"/>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0D7272EC-B6CD-453A-8A27-C08E2D7BE4E3}"/>
              </a:ext>
            </a:extLst>
          </p:cNvPr>
          <p:cNvSpPr>
            <a:spLocks noGrp="1"/>
          </p:cNvSpPr>
          <p:nvPr>
            <p:ph type="sldNum" sz="quarter" idx="12"/>
          </p:nvPr>
        </p:nvSpPr>
        <p:spPr/>
        <p:txBody>
          <a:bodyPr/>
          <a:lstStyle/>
          <a:p>
            <a:fld id="{695E3CE3-8A91-458D-80A0-C5042406B9EA}" type="slidenum">
              <a:rPr lang="it-IT" smtClean="0"/>
              <a:t>‹N›</a:t>
            </a:fld>
            <a:endParaRPr lang="it-IT"/>
          </a:p>
        </p:txBody>
      </p:sp>
    </p:spTree>
    <p:extLst>
      <p:ext uri="{BB962C8B-B14F-4D97-AF65-F5344CB8AC3E}">
        <p14:creationId xmlns:p14="http://schemas.microsoft.com/office/powerpoint/2010/main" val="41645869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8C717F2-D8A5-4590-A6EB-039DA56E9B6C}"/>
              </a:ext>
            </a:extLst>
          </p:cNvPr>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 dello schema</a:t>
            </a:r>
          </a:p>
        </p:txBody>
      </p:sp>
      <p:sp>
        <p:nvSpPr>
          <p:cNvPr id="3" name="Segnaposto testo 2">
            <a:extLst>
              <a:ext uri="{FF2B5EF4-FFF2-40B4-BE49-F238E27FC236}">
                <a16:creationId xmlns:a16="http://schemas.microsoft.com/office/drawing/2014/main" id="{217C49B7-04DC-4267-97E3-EE66A675F6D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Modifica gli stili del testo dello schema</a:t>
            </a:r>
          </a:p>
        </p:txBody>
      </p:sp>
      <p:sp>
        <p:nvSpPr>
          <p:cNvPr id="4" name="Segnaposto data 3">
            <a:extLst>
              <a:ext uri="{FF2B5EF4-FFF2-40B4-BE49-F238E27FC236}">
                <a16:creationId xmlns:a16="http://schemas.microsoft.com/office/drawing/2014/main" id="{4703FE48-22F9-4AC4-B5D9-397BABEE2C47}"/>
              </a:ext>
            </a:extLst>
          </p:cNvPr>
          <p:cNvSpPr>
            <a:spLocks noGrp="1"/>
          </p:cNvSpPr>
          <p:nvPr>
            <p:ph type="dt" sz="half" idx="10"/>
          </p:nvPr>
        </p:nvSpPr>
        <p:spPr/>
        <p:txBody>
          <a:bodyPr/>
          <a:lstStyle/>
          <a:p>
            <a:fld id="{4C962B05-795E-4E7D-93D4-3752B712922A}" type="datetimeFigureOut">
              <a:rPr lang="it-IT" smtClean="0"/>
              <a:t>24/05/2021</a:t>
            </a:fld>
            <a:endParaRPr lang="it-IT"/>
          </a:p>
        </p:txBody>
      </p:sp>
      <p:sp>
        <p:nvSpPr>
          <p:cNvPr id="5" name="Segnaposto piè di pagina 4">
            <a:extLst>
              <a:ext uri="{FF2B5EF4-FFF2-40B4-BE49-F238E27FC236}">
                <a16:creationId xmlns:a16="http://schemas.microsoft.com/office/drawing/2014/main" id="{22878C7A-347B-476F-811F-1580734A7550}"/>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0DFF43BB-DD21-4EEB-96AD-CAD920006934}"/>
              </a:ext>
            </a:extLst>
          </p:cNvPr>
          <p:cNvSpPr>
            <a:spLocks noGrp="1"/>
          </p:cNvSpPr>
          <p:nvPr>
            <p:ph type="sldNum" sz="quarter" idx="12"/>
          </p:nvPr>
        </p:nvSpPr>
        <p:spPr/>
        <p:txBody>
          <a:bodyPr/>
          <a:lstStyle/>
          <a:p>
            <a:fld id="{695E3CE3-8A91-458D-80A0-C5042406B9EA}" type="slidenum">
              <a:rPr lang="it-IT" smtClean="0"/>
              <a:t>‹N›</a:t>
            </a:fld>
            <a:endParaRPr lang="it-IT"/>
          </a:p>
        </p:txBody>
      </p:sp>
    </p:spTree>
    <p:extLst>
      <p:ext uri="{BB962C8B-B14F-4D97-AF65-F5344CB8AC3E}">
        <p14:creationId xmlns:p14="http://schemas.microsoft.com/office/powerpoint/2010/main" val="35994080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570978D-D09A-4D06-9E52-D4249A457B2E}"/>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056D0D6E-CC64-4687-A3F4-8F571E04E2C2}"/>
              </a:ext>
            </a:extLst>
          </p:cNvPr>
          <p:cNvSpPr>
            <a:spLocks noGrp="1"/>
          </p:cNvSpPr>
          <p:nvPr>
            <p:ph sz="half" idx="1"/>
          </p:nvPr>
        </p:nvSpPr>
        <p:spPr>
          <a:xfrm>
            <a:off x="838200" y="1825625"/>
            <a:ext cx="5181600" cy="435133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a:extLst>
              <a:ext uri="{FF2B5EF4-FFF2-40B4-BE49-F238E27FC236}">
                <a16:creationId xmlns:a16="http://schemas.microsoft.com/office/drawing/2014/main" id="{2CFC4641-B57E-49E3-8467-A0E67BEE4BEF}"/>
              </a:ext>
            </a:extLst>
          </p:cNvPr>
          <p:cNvSpPr>
            <a:spLocks noGrp="1"/>
          </p:cNvSpPr>
          <p:nvPr>
            <p:ph sz="half" idx="2"/>
          </p:nvPr>
        </p:nvSpPr>
        <p:spPr>
          <a:xfrm>
            <a:off x="6172200" y="1825625"/>
            <a:ext cx="5181600" cy="435133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a:extLst>
              <a:ext uri="{FF2B5EF4-FFF2-40B4-BE49-F238E27FC236}">
                <a16:creationId xmlns:a16="http://schemas.microsoft.com/office/drawing/2014/main" id="{25516F32-C251-4643-9A7C-8CB41F7F885C}"/>
              </a:ext>
            </a:extLst>
          </p:cNvPr>
          <p:cNvSpPr>
            <a:spLocks noGrp="1"/>
          </p:cNvSpPr>
          <p:nvPr>
            <p:ph type="dt" sz="half" idx="10"/>
          </p:nvPr>
        </p:nvSpPr>
        <p:spPr/>
        <p:txBody>
          <a:bodyPr/>
          <a:lstStyle/>
          <a:p>
            <a:fld id="{4C962B05-795E-4E7D-93D4-3752B712922A}" type="datetimeFigureOut">
              <a:rPr lang="it-IT" smtClean="0"/>
              <a:t>24/05/2021</a:t>
            </a:fld>
            <a:endParaRPr lang="it-IT"/>
          </a:p>
        </p:txBody>
      </p:sp>
      <p:sp>
        <p:nvSpPr>
          <p:cNvPr id="6" name="Segnaposto piè di pagina 5">
            <a:extLst>
              <a:ext uri="{FF2B5EF4-FFF2-40B4-BE49-F238E27FC236}">
                <a16:creationId xmlns:a16="http://schemas.microsoft.com/office/drawing/2014/main" id="{F7D25556-4F85-4BE6-96EB-3D009C286C65}"/>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47428A74-41F1-49A3-B2C9-B41C8A104DAF}"/>
              </a:ext>
            </a:extLst>
          </p:cNvPr>
          <p:cNvSpPr>
            <a:spLocks noGrp="1"/>
          </p:cNvSpPr>
          <p:nvPr>
            <p:ph type="sldNum" sz="quarter" idx="12"/>
          </p:nvPr>
        </p:nvSpPr>
        <p:spPr/>
        <p:txBody>
          <a:bodyPr/>
          <a:lstStyle/>
          <a:p>
            <a:fld id="{695E3CE3-8A91-458D-80A0-C5042406B9EA}" type="slidenum">
              <a:rPr lang="it-IT" smtClean="0"/>
              <a:t>‹N›</a:t>
            </a:fld>
            <a:endParaRPr lang="it-IT"/>
          </a:p>
        </p:txBody>
      </p:sp>
    </p:spTree>
    <p:extLst>
      <p:ext uri="{BB962C8B-B14F-4D97-AF65-F5344CB8AC3E}">
        <p14:creationId xmlns:p14="http://schemas.microsoft.com/office/powerpoint/2010/main" val="21860998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4A49B7E-E3E1-4715-B494-F6A5F28F5B2C}"/>
              </a:ext>
            </a:extLst>
          </p:cNvPr>
          <p:cNvSpPr>
            <a:spLocks noGrp="1"/>
          </p:cNvSpPr>
          <p:nvPr>
            <p:ph type="title"/>
          </p:nvPr>
        </p:nvSpPr>
        <p:spPr>
          <a:xfrm>
            <a:off x="839788" y="365125"/>
            <a:ext cx="10515600" cy="1325563"/>
          </a:xfrm>
        </p:spPr>
        <p:txBody>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F5AF4B79-3A7A-4D8D-88DF-7DA70DFABD0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4" name="Segnaposto contenuto 3">
            <a:extLst>
              <a:ext uri="{FF2B5EF4-FFF2-40B4-BE49-F238E27FC236}">
                <a16:creationId xmlns:a16="http://schemas.microsoft.com/office/drawing/2014/main" id="{B9947349-4DE1-4585-91E5-C13AC4D1164F}"/>
              </a:ext>
            </a:extLst>
          </p:cNvPr>
          <p:cNvSpPr>
            <a:spLocks noGrp="1"/>
          </p:cNvSpPr>
          <p:nvPr>
            <p:ph sz="half" idx="2"/>
          </p:nvPr>
        </p:nvSpPr>
        <p:spPr>
          <a:xfrm>
            <a:off x="839788" y="2505075"/>
            <a:ext cx="5157787" cy="368458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a:extLst>
              <a:ext uri="{FF2B5EF4-FFF2-40B4-BE49-F238E27FC236}">
                <a16:creationId xmlns:a16="http://schemas.microsoft.com/office/drawing/2014/main" id="{C834B8C8-731E-4999-BA3A-4A0912E35ED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6" name="Segnaposto contenuto 5">
            <a:extLst>
              <a:ext uri="{FF2B5EF4-FFF2-40B4-BE49-F238E27FC236}">
                <a16:creationId xmlns:a16="http://schemas.microsoft.com/office/drawing/2014/main" id="{A4B70689-D508-49F8-8413-0FD50E2A44B7}"/>
              </a:ext>
            </a:extLst>
          </p:cNvPr>
          <p:cNvSpPr>
            <a:spLocks noGrp="1"/>
          </p:cNvSpPr>
          <p:nvPr>
            <p:ph sz="quarter" idx="4"/>
          </p:nvPr>
        </p:nvSpPr>
        <p:spPr>
          <a:xfrm>
            <a:off x="6172200" y="2505075"/>
            <a:ext cx="5183188" cy="368458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a:extLst>
              <a:ext uri="{FF2B5EF4-FFF2-40B4-BE49-F238E27FC236}">
                <a16:creationId xmlns:a16="http://schemas.microsoft.com/office/drawing/2014/main" id="{B6A15079-9458-4551-BEE4-744C7EBB04AD}"/>
              </a:ext>
            </a:extLst>
          </p:cNvPr>
          <p:cNvSpPr>
            <a:spLocks noGrp="1"/>
          </p:cNvSpPr>
          <p:nvPr>
            <p:ph type="dt" sz="half" idx="10"/>
          </p:nvPr>
        </p:nvSpPr>
        <p:spPr/>
        <p:txBody>
          <a:bodyPr/>
          <a:lstStyle/>
          <a:p>
            <a:fld id="{4C962B05-795E-4E7D-93D4-3752B712922A}" type="datetimeFigureOut">
              <a:rPr lang="it-IT" smtClean="0"/>
              <a:t>24/05/2021</a:t>
            </a:fld>
            <a:endParaRPr lang="it-IT"/>
          </a:p>
        </p:txBody>
      </p:sp>
      <p:sp>
        <p:nvSpPr>
          <p:cNvPr id="8" name="Segnaposto piè di pagina 7">
            <a:extLst>
              <a:ext uri="{FF2B5EF4-FFF2-40B4-BE49-F238E27FC236}">
                <a16:creationId xmlns:a16="http://schemas.microsoft.com/office/drawing/2014/main" id="{EF6247DA-1F52-4172-BC64-A4A41B601D5E}"/>
              </a:ext>
            </a:extLst>
          </p:cNvPr>
          <p:cNvSpPr>
            <a:spLocks noGrp="1"/>
          </p:cNvSpPr>
          <p:nvPr>
            <p:ph type="ftr" sz="quarter" idx="11"/>
          </p:nvPr>
        </p:nvSpPr>
        <p:spPr/>
        <p:txBody>
          <a:bodyPr/>
          <a:lstStyle/>
          <a:p>
            <a:endParaRPr lang="it-IT"/>
          </a:p>
        </p:txBody>
      </p:sp>
      <p:sp>
        <p:nvSpPr>
          <p:cNvPr id="9" name="Segnaposto numero diapositiva 8">
            <a:extLst>
              <a:ext uri="{FF2B5EF4-FFF2-40B4-BE49-F238E27FC236}">
                <a16:creationId xmlns:a16="http://schemas.microsoft.com/office/drawing/2014/main" id="{1255A505-C331-460B-9844-BE99AE369291}"/>
              </a:ext>
            </a:extLst>
          </p:cNvPr>
          <p:cNvSpPr>
            <a:spLocks noGrp="1"/>
          </p:cNvSpPr>
          <p:nvPr>
            <p:ph type="sldNum" sz="quarter" idx="12"/>
          </p:nvPr>
        </p:nvSpPr>
        <p:spPr/>
        <p:txBody>
          <a:bodyPr/>
          <a:lstStyle/>
          <a:p>
            <a:fld id="{695E3CE3-8A91-458D-80A0-C5042406B9EA}" type="slidenum">
              <a:rPr lang="it-IT" smtClean="0"/>
              <a:t>‹N›</a:t>
            </a:fld>
            <a:endParaRPr lang="it-IT"/>
          </a:p>
        </p:txBody>
      </p:sp>
    </p:spTree>
    <p:extLst>
      <p:ext uri="{BB962C8B-B14F-4D97-AF65-F5344CB8AC3E}">
        <p14:creationId xmlns:p14="http://schemas.microsoft.com/office/powerpoint/2010/main" val="6666885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7E48DD7-4520-456C-B29C-C92FB2CD3541}"/>
              </a:ext>
            </a:extLst>
          </p:cNvPr>
          <p:cNvSpPr>
            <a:spLocks noGrp="1"/>
          </p:cNvSpPr>
          <p:nvPr>
            <p:ph type="title"/>
          </p:nvPr>
        </p:nvSpPr>
        <p:spPr/>
        <p:txBody>
          <a:bodyPr/>
          <a:lstStyle/>
          <a:p>
            <a:r>
              <a:rPr lang="it-IT"/>
              <a:t>Fare clic per modificare lo stile del titolo dello schema</a:t>
            </a:r>
          </a:p>
        </p:txBody>
      </p:sp>
      <p:sp>
        <p:nvSpPr>
          <p:cNvPr id="3" name="Segnaposto data 2">
            <a:extLst>
              <a:ext uri="{FF2B5EF4-FFF2-40B4-BE49-F238E27FC236}">
                <a16:creationId xmlns:a16="http://schemas.microsoft.com/office/drawing/2014/main" id="{2D747BDA-7B01-45D3-AC79-A71B95B08DDB}"/>
              </a:ext>
            </a:extLst>
          </p:cNvPr>
          <p:cNvSpPr>
            <a:spLocks noGrp="1"/>
          </p:cNvSpPr>
          <p:nvPr>
            <p:ph type="dt" sz="half" idx="10"/>
          </p:nvPr>
        </p:nvSpPr>
        <p:spPr/>
        <p:txBody>
          <a:bodyPr/>
          <a:lstStyle/>
          <a:p>
            <a:fld id="{4C962B05-795E-4E7D-93D4-3752B712922A}" type="datetimeFigureOut">
              <a:rPr lang="it-IT" smtClean="0"/>
              <a:t>24/05/2021</a:t>
            </a:fld>
            <a:endParaRPr lang="it-IT"/>
          </a:p>
        </p:txBody>
      </p:sp>
      <p:sp>
        <p:nvSpPr>
          <p:cNvPr id="4" name="Segnaposto piè di pagina 3">
            <a:extLst>
              <a:ext uri="{FF2B5EF4-FFF2-40B4-BE49-F238E27FC236}">
                <a16:creationId xmlns:a16="http://schemas.microsoft.com/office/drawing/2014/main" id="{F0FF7027-4C74-49CD-9665-F17E7E2DA348}"/>
              </a:ext>
            </a:extLst>
          </p:cNvPr>
          <p:cNvSpPr>
            <a:spLocks noGrp="1"/>
          </p:cNvSpPr>
          <p:nvPr>
            <p:ph type="ftr" sz="quarter" idx="11"/>
          </p:nvPr>
        </p:nvSpPr>
        <p:spPr/>
        <p:txBody>
          <a:bodyPr/>
          <a:lstStyle/>
          <a:p>
            <a:endParaRPr lang="it-IT"/>
          </a:p>
        </p:txBody>
      </p:sp>
      <p:sp>
        <p:nvSpPr>
          <p:cNvPr id="5" name="Segnaposto numero diapositiva 4">
            <a:extLst>
              <a:ext uri="{FF2B5EF4-FFF2-40B4-BE49-F238E27FC236}">
                <a16:creationId xmlns:a16="http://schemas.microsoft.com/office/drawing/2014/main" id="{B013422C-53BB-4F3E-AB48-31959FFE7194}"/>
              </a:ext>
            </a:extLst>
          </p:cNvPr>
          <p:cNvSpPr>
            <a:spLocks noGrp="1"/>
          </p:cNvSpPr>
          <p:nvPr>
            <p:ph type="sldNum" sz="quarter" idx="12"/>
          </p:nvPr>
        </p:nvSpPr>
        <p:spPr/>
        <p:txBody>
          <a:bodyPr/>
          <a:lstStyle/>
          <a:p>
            <a:fld id="{695E3CE3-8A91-458D-80A0-C5042406B9EA}" type="slidenum">
              <a:rPr lang="it-IT" smtClean="0"/>
              <a:t>‹N›</a:t>
            </a:fld>
            <a:endParaRPr lang="it-IT"/>
          </a:p>
        </p:txBody>
      </p:sp>
    </p:spTree>
    <p:extLst>
      <p:ext uri="{BB962C8B-B14F-4D97-AF65-F5344CB8AC3E}">
        <p14:creationId xmlns:p14="http://schemas.microsoft.com/office/powerpoint/2010/main" val="6952189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25EE7E03-8A89-4877-B281-9F2F05DF812D}"/>
              </a:ext>
            </a:extLst>
          </p:cNvPr>
          <p:cNvSpPr>
            <a:spLocks noGrp="1"/>
          </p:cNvSpPr>
          <p:nvPr>
            <p:ph type="dt" sz="half" idx="10"/>
          </p:nvPr>
        </p:nvSpPr>
        <p:spPr/>
        <p:txBody>
          <a:bodyPr/>
          <a:lstStyle/>
          <a:p>
            <a:fld id="{4C962B05-795E-4E7D-93D4-3752B712922A}" type="datetimeFigureOut">
              <a:rPr lang="it-IT" smtClean="0"/>
              <a:t>24/05/2021</a:t>
            </a:fld>
            <a:endParaRPr lang="it-IT"/>
          </a:p>
        </p:txBody>
      </p:sp>
      <p:sp>
        <p:nvSpPr>
          <p:cNvPr id="3" name="Segnaposto piè di pagina 2">
            <a:extLst>
              <a:ext uri="{FF2B5EF4-FFF2-40B4-BE49-F238E27FC236}">
                <a16:creationId xmlns:a16="http://schemas.microsoft.com/office/drawing/2014/main" id="{97175D06-DE8E-4FDB-8734-15B2164EBD7B}"/>
              </a:ext>
            </a:extLst>
          </p:cNvPr>
          <p:cNvSpPr>
            <a:spLocks noGrp="1"/>
          </p:cNvSpPr>
          <p:nvPr>
            <p:ph type="ftr" sz="quarter" idx="11"/>
          </p:nvPr>
        </p:nvSpPr>
        <p:spPr/>
        <p:txBody>
          <a:bodyPr/>
          <a:lstStyle/>
          <a:p>
            <a:endParaRPr lang="it-IT"/>
          </a:p>
        </p:txBody>
      </p:sp>
      <p:sp>
        <p:nvSpPr>
          <p:cNvPr id="4" name="Segnaposto numero diapositiva 3">
            <a:extLst>
              <a:ext uri="{FF2B5EF4-FFF2-40B4-BE49-F238E27FC236}">
                <a16:creationId xmlns:a16="http://schemas.microsoft.com/office/drawing/2014/main" id="{4EBEDB6A-8429-4294-96E9-AC9A3BFDDD76}"/>
              </a:ext>
            </a:extLst>
          </p:cNvPr>
          <p:cNvSpPr>
            <a:spLocks noGrp="1"/>
          </p:cNvSpPr>
          <p:nvPr>
            <p:ph type="sldNum" sz="quarter" idx="12"/>
          </p:nvPr>
        </p:nvSpPr>
        <p:spPr/>
        <p:txBody>
          <a:bodyPr/>
          <a:lstStyle/>
          <a:p>
            <a:fld id="{695E3CE3-8A91-458D-80A0-C5042406B9EA}" type="slidenum">
              <a:rPr lang="it-IT" smtClean="0"/>
              <a:t>‹N›</a:t>
            </a:fld>
            <a:endParaRPr lang="it-IT"/>
          </a:p>
        </p:txBody>
      </p:sp>
    </p:spTree>
    <p:extLst>
      <p:ext uri="{BB962C8B-B14F-4D97-AF65-F5344CB8AC3E}">
        <p14:creationId xmlns:p14="http://schemas.microsoft.com/office/powerpoint/2010/main" val="25674999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98E7878-2BA6-4066-A715-52F8014AA302}"/>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57C0887F-C481-46C9-B748-3F53FA8CEEF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a:extLst>
              <a:ext uri="{FF2B5EF4-FFF2-40B4-BE49-F238E27FC236}">
                <a16:creationId xmlns:a16="http://schemas.microsoft.com/office/drawing/2014/main" id="{32375581-E59A-4BAA-A743-BDF60B97E3E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Modifica gli stili del testo dello schema</a:t>
            </a:r>
          </a:p>
        </p:txBody>
      </p:sp>
      <p:sp>
        <p:nvSpPr>
          <p:cNvPr id="5" name="Segnaposto data 4">
            <a:extLst>
              <a:ext uri="{FF2B5EF4-FFF2-40B4-BE49-F238E27FC236}">
                <a16:creationId xmlns:a16="http://schemas.microsoft.com/office/drawing/2014/main" id="{3FE406F3-9A7C-4657-82EF-F993558C51B1}"/>
              </a:ext>
            </a:extLst>
          </p:cNvPr>
          <p:cNvSpPr>
            <a:spLocks noGrp="1"/>
          </p:cNvSpPr>
          <p:nvPr>
            <p:ph type="dt" sz="half" idx="10"/>
          </p:nvPr>
        </p:nvSpPr>
        <p:spPr/>
        <p:txBody>
          <a:bodyPr/>
          <a:lstStyle/>
          <a:p>
            <a:fld id="{4C962B05-795E-4E7D-93D4-3752B712922A}" type="datetimeFigureOut">
              <a:rPr lang="it-IT" smtClean="0"/>
              <a:t>24/05/2021</a:t>
            </a:fld>
            <a:endParaRPr lang="it-IT"/>
          </a:p>
        </p:txBody>
      </p:sp>
      <p:sp>
        <p:nvSpPr>
          <p:cNvPr id="6" name="Segnaposto piè di pagina 5">
            <a:extLst>
              <a:ext uri="{FF2B5EF4-FFF2-40B4-BE49-F238E27FC236}">
                <a16:creationId xmlns:a16="http://schemas.microsoft.com/office/drawing/2014/main" id="{CAC73D83-6CCA-46E9-B761-FF1EFEF8A7F3}"/>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CE0A9217-672B-473A-80AC-A35554B7E340}"/>
              </a:ext>
            </a:extLst>
          </p:cNvPr>
          <p:cNvSpPr>
            <a:spLocks noGrp="1"/>
          </p:cNvSpPr>
          <p:nvPr>
            <p:ph type="sldNum" sz="quarter" idx="12"/>
          </p:nvPr>
        </p:nvSpPr>
        <p:spPr/>
        <p:txBody>
          <a:bodyPr/>
          <a:lstStyle/>
          <a:p>
            <a:fld id="{695E3CE3-8A91-458D-80A0-C5042406B9EA}" type="slidenum">
              <a:rPr lang="it-IT" smtClean="0"/>
              <a:t>‹N›</a:t>
            </a:fld>
            <a:endParaRPr lang="it-IT"/>
          </a:p>
        </p:txBody>
      </p:sp>
    </p:spTree>
    <p:extLst>
      <p:ext uri="{BB962C8B-B14F-4D97-AF65-F5344CB8AC3E}">
        <p14:creationId xmlns:p14="http://schemas.microsoft.com/office/powerpoint/2010/main" val="20279933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0F012EC-EC18-451A-895D-64BF153557BD}"/>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immagine 2">
            <a:extLst>
              <a:ext uri="{FF2B5EF4-FFF2-40B4-BE49-F238E27FC236}">
                <a16:creationId xmlns:a16="http://schemas.microsoft.com/office/drawing/2014/main" id="{2C2DAD28-C48F-47F2-A092-EB62953B1F3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a:extLst>
              <a:ext uri="{FF2B5EF4-FFF2-40B4-BE49-F238E27FC236}">
                <a16:creationId xmlns:a16="http://schemas.microsoft.com/office/drawing/2014/main" id="{69F8C131-9EB8-4944-BF18-A422A11EB09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Modifica gli stili del testo dello schema</a:t>
            </a:r>
          </a:p>
        </p:txBody>
      </p:sp>
      <p:sp>
        <p:nvSpPr>
          <p:cNvPr id="5" name="Segnaposto data 4">
            <a:extLst>
              <a:ext uri="{FF2B5EF4-FFF2-40B4-BE49-F238E27FC236}">
                <a16:creationId xmlns:a16="http://schemas.microsoft.com/office/drawing/2014/main" id="{FCB85C6D-D337-4FDC-91F6-8507A4978D82}"/>
              </a:ext>
            </a:extLst>
          </p:cNvPr>
          <p:cNvSpPr>
            <a:spLocks noGrp="1"/>
          </p:cNvSpPr>
          <p:nvPr>
            <p:ph type="dt" sz="half" idx="10"/>
          </p:nvPr>
        </p:nvSpPr>
        <p:spPr/>
        <p:txBody>
          <a:bodyPr/>
          <a:lstStyle/>
          <a:p>
            <a:fld id="{4C962B05-795E-4E7D-93D4-3752B712922A}" type="datetimeFigureOut">
              <a:rPr lang="it-IT" smtClean="0"/>
              <a:t>24/05/2021</a:t>
            </a:fld>
            <a:endParaRPr lang="it-IT"/>
          </a:p>
        </p:txBody>
      </p:sp>
      <p:sp>
        <p:nvSpPr>
          <p:cNvPr id="6" name="Segnaposto piè di pagina 5">
            <a:extLst>
              <a:ext uri="{FF2B5EF4-FFF2-40B4-BE49-F238E27FC236}">
                <a16:creationId xmlns:a16="http://schemas.microsoft.com/office/drawing/2014/main" id="{733F874B-8CC0-4C5A-A0F5-6A1F02BAF6D8}"/>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A77223E8-F039-491D-BC4F-7695E1A22D2D}"/>
              </a:ext>
            </a:extLst>
          </p:cNvPr>
          <p:cNvSpPr>
            <a:spLocks noGrp="1"/>
          </p:cNvSpPr>
          <p:nvPr>
            <p:ph type="sldNum" sz="quarter" idx="12"/>
          </p:nvPr>
        </p:nvSpPr>
        <p:spPr/>
        <p:txBody>
          <a:bodyPr/>
          <a:lstStyle/>
          <a:p>
            <a:fld id="{695E3CE3-8A91-458D-80A0-C5042406B9EA}" type="slidenum">
              <a:rPr lang="it-IT" smtClean="0"/>
              <a:t>‹N›</a:t>
            </a:fld>
            <a:endParaRPr lang="it-IT"/>
          </a:p>
        </p:txBody>
      </p:sp>
    </p:spTree>
    <p:extLst>
      <p:ext uri="{BB962C8B-B14F-4D97-AF65-F5344CB8AC3E}">
        <p14:creationId xmlns:p14="http://schemas.microsoft.com/office/powerpoint/2010/main" val="6916521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55000"/>
            <a:lum/>
          </a:blip>
          <a:srcRect/>
          <a:tile tx="0" ty="0" sx="100000" sy="100000" flip="none" algn="tl"/>
        </a:blipFill>
        <a:effectLst/>
      </p:bgPr>
    </p:bg>
    <p:spTree>
      <p:nvGrpSpPr>
        <p:cNvPr id="1" name=""/>
        <p:cNvGrpSpPr/>
        <p:nvPr/>
      </p:nvGrpSpPr>
      <p:grpSpPr>
        <a:xfrm>
          <a:off x="0" y="0"/>
          <a:ext cx="0" cy="0"/>
          <a:chOff x="0" y="0"/>
          <a:chExt cx="0" cy="0"/>
        </a:xfrm>
      </p:grpSpPr>
      <p:sp>
        <p:nvSpPr>
          <p:cNvPr id="2" name="Segnaposto titolo 1">
            <a:extLst>
              <a:ext uri="{FF2B5EF4-FFF2-40B4-BE49-F238E27FC236}">
                <a16:creationId xmlns:a16="http://schemas.microsoft.com/office/drawing/2014/main" id="{037F1F32-0AF1-4F81-99FF-14F8351AC8E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10060CDC-DFD0-4D56-A136-32D9269F5C6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ED4927ED-2D21-449B-9EF4-E41AE81F1FD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C962B05-795E-4E7D-93D4-3752B712922A}" type="datetimeFigureOut">
              <a:rPr lang="it-IT" smtClean="0"/>
              <a:t>24/05/2021</a:t>
            </a:fld>
            <a:endParaRPr lang="it-IT"/>
          </a:p>
        </p:txBody>
      </p:sp>
      <p:sp>
        <p:nvSpPr>
          <p:cNvPr id="5" name="Segnaposto piè di pagina 4">
            <a:extLst>
              <a:ext uri="{FF2B5EF4-FFF2-40B4-BE49-F238E27FC236}">
                <a16:creationId xmlns:a16="http://schemas.microsoft.com/office/drawing/2014/main" id="{1EAADB7E-5D1E-48C1-95AB-ABC69D06851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a:extLst>
              <a:ext uri="{FF2B5EF4-FFF2-40B4-BE49-F238E27FC236}">
                <a16:creationId xmlns:a16="http://schemas.microsoft.com/office/drawing/2014/main" id="{373E7837-8D1C-4230-AD92-DCB2C41B428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95E3CE3-8A91-458D-80A0-C5042406B9EA}" type="slidenum">
              <a:rPr lang="it-IT" smtClean="0"/>
              <a:t>‹N›</a:t>
            </a:fld>
            <a:endParaRPr lang="it-IT"/>
          </a:p>
        </p:txBody>
      </p:sp>
    </p:spTree>
    <p:extLst>
      <p:ext uri="{BB962C8B-B14F-4D97-AF65-F5344CB8AC3E}">
        <p14:creationId xmlns:p14="http://schemas.microsoft.com/office/powerpoint/2010/main" val="236000121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hyperlink" Target="https://emn178.github.io/online-tools/sha256.html" TargetMode="Externa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olo 1">
            <a:extLst>
              <a:ext uri="{FF2B5EF4-FFF2-40B4-BE49-F238E27FC236}">
                <a16:creationId xmlns:a16="http://schemas.microsoft.com/office/drawing/2014/main" id="{B47E4917-8518-44C2-86AF-1783A0C34C87}"/>
              </a:ext>
            </a:extLst>
          </p:cNvPr>
          <p:cNvSpPr txBox="1">
            <a:spLocks/>
          </p:cNvSpPr>
          <p:nvPr/>
        </p:nvSpPr>
        <p:spPr>
          <a:xfrm>
            <a:off x="838200" y="365125"/>
            <a:ext cx="10515600" cy="1196389"/>
          </a:xfrm>
          <a:prstGeom prst="rect">
            <a:avLst/>
          </a:prstGeom>
        </p:spPr>
        <p:txBody>
          <a:bodyPr vert="horz" lIns="91440" tIns="45720" rIns="91440" bIns="45720" rtlCol="0" anchor="b">
            <a:normAutofit fontScale="850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it-IT" sz="4800" b="1" dirty="0">
                <a:solidFill>
                  <a:schemeClr val="accent1">
                    <a:lumMod val="75000"/>
                  </a:schemeClr>
                </a:solidFill>
                <a:latin typeface="Aharoni" panose="02010803020104030203" pitchFamily="2" charset="-79"/>
                <a:cs typeface="Aharoni" panose="02010803020104030203" pitchFamily="2" charset="-79"/>
              </a:rPr>
              <a:t>Crittografia</a:t>
            </a:r>
            <a:br>
              <a:rPr lang="it-IT" b="1" dirty="0"/>
            </a:br>
            <a:endParaRPr lang="it-IT" dirty="0"/>
          </a:p>
        </p:txBody>
      </p:sp>
      <p:sp>
        <p:nvSpPr>
          <p:cNvPr id="6" name="CasellaDiTesto 5">
            <a:extLst>
              <a:ext uri="{FF2B5EF4-FFF2-40B4-BE49-F238E27FC236}">
                <a16:creationId xmlns:a16="http://schemas.microsoft.com/office/drawing/2014/main" id="{1AB0312B-7008-4F48-A68D-1085A6720368}"/>
              </a:ext>
            </a:extLst>
          </p:cNvPr>
          <p:cNvSpPr txBox="1"/>
          <p:nvPr/>
        </p:nvSpPr>
        <p:spPr>
          <a:xfrm>
            <a:off x="351692" y="1634417"/>
            <a:ext cx="5392615" cy="3785652"/>
          </a:xfrm>
          <a:prstGeom prst="rect">
            <a:avLst/>
          </a:prstGeom>
          <a:noFill/>
        </p:spPr>
        <p:txBody>
          <a:bodyPr wrap="square" rtlCol="0">
            <a:spAutoFit/>
          </a:bodyPr>
          <a:lstStyle/>
          <a:p>
            <a:r>
              <a:rPr lang="it-IT" sz="2000" dirty="0"/>
              <a:t>La blockchain si basa sulla crittografia. E’ proprio essa che garantisce i meccanismi di fiducia.</a:t>
            </a:r>
          </a:p>
          <a:p>
            <a:r>
              <a:rPr lang="it-IT" sz="2000" dirty="0"/>
              <a:t> </a:t>
            </a:r>
          </a:p>
          <a:p>
            <a:r>
              <a:rPr lang="it-IT" sz="2000" dirty="0"/>
              <a:t>La crittografia è la tecnica che si pone l'obiettivo di convertire i contenuti di un documento in un codice decifrabile solo con utilizzo di una chiave di interpretazione. Non è una scienza recente infatti già durante la seconda guerra mondiale i tedeschi usavano il codice ENIGMA per cifrare gli ordini da trasmettere ed evitare di essere capiti se fossero stati intercettati e letti dai nemici.</a:t>
            </a:r>
          </a:p>
          <a:p>
            <a:pPr algn="just"/>
            <a:endParaRPr lang="it-IT" sz="2000" dirty="0"/>
          </a:p>
        </p:txBody>
      </p:sp>
      <p:pic>
        <p:nvPicPr>
          <p:cNvPr id="3" name="Immagine 2">
            <a:extLst>
              <a:ext uri="{FF2B5EF4-FFF2-40B4-BE49-F238E27FC236}">
                <a16:creationId xmlns:a16="http://schemas.microsoft.com/office/drawing/2014/main" id="{1327366F-B242-42FE-A53C-A8AFC9A3F20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003974" y="1690688"/>
            <a:ext cx="6188026" cy="4125351"/>
          </a:xfrm>
          <a:prstGeom prst="rect">
            <a:avLst/>
          </a:prstGeom>
        </p:spPr>
      </p:pic>
    </p:spTree>
    <p:extLst>
      <p:ext uri="{BB962C8B-B14F-4D97-AF65-F5344CB8AC3E}">
        <p14:creationId xmlns:p14="http://schemas.microsoft.com/office/powerpoint/2010/main" val="29784460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olo 1">
            <a:extLst>
              <a:ext uri="{FF2B5EF4-FFF2-40B4-BE49-F238E27FC236}">
                <a16:creationId xmlns:a16="http://schemas.microsoft.com/office/drawing/2014/main" id="{B47E4917-8518-44C2-86AF-1783A0C34C87}"/>
              </a:ext>
            </a:extLst>
          </p:cNvPr>
          <p:cNvSpPr txBox="1">
            <a:spLocks/>
          </p:cNvSpPr>
          <p:nvPr/>
        </p:nvSpPr>
        <p:spPr>
          <a:xfrm>
            <a:off x="838200" y="365125"/>
            <a:ext cx="10515600" cy="746223"/>
          </a:xfrm>
          <a:prstGeom prst="rect">
            <a:avLst/>
          </a:prstGeom>
        </p:spPr>
        <p:txBody>
          <a:bodyPr vert="horz" lIns="91440" tIns="45720" rIns="91440" bIns="45720" rtlCol="0" anchor="b">
            <a:normAutofit lnSpcReduction="1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it-IT" sz="4800" b="1" dirty="0">
                <a:solidFill>
                  <a:schemeClr val="accent1">
                    <a:lumMod val="75000"/>
                  </a:schemeClr>
                </a:solidFill>
                <a:latin typeface="Aharoni" panose="02010803020104030203" pitchFamily="2" charset="-79"/>
                <a:cs typeface="Aharoni" panose="02010803020104030203" pitchFamily="2" charset="-79"/>
              </a:rPr>
              <a:t>Firma digitale</a:t>
            </a:r>
            <a:endParaRPr lang="it-IT" dirty="0"/>
          </a:p>
        </p:txBody>
      </p:sp>
      <p:sp>
        <p:nvSpPr>
          <p:cNvPr id="3" name="CasellaDiTesto 2">
            <a:extLst>
              <a:ext uri="{FF2B5EF4-FFF2-40B4-BE49-F238E27FC236}">
                <a16:creationId xmlns:a16="http://schemas.microsoft.com/office/drawing/2014/main" id="{822FF4D0-B74E-4C2F-AB3F-BC7F547E982E}"/>
              </a:ext>
            </a:extLst>
          </p:cNvPr>
          <p:cNvSpPr txBox="1"/>
          <p:nvPr/>
        </p:nvSpPr>
        <p:spPr>
          <a:xfrm>
            <a:off x="131298" y="1645920"/>
            <a:ext cx="11929403" cy="3693319"/>
          </a:xfrm>
          <a:prstGeom prst="rect">
            <a:avLst/>
          </a:prstGeom>
          <a:noFill/>
        </p:spPr>
        <p:txBody>
          <a:bodyPr wrap="square" rtlCol="0">
            <a:spAutoFit/>
          </a:bodyPr>
          <a:lstStyle/>
          <a:p>
            <a:pPr algn="just"/>
            <a:r>
              <a:rPr lang="it-IT" sz="2000" dirty="0"/>
              <a:t> Per verificare la firma, si separa il documento dalla firma, si applica al documento la stessa funzione di </a:t>
            </a:r>
            <a:r>
              <a:rPr lang="it-IT" sz="2000" dirty="0" err="1"/>
              <a:t>hash</a:t>
            </a:r>
            <a:r>
              <a:rPr lang="it-IT" sz="2000" dirty="0"/>
              <a:t> che ha usato il soggetto che ha firmato, così da ottenere un output di lunghezza fissa. Il secondo passo consiste nel decifrare la firma digitale utilizzando la chiave pubblica del soggetto che ha firmato. La verifica risulta positiva quando </a:t>
            </a:r>
            <a:r>
              <a:rPr lang="it-IT" sz="2000" dirty="0" err="1"/>
              <a:t>hashing</a:t>
            </a:r>
            <a:r>
              <a:rPr lang="it-IT" sz="2000" dirty="0"/>
              <a:t> ottenuto dal documento risulta uguale </a:t>
            </a:r>
            <a:r>
              <a:rPr lang="it-IT" sz="2000" dirty="0" err="1"/>
              <a:t>all</a:t>
            </a:r>
            <a:r>
              <a:rPr lang="it-IT" sz="2000" dirty="0"/>
              <a:t> </a:t>
            </a:r>
            <a:r>
              <a:rPr lang="it-IT" sz="2000" dirty="0" err="1"/>
              <a:t>hashing</a:t>
            </a:r>
            <a:r>
              <a:rPr lang="it-IT" sz="2000" dirty="0"/>
              <a:t> ottenuto dalla de-cifratura della firma.    </a:t>
            </a:r>
          </a:p>
          <a:p>
            <a:pPr algn="just"/>
            <a:r>
              <a:rPr lang="it-IT" sz="2000" dirty="0"/>
              <a:t>Per verificare che i dati sono corretti e non vi è stata una perdita di informazioni. Se qualcuno cerca di modificarlo il codice di </a:t>
            </a:r>
            <a:r>
              <a:rPr lang="it-IT" sz="2000" dirty="0" err="1"/>
              <a:t>hash</a:t>
            </a:r>
            <a:r>
              <a:rPr lang="it-IT" sz="2000" dirty="0"/>
              <a:t> risulta diverso e quindi posso sapere se qualcuno lo ha manomesso.</a:t>
            </a:r>
          </a:p>
          <a:p>
            <a:pPr algn="just"/>
            <a:r>
              <a:rPr lang="it-IT" sz="2000" dirty="0"/>
              <a:t> </a:t>
            </a:r>
          </a:p>
          <a:p>
            <a:pPr algn="just"/>
            <a:r>
              <a:rPr lang="it-IT" sz="2000" dirty="0"/>
              <a:t>L’ insieme degli algoritmi utilizzati per le firme digitali prendono il nome di </a:t>
            </a:r>
            <a:r>
              <a:rPr lang="it-IT" sz="2000" dirty="0" err="1"/>
              <a:t>Elliptic</a:t>
            </a:r>
            <a:r>
              <a:rPr lang="it-IT" sz="2000" dirty="0"/>
              <a:t> Curve Digital Signature </a:t>
            </a:r>
            <a:r>
              <a:rPr lang="it-IT" sz="2000" dirty="0" err="1"/>
              <a:t>Algorithm</a:t>
            </a:r>
            <a:r>
              <a:rPr lang="it-IT" sz="2000" dirty="0"/>
              <a:t> - ECDSA. </a:t>
            </a:r>
          </a:p>
          <a:p>
            <a:r>
              <a:rPr lang="it-IT" dirty="0"/>
              <a:t> </a:t>
            </a:r>
          </a:p>
          <a:p>
            <a:endParaRPr lang="it-IT" dirty="0"/>
          </a:p>
          <a:p>
            <a:pPr algn="just"/>
            <a:endParaRPr lang="it-IT" dirty="0"/>
          </a:p>
        </p:txBody>
      </p:sp>
    </p:spTree>
    <p:extLst>
      <p:ext uri="{BB962C8B-B14F-4D97-AF65-F5344CB8AC3E}">
        <p14:creationId xmlns:p14="http://schemas.microsoft.com/office/powerpoint/2010/main" val="125397667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olo 1">
            <a:extLst>
              <a:ext uri="{FF2B5EF4-FFF2-40B4-BE49-F238E27FC236}">
                <a16:creationId xmlns:a16="http://schemas.microsoft.com/office/drawing/2014/main" id="{B47E4917-8518-44C2-86AF-1783A0C34C87}"/>
              </a:ext>
            </a:extLst>
          </p:cNvPr>
          <p:cNvSpPr txBox="1">
            <a:spLocks/>
          </p:cNvSpPr>
          <p:nvPr/>
        </p:nvSpPr>
        <p:spPr>
          <a:xfrm>
            <a:off x="1316501" y="620223"/>
            <a:ext cx="8559018" cy="394530"/>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it-IT" sz="3600" b="1" dirty="0">
                <a:solidFill>
                  <a:schemeClr val="accent1">
                    <a:lumMod val="75000"/>
                  </a:schemeClr>
                </a:solidFill>
                <a:latin typeface="Aharoni" panose="02010803020104030203" pitchFamily="2" charset="-79"/>
                <a:cs typeface="Aharoni" panose="02010803020104030203" pitchFamily="2" charset="-79"/>
              </a:rPr>
              <a:t>Firma digitale</a:t>
            </a:r>
            <a:endParaRPr lang="it-IT" sz="3600" dirty="0"/>
          </a:p>
        </p:txBody>
      </p:sp>
      <p:pic>
        <p:nvPicPr>
          <p:cNvPr id="4" name="image1.png">
            <a:extLst>
              <a:ext uri="{FF2B5EF4-FFF2-40B4-BE49-F238E27FC236}">
                <a16:creationId xmlns:a16="http://schemas.microsoft.com/office/drawing/2014/main" id="{E2C36206-6C51-4190-96B3-B07961D4B306}"/>
              </a:ext>
            </a:extLst>
          </p:cNvPr>
          <p:cNvPicPr/>
          <p:nvPr/>
        </p:nvPicPr>
        <p:blipFill>
          <a:blip r:embed="rId2"/>
          <a:srcRect/>
          <a:stretch>
            <a:fillRect/>
          </a:stretch>
        </p:blipFill>
        <p:spPr>
          <a:xfrm>
            <a:off x="1555652" y="884310"/>
            <a:ext cx="8684773" cy="3022991"/>
          </a:xfrm>
          <a:prstGeom prst="rect">
            <a:avLst/>
          </a:prstGeom>
          <a:ln/>
        </p:spPr>
      </p:pic>
      <p:pic>
        <p:nvPicPr>
          <p:cNvPr id="5" name="image5.png">
            <a:extLst>
              <a:ext uri="{FF2B5EF4-FFF2-40B4-BE49-F238E27FC236}">
                <a16:creationId xmlns:a16="http://schemas.microsoft.com/office/drawing/2014/main" id="{0D83EE81-0A48-4F10-B053-E57C59CF23CF}"/>
              </a:ext>
            </a:extLst>
          </p:cNvPr>
          <p:cNvPicPr/>
          <p:nvPr/>
        </p:nvPicPr>
        <p:blipFill>
          <a:blip r:embed="rId3"/>
          <a:srcRect/>
          <a:stretch>
            <a:fillRect/>
          </a:stretch>
        </p:blipFill>
        <p:spPr>
          <a:xfrm>
            <a:off x="1316501" y="3517510"/>
            <a:ext cx="8390206" cy="3308838"/>
          </a:xfrm>
          <a:prstGeom prst="rect">
            <a:avLst/>
          </a:prstGeom>
          <a:ln/>
        </p:spPr>
      </p:pic>
    </p:spTree>
    <p:extLst>
      <p:ext uri="{BB962C8B-B14F-4D97-AF65-F5344CB8AC3E}">
        <p14:creationId xmlns:p14="http://schemas.microsoft.com/office/powerpoint/2010/main" val="415525710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olo 1">
            <a:extLst>
              <a:ext uri="{FF2B5EF4-FFF2-40B4-BE49-F238E27FC236}">
                <a16:creationId xmlns:a16="http://schemas.microsoft.com/office/drawing/2014/main" id="{B47E4917-8518-44C2-86AF-1783A0C34C87}"/>
              </a:ext>
            </a:extLst>
          </p:cNvPr>
          <p:cNvSpPr txBox="1">
            <a:spLocks/>
          </p:cNvSpPr>
          <p:nvPr/>
        </p:nvSpPr>
        <p:spPr>
          <a:xfrm>
            <a:off x="838200" y="365125"/>
            <a:ext cx="10515600" cy="746223"/>
          </a:xfrm>
          <a:prstGeom prst="rect">
            <a:avLst/>
          </a:prstGeom>
        </p:spPr>
        <p:txBody>
          <a:bodyPr vert="horz" lIns="91440" tIns="45720" rIns="91440" bIns="45720" rtlCol="0" anchor="b">
            <a:normAutofit lnSpcReduction="1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it-IT" sz="4800" b="1" dirty="0">
                <a:solidFill>
                  <a:schemeClr val="accent1">
                    <a:lumMod val="75000"/>
                  </a:schemeClr>
                </a:solidFill>
                <a:latin typeface="Aharoni" panose="02010803020104030203" pitchFamily="2" charset="-79"/>
                <a:cs typeface="Aharoni" panose="02010803020104030203" pitchFamily="2" charset="-79"/>
              </a:rPr>
              <a:t>Firma digitale</a:t>
            </a:r>
            <a:endParaRPr lang="it-IT" dirty="0"/>
          </a:p>
        </p:txBody>
      </p:sp>
      <p:pic>
        <p:nvPicPr>
          <p:cNvPr id="6" name="image2.png">
            <a:extLst>
              <a:ext uri="{FF2B5EF4-FFF2-40B4-BE49-F238E27FC236}">
                <a16:creationId xmlns:a16="http://schemas.microsoft.com/office/drawing/2014/main" id="{D5C38AA5-37D9-4CE5-B871-B588FF380371}"/>
              </a:ext>
            </a:extLst>
          </p:cNvPr>
          <p:cNvPicPr/>
          <p:nvPr/>
        </p:nvPicPr>
        <p:blipFill>
          <a:blip r:embed="rId2"/>
          <a:srcRect/>
          <a:stretch>
            <a:fillRect/>
          </a:stretch>
        </p:blipFill>
        <p:spPr>
          <a:xfrm>
            <a:off x="2180493" y="1237957"/>
            <a:ext cx="7128266" cy="5100173"/>
          </a:xfrm>
          <a:prstGeom prst="rect">
            <a:avLst/>
          </a:prstGeom>
          <a:ln/>
        </p:spPr>
      </p:pic>
    </p:spTree>
    <p:extLst>
      <p:ext uri="{BB962C8B-B14F-4D97-AF65-F5344CB8AC3E}">
        <p14:creationId xmlns:p14="http://schemas.microsoft.com/office/powerpoint/2010/main" val="31733530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olo 1">
            <a:extLst>
              <a:ext uri="{FF2B5EF4-FFF2-40B4-BE49-F238E27FC236}">
                <a16:creationId xmlns:a16="http://schemas.microsoft.com/office/drawing/2014/main" id="{B47E4917-8518-44C2-86AF-1783A0C34C87}"/>
              </a:ext>
            </a:extLst>
          </p:cNvPr>
          <p:cNvSpPr txBox="1">
            <a:spLocks/>
          </p:cNvSpPr>
          <p:nvPr/>
        </p:nvSpPr>
        <p:spPr>
          <a:xfrm>
            <a:off x="838200" y="365125"/>
            <a:ext cx="10515600" cy="1196389"/>
          </a:xfrm>
          <a:prstGeom prst="rect">
            <a:avLst/>
          </a:prstGeom>
        </p:spPr>
        <p:txBody>
          <a:bodyPr vert="horz" lIns="91440" tIns="45720" rIns="91440" bIns="45720" rtlCol="0" anchor="b">
            <a:normAutofit fontScale="850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it-IT" sz="4800" b="1" dirty="0">
                <a:solidFill>
                  <a:schemeClr val="accent1">
                    <a:lumMod val="75000"/>
                  </a:schemeClr>
                </a:solidFill>
                <a:latin typeface="Aharoni" panose="02010803020104030203" pitchFamily="2" charset="-79"/>
                <a:cs typeface="Aharoni" panose="02010803020104030203" pitchFamily="2" charset="-79"/>
              </a:rPr>
              <a:t>Crittografia</a:t>
            </a:r>
            <a:br>
              <a:rPr lang="it-IT" b="1" dirty="0"/>
            </a:br>
            <a:endParaRPr lang="it-IT" dirty="0"/>
          </a:p>
        </p:txBody>
      </p:sp>
      <p:sp>
        <p:nvSpPr>
          <p:cNvPr id="6" name="CasellaDiTesto 5">
            <a:extLst>
              <a:ext uri="{FF2B5EF4-FFF2-40B4-BE49-F238E27FC236}">
                <a16:creationId xmlns:a16="http://schemas.microsoft.com/office/drawing/2014/main" id="{1AB0312B-7008-4F48-A68D-1085A6720368}"/>
              </a:ext>
            </a:extLst>
          </p:cNvPr>
          <p:cNvSpPr txBox="1"/>
          <p:nvPr/>
        </p:nvSpPr>
        <p:spPr>
          <a:xfrm>
            <a:off x="328246" y="1256467"/>
            <a:ext cx="11535508" cy="5601533"/>
          </a:xfrm>
          <a:prstGeom prst="rect">
            <a:avLst/>
          </a:prstGeom>
          <a:noFill/>
        </p:spPr>
        <p:txBody>
          <a:bodyPr wrap="square" rtlCol="0">
            <a:spAutoFit/>
          </a:bodyPr>
          <a:lstStyle/>
          <a:p>
            <a:r>
              <a:rPr lang="it-IT" sz="2000" dirty="0"/>
              <a:t>Nella blockchain viene usata una tecnica di crittografia detta asimmetrica. Si utilizzano due chiavi diverse per la conversione. Le due chiavi entrano in gioco in due fasi diverse del processo di conversione. Quindi la crittografia asimmetrica, anche nota come crittografia a chiave pubblica/privata, è un tipo di crittografia in cui a ciascuna entità è associata una coppia di chiavi:</a:t>
            </a:r>
          </a:p>
          <a:p>
            <a:endParaRPr lang="it-IT" sz="2000" dirty="0"/>
          </a:p>
          <a:p>
            <a:pPr marL="285750" lvl="0" indent="-285750">
              <a:buFont typeface="Wingdings" panose="05000000000000000000" pitchFamily="2" charset="2"/>
              <a:buChar char="Ø"/>
            </a:pPr>
            <a:r>
              <a:rPr lang="it-IT" sz="2000" dirty="0"/>
              <a:t>Una chiave pubblica accessibile a tutti coloro che necessitano di scambiare informazioni con l’entità proprietaria.</a:t>
            </a:r>
          </a:p>
          <a:p>
            <a:pPr marL="285750" lvl="0" indent="-285750">
              <a:buFont typeface="Wingdings" panose="05000000000000000000" pitchFamily="2" charset="2"/>
              <a:buChar char="Ø"/>
            </a:pPr>
            <a:r>
              <a:rPr lang="it-IT" sz="2000" dirty="0"/>
              <a:t>Una chiave privata, custodita e tenuta segreta dal legittimo proprietario.</a:t>
            </a:r>
          </a:p>
          <a:p>
            <a:pPr marL="285750" lvl="0" indent="-285750">
              <a:buFont typeface="Wingdings" panose="05000000000000000000" pitchFamily="2" charset="2"/>
              <a:buChar char="Ø"/>
            </a:pPr>
            <a:endParaRPr lang="it-IT" sz="2000" dirty="0"/>
          </a:p>
          <a:p>
            <a:r>
              <a:rPr lang="it-IT" sz="2000" dirty="0"/>
              <a:t>In altre parole:</a:t>
            </a:r>
          </a:p>
          <a:p>
            <a:r>
              <a:rPr lang="it-IT" sz="2000" b="1" dirty="0" err="1"/>
              <a:t>encryption</a:t>
            </a:r>
            <a:r>
              <a:rPr lang="it-IT" sz="2000" b="1" dirty="0"/>
              <a:t> </a:t>
            </a:r>
            <a:r>
              <a:rPr lang="it-IT" sz="2000" dirty="0"/>
              <a:t>: si usa la chiave 1 per convertire un contenuto in un output cifrato</a:t>
            </a:r>
          </a:p>
          <a:p>
            <a:r>
              <a:rPr lang="it-IT" sz="2000" b="1" dirty="0" err="1"/>
              <a:t>decryption</a:t>
            </a:r>
            <a:r>
              <a:rPr lang="it-IT" sz="2000" b="1" dirty="0"/>
              <a:t> </a:t>
            </a:r>
            <a:r>
              <a:rPr lang="it-IT" sz="2000" dirty="0"/>
              <a:t>: si usa la chiave 2 per convertire un contenuto cifrato nel messaggio originale.</a:t>
            </a:r>
          </a:p>
          <a:p>
            <a:r>
              <a:rPr lang="it-IT" sz="2000" dirty="0"/>
              <a:t> </a:t>
            </a:r>
          </a:p>
          <a:p>
            <a:r>
              <a:rPr lang="it-IT" sz="2000" dirty="0"/>
              <a:t>Ogni volta che un messaggio sarà cifrato con una delle due chiavi, sarà possibile decifrarlo solo utilizzando la chiave corrispondente della coppia generata. Altro aspetto da tenere a mente, è che la conoscenza di una delle due chiavi non consente in pratica di risalire all’altra, e questo per la natura stessa degli algoritmi asimmetrici.</a:t>
            </a:r>
          </a:p>
          <a:p>
            <a:pPr lvl="0"/>
            <a:endParaRPr lang="it-IT" dirty="0"/>
          </a:p>
        </p:txBody>
      </p:sp>
    </p:spTree>
    <p:extLst>
      <p:ext uri="{BB962C8B-B14F-4D97-AF65-F5344CB8AC3E}">
        <p14:creationId xmlns:p14="http://schemas.microsoft.com/office/powerpoint/2010/main" val="42070036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olo 1">
            <a:extLst>
              <a:ext uri="{FF2B5EF4-FFF2-40B4-BE49-F238E27FC236}">
                <a16:creationId xmlns:a16="http://schemas.microsoft.com/office/drawing/2014/main" id="{B47E4917-8518-44C2-86AF-1783A0C34C87}"/>
              </a:ext>
            </a:extLst>
          </p:cNvPr>
          <p:cNvSpPr txBox="1">
            <a:spLocks/>
          </p:cNvSpPr>
          <p:nvPr/>
        </p:nvSpPr>
        <p:spPr>
          <a:xfrm>
            <a:off x="838200" y="365125"/>
            <a:ext cx="10515600" cy="1196389"/>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it-IT" sz="4800" b="1" dirty="0">
                <a:solidFill>
                  <a:schemeClr val="accent1">
                    <a:lumMod val="75000"/>
                  </a:schemeClr>
                </a:solidFill>
                <a:latin typeface="Aharoni" panose="02010803020104030203" pitchFamily="2" charset="-79"/>
                <a:cs typeface="Aharoni" panose="02010803020104030203" pitchFamily="2" charset="-79"/>
              </a:rPr>
              <a:t>Invio di un messaggio cifrato ad un destinatario – segretezza ed integrità</a:t>
            </a:r>
            <a:br>
              <a:rPr lang="it-IT" b="1" dirty="0"/>
            </a:br>
            <a:endParaRPr lang="it-IT" dirty="0"/>
          </a:p>
        </p:txBody>
      </p:sp>
      <p:sp>
        <p:nvSpPr>
          <p:cNvPr id="6" name="CasellaDiTesto 5">
            <a:extLst>
              <a:ext uri="{FF2B5EF4-FFF2-40B4-BE49-F238E27FC236}">
                <a16:creationId xmlns:a16="http://schemas.microsoft.com/office/drawing/2014/main" id="{1AB0312B-7008-4F48-A68D-1085A6720368}"/>
              </a:ext>
            </a:extLst>
          </p:cNvPr>
          <p:cNvSpPr txBox="1"/>
          <p:nvPr/>
        </p:nvSpPr>
        <p:spPr>
          <a:xfrm>
            <a:off x="328246" y="1256467"/>
            <a:ext cx="11535508" cy="1908215"/>
          </a:xfrm>
          <a:prstGeom prst="rect">
            <a:avLst/>
          </a:prstGeom>
          <a:noFill/>
        </p:spPr>
        <p:txBody>
          <a:bodyPr wrap="square" rtlCol="0">
            <a:spAutoFit/>
          </a:bodyPr>
          <a:lstStyle/>
          <a:p>
            <a:r>
              <a:rPr lang="it-IT" sz="2000" dirty="0"/>
              <a:t>Immaginiamo che l’utente Alice voglia inviare all’utente Bob un messaggio cifrato, è necessario che Alice utilizzi la chiave pubblica di Bob per cifrare il documento. A questo punto solo colui che è in possesso della chiave privata associata alla chiave usata per la cifratura, quindi Bob, potrà leggere il contenuto del messaggio dopo averlo decifrato. Il processo descritto garantisce la segretezza e l’integrità dell’informazione trasferita tra i due attori.</a:t>
            </a:r>
          </a:p>
          <a:p>
            <a:pPr lvl="0"/>
            <a:endParaRPr lang="it-IT" dirty="0"/>
          </a:p>
        </p:txBody>
      </p:sp>
      <p:pic>
        <p:nvPicPr>
          <p:cNvPr id="4" name="image6.png">
            <a:extLst>
              <a:ext uri="{FF2B5EF4-FFF2-40B4-BE49-F238E27FC236}">
                <a16:creationId xmlns:a16="http://schemas.microsoft.com/office/drawing/2014/main" id="{AA1175F2-F2AF-4DE8-99D9-5689455464F3}"/>
              </a:ext>
            </a:extLst>
          </p:cNvPr>
          <p:cNvPicPr/>
          <p:nvPr/>
        </p:nvPicPr>
        <p:blipFill>
          <a:blip r:embed="rId2"/>
          <a:srcRect/>
          <a:stretch>
            <a:fillRect/>
          </a:stretch>
        </p:blipFill>
        <p:spPr>
          <a:xfrm>
            <a:off x="2053883" y="2493791"/>
            <a:ext cx="7751615" cy="4388827"/>
          </a:xfrm>
          <a:prstGeom prst="rect">
            <a:avLst/>
          </a:prstGeom>
          <a:ln/>
        </p:spPr>
      </p:pic>
    </p:spTree>
    <p:extLst>
      <p:ext uri="{BB962C8B-B14F-4D97-AF65-F5344CB8AC3E}">
        <p14:creationId xmlns:p14="http://schemas.microsoft.com/office/powerpoint/2010/main" val="17610357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olo 1">
            <a:extLst>
              <a:ext uri="{FF2B5EF4-FFF2-40B4-BE49-F238E27FC236}">
                <a16:creationId xmlns:a16="http://schemas.microsoft.com/office/drawing/2014/main" id="{B47E4917-8518-44C2-86AF-1783A0C34C87}"/>
              </a:ext>
            </a:extLst>
          </p:cNvPr>
          <p:cNvSpPr txBox="1">
            <a:spLocks/>
          </p:cNvSpPr>
          <p:nvPr/>
        </p:nvSpPr>
        <p:spPr>
          <a:xfrm>
            <a:off x="838200" y="182245"/>
            <a:ext cx="10515600" cy="1196389"/>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it-IT" sz="3200" b="1" dirty="0">
                <a:solidFill>
                  <a:schemeClr val="accent1">
                    <a:lumMod val="75000"/>
                  </a:schemeClr>
                </a:solidFill>
                <a:latin typeface="Aharoni" panose="02010803020104030203" pitchFamily="2" charset="-79"/>
                <a:cs typeface="Aharoni" panose="02010803020104030203" pitchFamily="2" charset="-79"/>
              </a:rPr>
              <a:t>Invio di un messaggio cifrato di cui si voglia garantire autenticità e non ripudiabilità</a:t>
            </a:r>
            <a:endParaRPr lang="it-IT" sz="3200" dirty="0"/>
          </a:p>
        </p:txBody>
      </p:sp>
      <p:sp>
        <p:nvSpPr>
          <p:cNvPr id="2" name="CasellaDiTesto 1">
            <a:extLst>
              <a:ext uri="{FF2B5EF4-FFF2-40B4-BE49-F238E27FC236}">
                <a16:creationId xmlns:a16="http://schemas.microsoft.com/office/drawing/2014/main" id="{D39898B6-16D8-4869-A734-1CE029A0362D}"/>
              </a:ext>
            </a:extLst>
          </p:cNvPr>
          <p:cNvSpPr txBox="1"/>
          <p:nvPr/>
        </p:nvSpPr>
        <p:spPr>
          <a:xfrm>
            <a:off x="221787" y="1702826"/>
            <a:ext cx="5730875" cy="4401205"/>
          </a:xfrm>
          <a:prstGeom prst="rect">
            <a:avLst/>
          </a:prstGeom>
          <a:noFill/>
        </p:spPr>
        <p:txBody>
          <a:bodyPr wrap="square" rtlCol="0">
            <a:spAutoFit/>
          </a:bodyPr>
          <a:lstStyle/>
          <a:p>
            <a:pPr algn="just"/>
            <a:r>
              <a:rPr lang="it-IT" sz="2000" dirty="0"/>
              <a:t>Immaginiamo che l’utente Alice voglia inviare un messaggio cifrato all’utente Bob, lasciando che il suo interlocutore possa verificarne l’autenticità e l’origine con certezza. Alice utilizza la sua chiave privata per cifrare il documento da inviare a Bob. A questo punto tutti coloro che sono in possesso della chiave pubblica di Alice potranno decodificare il messaggio ed essere certi che sia stato Alice ad inviarlo e che il messaggio è autentico. Il processo descritto garantisce quindi l’autenticità e la non ripudiabilità dell’informazione trasferita tra i due attori. Si tratta quindi di un servizio che fornisce la prova dell'integrità e l'origine dei dati. Un'autenticazione, a garanzia della genuinità dei dati stessi.</a:t>
            </a:r>
          </a:p>
        </p:txBody>
      </p:sp>
      <p:pic>
        <p:nvPicPr>
          <p:cNvPr id="7" name="image4.png">
            <a:extLst>
              <a:ext uri="{FF2B5EF4-FFF2-40B4-BE49-F238E27FC236}">
                <a16:creationId xmlns:a16="http://schemas.microsoft.com/office/drawing/2014/main" id="{7CF4842C-3187-47BA-823F-0B6A7A9E2E99}"/>
              </a:ext>
            </a:extLst>
          </p:cNvPr>
          <p:cNvPicPr/>
          <p:nvPr/>
        </p:nvPicPr>
        <p:blipFill>
          <a:blip r:embed="rId2"/>
          <a:srcRect/>
          <a:stretch>
            <a:fillRect/>
          </a:stretch>
        </p:blipFill>
        <p:spPr>
          <a:xfrm>
            <a:off x="5952662" y="1702826"/>
            <a:ext cx="6161966" cy="4438893"/>
          </a:xfrm>
          <a:prstGeom prst="rect">
            <a:avLst/>
          </a:prstGeom>
          <a:ln/>
        </p:spPr>
      </p:pic>
    </p:spTree>
    <p:extLst>
      <p:ext uri="{BB962C8B-B14F-4D97-AF65-F5344CB8AC3E}">
        <p14:creationId xmlns:p14="http://schemas.microsoft.com/office/powerpoint/2010/main" val="25244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olo 1">
            <a:extLst>
              <a:ext uri="{FF2B5EF4-FFF2-40B4-BE49-F238E27FC236}">
                <a16:creationId xmlns:a16="http://schemas.microsoft.com/office/drawing/2014/main" id="{B47E4917-8518-44C2-86AF-1783A0C34C87}"/>
              </a:ext>
            </a:extLst>
          </p:cNvPr>
          <p:cNvSpPr txBox="1">
            <a:spLocks/>
          </p:cNvSpPr>
          <p:nvPr/>
        </p:nvSpPr>
        <p:spPr>
          <a:xfrm>
            <a:off x="838200" y="365125"/>
            <a:ext cx="10515600" cy="746223"/>
          </a:xfrm>
          <a:prstGeom prst="rect">
            <a:avLst/>
          </a:prstGeom>
        </p:spPr>
        <p:txBody>
          <a:bodyPr vert="horz" lIns="91440" tIns="45720" rIns="91440" bIns="45720" rtlCol="0" anchor="b">
            <a:normAutofit lnSpcReduction="1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it-IT" sz="4800" b="1" dirty="0" err="1">
                <a:solidFill>
                  <a:schemeClr val="accent1">
                    <a:lumMod val="75000"/>
                  </a:schemeClr>
                </a:solidFill>
                <a:latin typeface="Aharoni" panose="02010803020104030203" pitchFamily="2" charset="-79"/>
                <a:cs typeface="Aharoni" panose="02010803020104030203" pitchFamily="2" charset="-79"/>
              </a:rPr>
              <a:t>Hashing</a:t>
            </a:r>
            <a:endParaRPr lang="it-IT" dirty="0"/>
          </a:p>
        </p:txBody>
      </p:sp>
      <p:sp>
        <p:nvSpPr>
          <p:cNvPr id="3" name="CasellaDiTesto 2">
            <a:extLst>
              <a:ext uri="{FF2B5EF4-FFF2-40B4-BE49-F238E27FC236}">
                <a16:creationId xmlns:a16="http://schemas.microsoft.com/office/drawing/2014/main" id="{822FF4D0-B74E-4C2F-AB3F-BC7F547E982E}"/>
              </a:ext>
            </a:extLst>
          </p:cNvPr>
          <p:cNvSpPr txBox="1"/>
          <p:nvPr/>
        </p:nvSpPr>
        <p:spPr>
          <a:xfrm>
            <a:off x="562708" y="1137563"/>
            <a:ext cx="11629292" cy="5601533"/>
          </a:xfrm>
          <a:prstGeom prst="rect">
            <a:avLst/>
          </a:prstGeom>
          <a:noFill/>
        </p:spPr>
        <p:txBody>
          <a:bodyPr wrap="square" rtlCol="0">
            <a:spAutoFit/>
          </a:bodyPr>
          <a:lstStyle/>
          <a:p>
            <a:r>
              <a:rPr lang="it-IT" sz="2000" dirty="0"/>
              <a:t>Strettamente legato al concetto di crittografia c’è il concetto di </a:t>
            </a:r>
            <a:r>
              <a:rPr lang="it-IT" sz="2000" dirty="0" err="1"/>
              <a:t>Hashing</a:t>
            </a:r>
            <a:r>
              <a:rPr lang="it-IT" sz="2000" dirty="0"/>
              <a:t>. </a:t>
            </a:r>
          </a:p>
          <a:p>
            <a:r>
              <a:rPr lang="it-IT" sz="2000" dirty="0"/>
              <a:t> </a:t>
            </a:r>
          </a:p>
          <a:p>
            <a:r>
              <a:rPr lang="it-IT" sz="2000" dirty="0"/>
              <a:t>L’</a:t>
            </a:r>
            <a:r>
              <a:rPr lang="it-IT" sz="2000" b="1" dirty="0" err="1"/>
              <a:t>hashing</a:t>
            </a:r>
            <a:r>
              <a:rPr lang="it-IT" sz="2000" b="1" dirty="0"/>
              <a:t> </a:t>
            </a:r>
            <a:r>
              <a:rPr lang="it-IT" sz="2000" dirty="0"/>
              <a:t>è una classe di funzioni matematiche (algoritmi) che convertono input di lunghezza arbitraria in una stringa binaria di </a:t>
            </a:r>
            <a:r>
              <a:rPr lang="it-IT" sz="2000" b="1" dirty="0"/>
              <a:t>lunghezza fissa </a:t>
            </a:r>
            <a:r>
              <a:rPr lang="it-IT" sz="2000" dirty="0"/>
              <a:t>che viene determinata dal tipo di algoritmo utilizzato per la conversione. L’input può essere di qualsiasi forma e/o lunghezza ma output sarà sempre della stessa dimensione.</a:t>
            </a:r>
          </a:p>
          <a:p>
            <a:r>
              <a:rPr lang="it-IT" sz="2000" dirty="0"/>
              <a:t> </a:t>
            </a:r>
          </a:p>
          <a:p>
            <a:r>
              <a:rPr lang="it-IT" sz="2000" dirty="0"/>
              <a:t>Queste funzioni sono progettate per essere unidirezionali, per cui è impossibile risalire al messaggio originale, partendo dall’output, senza avere la chiave per la conversione. </a:t>
            </a:r>
          </a:p>
          <a:p>
            <a:r>
              <a:rPr lang="it-IT" sz="2000" dirty="0"/>
              <a:t> </a:t>
            </a:r>
          </a:p>
          <a:p>
            <a:r>
              <a:rPr lang="it-IT" sz="2000" dirty="0"/>
              <a:t>L'algoritmo di crittografica di </a:t>
            </a:r>
            <a:r>
              <a:rPr lang="it-IT" sz="2000" dirty="0" err="1"/>
              <a:t>hash</a:t>
            </a:r>
            <a:r>
              <a:rPr lang="it-IT" sz="2000" dirty="0"/>
              <a:t> ideale deve avere alcune proprietà fondamentali, quali:</a:t>
            </a:r>
          </a:p>
          <a:p>
            <a:r>
              <a:rPr lang="it-IT" sz="2000" dirty="0"/>
              <a:t> </a:t>
            </a:r>
          </a:p>
          <a:p>
            <a:pPr marL="285750" lvl="0" indent="-285750">
              <a:buFont typeface="Wingdings" panose="05000000000000000000" pitchFamily="2" charset="2"/>
              <a:buChar char="Ø"/>
            </a:pPr>
            <a:r>
              <a:rPr lang="it-IT" sz="2000" dirty="0"/>
              <a:t>identificare univocamente il messaggio, non è possibile che due messaggi differenti, pur essendo simili, abbiano lo stesso valore di </a:t>
            </a:r>
            <a:r>
              <a:rPr lang="it-IT" sz="2000" dirty="0" err="1"/>
              <a:t>hash</a:t>
            </a:r>
            <a:r>
              <a:rPr lang="it-IT" sz="2000" dirty="0"/>
              <a:t>;</a:t>
            </a:r>
          </a:p>
          <a:p>
            <a:pPr marL="285750" lvl="0" indent="-285750">
              <a:buFont typeface="Wingdings" panose="05000000000000000000" pitchFamily="2" charset="2"/>
              <a:buChar char="Ø"/>
            </a:pPr>
            <a:r>
              <a:rPr lang="it-IT" sz="2000" dirty="0"/>
              <a:t>essere deterministico, in modo che lo stesso messaggio si traduca sempre nello stesso </a:t>
            </a:r>
            <a:r>
              <a:rPr lang="it-IT" sz="2000" dirty="0" err="1"/>
              <a:t>hash</a:t>
            </a:r>
            <a:r>
              <a:rPr lang="it-IT" sz="2000" dirty="0"/>
              <a:t>;</a:t>
            </a:r>
          </a:p>
          <a:p>
            <a:pPr marL="285750" lvl="0" indent="-285750">
              <a:buFont typeface="Wingdings" panose="05000000000000000000" pitchFamily="2" charset="2"/>
              <a:buChar char="Ø"/>
            </a:pPr>
            <a:r>
              <a:rPr lang="it-IT" sz="2000" dirty="0"/>
              <a:t>essere semplice e veloce calcolare un valore </a:t>
            </a:r>
            <a:r>
              <a:rPr lang="it-IT" sz="2000" dirty="0" err="1"/>
              <a:t>hash</a:t>
            </a:r>
            <a:r>
              <a:rPr lang="it-IT" sz="2000" dirty="0"/>
              <a:t> da un qualunque tipo di dato;</a:t>
            </a:r>
          </a:p>
          <a:p>
            <a:pPr marL="285750" lvl="0" indent="-285750">
              <a:buFont typeface="Wingdings" panose="05000000000000000000" pitchFamily="2" charset="2"/>
              <a:buChar char="Ø"/>
            </a:pPr>
            <a:r>
              <a:rPr lang="it-IT" sz="2000" dirty="0"/>
              <a:t>essere molto difficile o quasi impossibile generare un messaggio dal suo valore </a:t>
            </a:r>
            <a:r>
              <a:rPr lang="it-IT" sz="2000" dirty="0" err="1"/>
              <a:t>hash</a:t>
            </a:r>
            <a:r>
              <a:rPr lang="it-IT" sz="2000" dirty="0"/>
              <a:t> se non provando tutti i messaggi possibili.</a:t>
            </a:r>
          </a:p>
          <a:p>
            <a:endParaRPr lang="it-IT" dirty="0"/>
          </a:p>
        </p:txBody>
      </p:sp>
    </p:spTree>
    <p:extLst>
      <p:ext uri="{BB962C8B-B14F-4D97-AF65-F5344CB8AC3E}">
        <p14:creationId xmlns:p14="http://schemas.microsoft.com/office/powerpoint/2010/main" val="34561507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olo 1">
            <a:extLst>
              <a:ext uri="{FF2B5EF4-FFF2-40B4-BE49-F238E27FC236}">
                <a16:creationId xmlns:a16="http://schemas.microsoft.com/office/drawing/2014/main" id="{B47E4917-8518-44C2-86AF-1783A0C34C87}"/>
              </a:ext>
            </a:extLst>
          </p:cNvPr>
          <p:cNvSpPr txBox="1">
            <a:spLocks/>
          </p:cNvSpPr>
          <p:nvPr/>
        </p:nvSpPr>
        <p:spPr>
          <a:xfrm>
            <a:off x="838200" y="365125"/>
            <a:ext cx="10515600" cy="746223"/>
          </a:xfrm>
          <a:prstGeom prst="rect">
            <a:avLst/>
          </a:prstGeom>
        </p:spPr>
        <p:txBody>
          <a:bodyPr vert="horz" lIns="91440" tIns="45720" rIns="91440" bIns="45720" rtlCol="0" anchor="b">
            <a:normAutofit lnSpcReduction="1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it-IT" sz="4800" b="1" dirty="0" err="1">
                <a:solidFill>
                  <a:schemeClr val="accent1">
                    <a:lumMod val="75000"/>
                  </a:schemeClr>
                </a:solidFill>
                <a:latin typeface="Aharoni" panose="02010803020104030203" pitchFamily="2" charset="-79"/>
                <a:cs typeface="Aharoni" panose="02010803020104030203" pitchFamily="2" charset="-79"/>
              </a:rPr>
              <a:t>Hashing</a:t>
            </a:r>
            <a:endParaRPr lang="it-IT" dirty="0"/>
          </a:p>
        </p:txBody>
      </p:sp>
      <p:sp>
        <p:nvSpPr>
          <p:cNvPr id="3" name="CasellaDiTesto 2">
            <a:extLst>
              <a:ext uri="{FF2B5EF4-FFF2-40B4-BE49-F238E27FC236}">
                <a16:creationId xmlns:a16="http://schemas.microsoft.com/office/drawing/2014/main" id="{822FF4D0-B74E-4C2F-AB3F-BC7F547E982E}"/>
              </a:ext>
            </a:extLst>
          </p:cNvPr>
          <p:cNvSpPr txBox="1"/>
          <p:nvPr/>
        </p:nvSpPr>
        <p:spPr>
          <a:xfrm>
            <a:off x="700454" y="1441994"/>
            <a:ext cx="10791092" cy="1600438"/>
          </a:xfrm>
          <a:prstGeom prst="rect">
            <a:avLst/>
          </a:prstGeom>
          <a:noFill/>
        </p:spPr>
        <p:txBody>
          <a:bodyPr wrap="square" rtlCol="0">
            <a:spAutoFit/>
          </a:bodyPr>
          <a:lstStyle/>
          <a:p>
            <a:pPr algn="just"/>
            <a:r>
              <a:rPr lang="it-IT" sz="2000" dirty="0"/>
              <a:t> Gli algoritmi che si usano nelle blockchain appartengono alla famiglia dei </a:t>
            </a:r>
            <a:r>
              <a:rPr lang="it-IT" sz="2000" dirty="0" err="1"/>
              <a:t>Secure</a:t>
            </a:r>
            <a:r>
              <a:rPr lang="it-IT" sz="2000" dirty="0"/>
              <a:t> </a:t>
            </a:r>
            <a:r>
              <a:rPr lang="it-IT" sz="2000" dirty="0" err="1"/>
              <a:t>Hash</a:t>
            </a:r>
            <a:r>
              <a:rPr lang="it-IT" sz="2000" dirty="0"/>
              <a:t> </a:t>
            </a:r>
            <a:r>
              <a:rPr lang="it-IT" sz="2000" dirty="0" err="1"/>
              <a:t>Algorithm</a:t>
            </a:r>
            <a:r>
              <a:rPr lang="it-IT" sz="2000" dirty="0"/>
              <a:t> (SHA) in particolare in </a:t>
            </a:r>
            <a:r>
              <a:rPr lang="it-IT" sz="2000" dirty="0" err="1"/>
              <a:t>Ethereum</a:t>
            </a:r>
            <a:r>
              <a:rPr lang="it-IT" sz="2000" dirty="0"/>
              <a:t> si usa </a:t>
            </a:r>
            <a:r>
              <a:rPr lang="it-IT" sz="2000" dirty="0" err="1"/>
              <a:t>Keccak</a:t>
            </a:r>
            <a:r>
              <a:rPr lang="it-IT" sz="2000" dirty="0"/>
              <a:t> 256 o SHA 3 che un algoritmo simile al SHA 265 (</a:t>
            </a:r>
            <a:r>
              <a:rPr lang="it-IT" sz="2000" u="sng" dirty="0">
                <a:hlinkClick r:id="rId2"/>
              </a:rPr>
              <a:t>https://emn178.github.io/online-tools/sha256.html</a:t>
            </a:r>
            <a:r>
              <a:rPr lang="it-IT" sz="2000" dirty="0"/>
              <a:t>), che si chiama così perché il suo output ha una lunghezza fissa di 256 bit. </a:t>
            </a:r>
          </a:p>
          <a:p>
            <a:endParaRPr lang="it-IT" dirty="0"/>
          </a:p>
        </p:txBody>
      </p:sp>
      <p:pic>
        <p:nvPicPr>
          <p:cNvPr id="4" name="image3.png">
            <a:extLst>
              <a:ext uri="{FF2B5EF4-FFF2-40B4-BE49-F238E27FC236}">
                <a16:creationId xmlns:a16="http://schemas.microsoft.com/office/drawing/2014/main" id="{99EBA835-D63B-4BED-8A8F-B15B7F00EF15}"/>
              </a:ext>
            </a:extLst>
          </p:cNvPr>
          <p:cNvPicPr/>
          <p:nvPr/>
        </p:nvPicPr>
        <p:blipFill>
          <a:blip r:embed="rId3"/>
          <a:srcRect/>
          <a:stretch>
            <a:fillRect/>
          </a:stretch>
        </p:blipFill>
        <p:spPr>
          <a:xfrm>
            <a:off x="1477535" y="3042432"/>
            <a:ext cx="8961438" cy="3203624"/>
          </a:xfrm>
          <a:prstGeom prst="rect">
            <a:avLst/>
          </a:prstGeom>
          <a:ln/>
        </p:spPr>
      </p:pic>
    </p:spTree>
    <p:extLst>
      <p:ext uri="{BB962C8B-B14F-4D97-AF65-F5344CB8AC3E}">
        <p14:creationId xmlns:p14="http://schemas.microsoft.com/office/powerpoint/2010/main" val="8135147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olo 1">
            <a:extLst>
              <a:ext uri="{FF2B5EF4-FFF2-40B4-BE49-F238E27FC236}">
                <a16:creationId xmlns:a16="http://schemas.microsoft.com/office/drawing/2014/main" id="{B47E4917-8518-44C2-86AF-1783A0C34C87}"/>
              </a:ext>
            </a:extLst>
          </p:cNvPr>
          <p:cNvSpPr txBox="1">
            <a:spLocks/>
          </p:cNvSpPr>
          <p:nvPr/>
        </p:nvSpPr>
        <p:spPr>
          <a:xfrm>
            <a:off x="838200" y="365125"/>
            <a:ext cx="10515600" cy="746223"/>
          </a:xfrm>
          <a:prstGeom prst="rect">
            <a:avLst/>
          </a:prstGeom>
        </p:spPr>
        <p:txBody>
          <a:bodyPr vert="horz" lIns="91440" tIns="45720" rIns="91440" bIns="45720" rtlCol="0" anchor="b">
            <a:normAutofit lnSpcReduction="1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it-IT" sz="4800" b="1" dirty="0">
                <a:solidFill>
                  <a:schemeClr val="accent1">
                    <a:lumMod val="75000"/>
                  </a:schemeClr>
                </a:solidFill>
                <a:latin typeface="Aharoni" panose="02010803020104030203" pitchFamily="2" charset="-79"/>
                <a:cs typeface="Aharoni" panose="02010803020104030203" pitchFamily="2" charset="-79"/>
              </a:rPr>
              <a:t>Firma digitale</a:t>
            </a:r>
            <a:endParaRPr lang="it-IT" dirty="0"/>
          </a:p>
        </p:txBody>
      </p:sp>
      <p:sp>
        <p:nvSpPr>
          <p:cNvPr id="3" name="CasellaDiTesto 2">
            <a:extLst>
              <a:ext uri="{FF2B5EF4-FFF2-40B4-BE49-F238E27FC236}">
                <a16:creationId xmlns:a16="http://schemas.microsoft.com/office/drawing/2014/main" id="{822FF4D0-B74E-4C2F-AB3F-BC7F547E982E}"/>
              </a:ext>
            </a:extLst>
          </p:cNvPr>
          <p:cNvSpPr txBox="1"/>
          <p:nvPr/>
        </p:nvSpPr>
        <p:spPr>
          <a:xfrm>
            <a:off x="700454" y="1441994"/>
            <a:ext cx="10791092" cy="2339102"/>
          </a:xfrm>
          <a:prstGeom prst="rect">
            <a:avLst/>
          </a:prstGeom>
          <a:noFill/>
        </p:spPr>
        <p:txBody>
          <a:bodyPr wrap="square" rtlCol="0">
            <a:spAutoFit/>
          </a:bodyPr>
          <a:lstStyle/>
          <a:p>
            <a:r>
              <a:rPr lang="it-IT" dirty="0"/>
              <a:t>Un’applicazione della crittografia e dalla </a:t>
            </a:r>
            <a:r>
              <a:rPr lang="it-IT" dirty="0" err="1"/>
              <a:t>hashing</a:t>
            </a:r>
            <a:r>
              <a:rPr lang="it-IT" dirty="0"/>
              <a:t> è la firma digitale. </a:t>
            </a:r>
          </a:p>
          <a:p>
            <a:r>
              <a:rPr lang="it-IT" dirty="0"/>
              <a:t> </a:t>
            </a:r>
          </a:p>
          <a:p>
            <a:r>
              <a:rPr lang="it-IT" b="1" dirty="0"/>
              <a:t>La firma digitale deve riferirsi in maniera univoca ad un solo soggetto ed al documento o all’insieme di documenti cui </a:t>
            </a:r>
            <a:r>
              <a:rPr lang="it-IT" b="1" dirty="0" err="1"/>
              <a:t>e’</a:t>
            </a:r>
            <a:r>
              <a:rPr lang="it-IT" b="1" dirty="0"/>
              <a:t> apposta o associata. L’apposizione di firma digitale integra e sostituisce l’apposizione di sigilli, punzoni, timbri, contrassegni e marchi di qualsiasi genere ad ogni fine previsto dalla normativa vigente.</a:t>
            </a:r>
            <a:r>
              <a:rPr lang="it-IT" dirty="0"/>
              <a:t> (</a:t>
            </a:r>
            <a:r>
              <a:rPr lang="it-IT" dirty="0" err="1"/>
              <a:t>Cad</a:t>
            </a:r>
            <a:r>
              <a:rPr lang="it-IT" dirty="0"/>
              <a:t>, art. 24, </a:t>
            </a:r>
            <a:r>
              <a:rPr lang="it-IT" dirty="0" err="1"/>
              <a:t>dlgs</a:t>
            </a:r>
            <a:r>
              <a:rPr lang="it-IT" dirty="0"/>
              <a:t> 82/2005). E’ indispensabile per conferire validità legale ai documenti informatici in una serie di contesti come la sottoscrizione di contratti, di dichiarazioni o di atti amministrativi nel pubblico e nel privato. </a:t>
            </a:r>
          </a:p>
          <a:p>
            <a:pPr algn="just"/>
            <a:endParaRPr lang="it-IT" dirty="0"/>
          </a:p>
        </p:txBody>
      </p:sp>
      <p:pic>
        <p:nvPicPr>
          <p:cNvPr id="2050" name="Picture 2" descr="Concetto per firma elettronica, affari a distanza, telefono cellulare e immagine dell'ologramma del contratto per la firma. collaborazione remota, copia spazio. tecnica mista. Foto Premium">
            <a:extLst>
              <a:ext uri="{FF2B5EF4-FFF2-40B4-BE49-F238E27FC236}">
                <a16:creationId xmlns:a16="http://schemas.microsoft.com/office/drawing/2014/main" id="{879D73E3-E17E-4D40-B27E-B83E9EC9137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498679" y="3397671"/>
            <a:ext cx="5194642" cy="3460329"/>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239612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olo 1">
            <a:extLst>
              <a:ext uri="{FF2B5EF4-FFF2-40B4-BE49-F238E27FC236}">
                <a16:creationId xmlns:a16="http://schemas.microsoft.com/office/drawing/2014/main" id="{B47E4917-8518-44C2-86AF-1783A0C34C87}"/>
              </a:ext>
            </a:extLst>
          </p:cNvPr>
          <p:cNvSpPr txBox="1">
            <a:spLocks/>
          </p:cNvSpPr>
          <p:nvPr/>
        </p:nvSpPr>
        <p:spPr>
          <a:xfrm>
            <a:off x="838200" y="365125"/>
            <a:ext cx="10515600" cy="746223"/>
          </a:xfrm>
          <a:prstGeom prst="rect">
            <a:avLst/>
          </a:prstGeom>
        </p:spPr>
        <p:txBody>
          <a:bodyPr vert="horz" lIns="91440" tIns="45720" rIns="91440" bIns="45720" rtlCol="0" anchor="b">
            <a:normAutofit lnSpcReduction="1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it-IT" sz="4800" b="1" dirty="0">
                <a:solidFill>
                  <a:schemeClr val="accent1">
                    <a:lumMod val="75000"/>
                  </a:schemeClr>
                </a:solidFill>
                <a:latin typeface="Aharoni" panose="02010803020104030203" pitchFamily="2" charset="-79"/>
                <a:cs typeface="Aharoni" panose="02010803020104030203" pitchFamily="2" charset="-79"/>
              </a:rPr>
              <a:t>Firma digitale</a:t>
            </a:r>
            <a:endParaRPr lang="it-IT" dirty="0"/>
          </a:p>
        </p:txBody>
      </p:sp>
      <p:sp>
        <p:nvSpPr>
          <p:cNvPr id="3" name="CasellaDiTesto 2">
            <a:extLst>
              <a:ext uri="{FF2B5EF4-FFF2-40B4-BE49-F238E27FC236}">
                <a16:creationId xmlns:a16="http://schemas.microsoft.com/office/drawing/2014/main" id="{822FF4D0-B74E-4C2F-AB3F-BC7F547E982E}"/>
              </a:ext>
            </a:extLst>
          </p:cNvPr>
          <p:cNvSpPr txBox="1"/>
          <p:nvPr/>
        </p:nvSpPr>
        <p:spPr>
          <a:xfrm>
            <a:off x="98473" y="935557"/>
            <a:ext cx="11929403" cy="6186309"/>
          </a:xfrm>
          <a:prstGeom prst="rect">
            <a:avLst/>
          </a:prstGeom>
          <a:noFill/>
        </p:spPr>
        <p:txBody>
          <a:bodyPr wrap="square" rtlCol="0">
            <a:spAutoFit/>
          </a:bodyPr>
          <a:lstStyle/>
          <a:p>
            <a:r>
              <a:rPr lang="it-IT" dirty="0"/>
              <a:t> La firma digitale è uno strumento che permette ad un soggetto di firmare dei documenti facendoli diventare documenti con valore legale, ed è il risultato di una composizione di crittografia ed </a:t>
            </a:r>
            <a:r>
              <a:rPr lang="it-IT" dirty="0" err="1"/>
              <a:t>hashing</a:t>
            </a:r>
            <a:r>
              <a:rPr lang="it-IT" dirty="0"/>
              <a:t> che garantisce:</a:t>
            </a:r>
          </a:p>
          <a:p>
            <a:r>
              <a:rPr lang="it-IT" dirty="0"/>
              <a:t> </a:t>
            </a:r>
          </a:p>
          <a:p>
            <a:pPr lvl="2"/>
            <a:r>
              <a:rPr lang="it-IT" b="1" dirty="0"/>
              <a:t>autenticità</a:t>
            </a:r>
            <a:r>
              <a:rPr lang="it-IT" dirty="0"/>
              <a:t>, per assicurare e garantire chi è che ha firmato il documento si è assunto anche la responsabilità del suo contenuto,</a:t>
            </a:r>
          </a:p>
          <a:p>
            <a:pPr lvl="2"/>
            <a:endParaRPr lang="it-IT" dirty="0"/>
          </a:p>
          <a:p>
            <a:pPr lvl="2"/>
            <a:r>
              <a:rPr lang="it-IT" b="1" dirty="0"/>
              <a:t>integrità</a:t>
            </a:r>
            <a:r>
              <a:rPr lang="it-IT" dirty="0"/>
              <a:t>, condizione che serve a dimostrare dal momento in cui è stato firmato fino al momento in cui è utilizzato esso non è mai stato modificato,</a:t>
            </a:r>
          </a:p>
          <a:p>
            <a:pPr lvl="2"/>
            <a:endParaRPr lang="it-IT" dirty="0"/>
          </a:p>
          <a:p>
            <a:pPr lvl="2"/>
            <a:r>
              <a:rPr lang="it-IT" b="1" dirty="0"/>
              <a:t>non ripudio</a:t>
            </a:r>
            <a:r>
              <a:rPr lang="it-IT" dirty="0"/>
              <a:t> in quanto chi ha firmato il documento mediante la firma elettronica non può poi disconoscerlo.</a:t>
            </a:r>
          </a:p>
          <a:p>
            <a:r>
              <a:rPr lang="it-IT" dirty="0"/>
              <a:t> </a:t>
            </a:r>
          </a:p>
          <a:p>
            <a:r>
              <a:rPr lang="it-IT" dirty="0"/>
              <a:t>Per ottenere questo risultato la firma elettronica si basa sull’utilizzo di strumenti crittografici.</a:t>
            </a:r>
          </a:p>
          <a:p>
            <a:endParaRPr lang="it-IT" dirty="0"/>
          </a:p>
          <a:p>
            <a:r>
              <a:rPr lang="it-IT" dirty="0"/>
              <a:t>Quindi nel sistema della firma digitale ciascun titolare ha assegnate una coppia di chiavi da  un soggetto istituzionalmente qualificato (il certificatore) che emette a favore del titolare un certificato digitale che associa il numero binario di 2048 bit alla sua identità.  Questo sistema associa in modo univoco il richiedente alle credenziali di sottoscrizione, così da permetterne l’identificazione in modo certo.</a:t>
            </a:r>
          </a:p>
          <a:p>
            <a:r>
              <a:rPr lang="it-IT" dirty="0"/>
              <a:t> </a:t>
            </a:r>
          </a:p>
          <a:p>
            <a:r>
              <a:rPr lang="it-IT" dirty="0"/>
              <a:t>Contemporaneamente a questa chiave, detta pubblica perché nota a tutti gli interessati, viene generata un’altra chiave di pari lunghezza che è privata ed a controllo esclusivo del titolare.</a:t>
            </a:r>
          </a:p>
          <a:p>
            <a:endParaRPr lang="it-IT" dirty="0"/>
          </a:p>
          <a:p>
            <a:pPr algn="just"/>
            <a:endParaRPr lang="it-IT" dirty="0"/>
          </a:p>
        </p:txBody>
      </p:sp>
      <p:pic>
        <p:nvPicPr>
          <p:cNvPr id="4" name="Elemento grafico 3" descr="Fiocco">
            <a:extLst>
              <a:ext uri="{FF2B5EF4-FFF2-40B4-BE49-F238E27FC236}">
                <a16:creationId xmlns:a16="http://schemas.microsoft.com/office/drawing/2014/main" id="{E0613BB3-B980-45D7-8D7D-44B7E3816C4C}"/>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593774" y="1790114"/>
            <a:ext cx="488852" cy="488852"/>
          </a:xfrm>
          <a:prstGeom prst="rect">
            <a:avLst/>
          </a:prstGeom>
        </p:spPr>
      </p:pic>
      <p:pic>
        <p:nvPicPr>
          <p:cNvPr id="7" name="Elemento grafico 6" descr="Fiocco">
            <a:extLst>
              <a:ext uri="{FF2B5EF4-FFF2-40B4-BE49-F238E27FC236}">
                <a16:creationId xmlns:a16="http://schemas.microsoft.com/office/drawing/2014/main" id="{B866A87A-4F6E-4210-BAA1-B7005D209C33}"/>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571500" y="2586721"/>
            <a:ext cx="488852" cy="488852"/>
          </a:xfrm>
          <a:prstGeom prst="rect">
            <a:avLst/>
          </a:prstGeom>
        </p:spPr>
      </p:pic>
      <p:pic>
        <p:nvPicPr>
          <p:cNvPr id="9" name="Elemento grafico 8" descr="Fiocco">
            <a:extLst>
              <a:ext uri="{FF2B5EF4-FFF2-40B4-BE49-F238E27FC236}">
                <a16:creationId xmlns:a16="http://schemas.microsoft.com/office/drawing/2014/main" id="{D0BCE58A-2655-45A1-879A-8D43D5F0649E}"/>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593774" y="3383329"/>
            <a:ext cx="488852" cy="488852"/>
          </a:xfrm>
          <a:prstGeom prst="rect">
            <a:avLst/>
          </a:prstGeom>
        </p:spPr>
      </p:pic>
    </p:spTree>
    <p:extLst>
      <p:ext uri="{BB962C8B-B14F-4D97-AF65-F5344CB8AC3E}">
        <p14:creationId xmlns:p14="http://schemas.microsoft.com/office/powerpoint/2010/main" val="230161545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olo 1">
            <a:extLst>
              <a:ext uri="{FF2B5EF4-FFF2-40B4-BE49-F238E27FC236}">
                <a16:creationId xmlns:a16="http://schemas.microsoft.com/office/drawing/2014/main" id="{B47E4917-8518-44C2-86AF-1783A0C34C87}"/>
              </a:ext>
            </a:extLst>
          </p:cNvPr>
          <p:cNvSpPr txBox="1">
            <a:spLocks/>
          </p:cNvSpPr>
          <p:nvPr/>
        </p:nvSpPr>
        <p:spPr>
          <a:xfrm>
            <a:off x="838200" y="365125"/>
            <a:ext cx="10515600" cy="746223"/>
          </a:xfrm>
          <a:prstGeom prst="rect">
            <a:avLst/>
          </a:prstGeom>
        </p:spPr>
        <p:txBody>
          <a:bodyPr vert="horz" lIns="91440" tIns="45720" rIns="91440" bIns="45720" rtlCol="0" anchor="b">
            <a:normAutofit lnSpcReduction="1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it-IT" sz="4800" b="1" dirty="0">
                <a:solidFill>
                  <a:schemeClr val="accent1">
                    <a:lumMod val="75000"/>
                  </a:schemeClr>
                </a:solidFill>
                <a:latin typeface="Aharoni" panose="02010803020104030203" pitchFamily="2" charset="-79"/>
                <a:cs typeface="Aharoni" panose="02010803020104030203" pitchFamily="2" charset="-79"/>
              </a:rPr>
              <a:t>Firma digitale</a:t>
            </a:r>
            <a:endParaRPr lang="it-IT" dirty="0"/>
          </a:p>
        </p:txBody>
      </p:sp>
      <p:sp>
        <p:nvSpPr>
          <p:cNvPr id="3" name="CasellaDiTesto 2">
            <a:extLst>
              <a:ext uri="{FF2B5EF4-FFF2-40B4-BE49-F238E27FC236}">
                <a16:creationId xmlns:a16="http://schemas.microsoft.com/office/drawing/2014/main" id="{822FF4D0-B74E-4C2F-AB3F-BC7F547E982E}"/>
              </a:ext>
            </a:extLst>
          </p:cNvPr>
          <p:cNvSpPr txBox="1"/>
          <p:nvPr/>
        </p:nvSpPr>
        <p:spPr>
          <a:xfrm>
            <a:off x="131298" y="1111348"/>
            <a:ext cx="11929403" cy="6463308"/>
          </a:xfrm>
          <a:prstGeom prst="rect">
            <a:avLst/>
          </a:prstGeom>
          <a:noFill/>
        </p:spPr>
        <p:txBody>
          <a:bodyPr wrap="square" rtlCol="0">
            <a:spAutoFit/>
          </a:bodyPr>
          <a:lstStyle/>
          <a:p>
            <a:r>
              <a:rPr lang="it-IT" sz="2000" dirty="0"/>
              <a:t> Per firmare, il soggetto che possiede un documento da inviare deve applicare al documento una funzione di </a:t>
            </a:r>
            <a:r>
              <a:rPr lang="it-IT" sz="2000" dirty="0" err="1"/>
              <a:t>hash</a:t>
            </a:r>
            <a:r>
              <a:rPr lang="it-IT" sz="2000" dirty="0"/>
              <a:t> così da ottenere un output di lunghezza fissa. A questo punto il soggetto deve applicare la sua chiave privata sul output ottenuto in precedenza, così da ottenere un contenuto cifrato. </a:t>
            </a:r>
            <a:r>
              <a:rPr lang="it-IT" sz="2000" b="1" dirty="0"/>
              <a:t>Il contenuto cifrato è per la firma digitale.</a:t>
            </a:r>
            <a:endParaRPr lang="it-IT" sz="2000" dirty="0"/>
          </a:p>
          <a:p>
            <a:r>
              <a:rPr lang="it-IT" sz="2000" dirty="0"/>
              <a:t> </a:t>
            </a:r>
          </a:p>
          <a:p>
            <a:r>
              <a:rPr lang="it-IT" sz="2000" dirty="0"/>
              <a:t>E’ indispensabile associare la firma al documento e questo avviene attraverso specifici formati. Se, ad esempio, utilizziamo il PDF il formato è denominato </a:t>
            </a:r>
            <a:r>
              <a:rPr lang="it-IT" sz="2000" dirty="0" err="1"/>
              <a:t>PAdES</a:t>
            </a:r>
            <a:r>
              <a:rPr lang="it-IT" sz="2000" dirty="0"/>
              <a:t>.</a:t>
            </a:r>
          </a:p>
          <a:p>
            <a:r>
              <a:rPr lang="it-IT" sz="2000" dirty="0"/>
              <a:t> </a:t>
            </a:r>
          </a:p>
          <a:p>
            <a:r>
              <a:rPr lang="it-IT" sz="2000" dirty="0"/>
              <a:t>La firma elettronica viene utilizzata nelle fatture elettroniche verso la P.A. infatti chiunque emette delle fatture elettroniche in relazione a servizi nei confronti della P.A. è tenuto a dotarsi di un certificato di firma qualificata. </a:t>
            </a:r>
          </a:p>
          <a:p>
            <a:r>
              <a:rPr lang="it-IT" sz="2000" dirty="0"/>
              <a:t> </a:t>
            </a:r>
          </a:p>
          <a:p>
            <a:r>
              <a:rPr lang="it-IT" sz="2000" dirty="0"/>
              <a:t>Un esempio ottenuto applicando una firma digitale è il file di tipo p7m. Grazie ad appositi software, infatti, è possibile firmare digitalmente qualunque tipologia di file (sia esso un documento di testo, un foglio di lavoro, un'immagine o una foto) e creare file p7m in poco tempo. </a:t>
            </a:r>
          </a:p>
          <a:p>
            <a:r>
              <a:rPr lang="it-IT" sz="2000" dirty="0"/>
              <a:t> </a:t>
            </a:r>
          </a:p>
          <a:p>
            <a:r>
              <a:rPr lang="it-IT" sz="2000" dirty="0"/>
              <a:t>I file con estensione p7m possono dunque essere paragonati a degli archivi di documenti certificati e autenticati tramite firma elettronica. Insomma, un file p7m è un documento su cui è stata apposta la firma elettronica per i motivi più svariati (ad esempio, per autenticare il proprio curriculum vitae e partecipare così a un concorso pubblico).</a:t>
            </a:r>
          </a:p>
          <a:p>
            <a:r>
              <a:rPr lang="it-IT" dirty="0"/>
              <a:t> </a:t>
            </a:r>
          </a:p>
          <a:p>
            <a:endParaRPr lang="it-IT" dirty="0"/>
          </a:p>
          <a:p>
            <a:pPr algn="just"/>
            <a:endParaRPr lang="it-IT" dirty="0"/>
          </a:p>
        </p:txBody>
      </p:sp>
    </p:spTree>
    <p:extLst>
      <p:ext uri="{BB962C8B-B14F-4D97-AF65-F5344CB8AC3E}">
        <p14:creationId xmlns:p14="http://schemas.microsoft.com/office/powerpoint/2010/main" val="4127360293"/>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TotalTime>
  <Words>1489</Words>
  <Application>Microsoft Office PowerPoint</Application>
  <PresentationFormat>Widescreen</PresentationFormat>
  <Paragraphs>71</Paragraphs>
  <Slides>12</Slides>
  <Notes>0</Notes>
  <HiddenSlides>0</HiddenSlides>
  <MMClips>0</MMClips>
  <ScaleCrop>false</ScaleCrop>
  <HeadingPairs>
    <vt:vector size="6" baseType="variant">
      <vt:variant>
        <vt:lpstr>Caratteri utilizzati</vt:lpstr>
      </vt:variant>
      <vt:variant>
        <vt:i4>5</vt:i4>
      </vt:variant>
      <vt:variant>
        <vt:lpstr>Tema</vt:lpstr>
      </vt:variant>
      <vt:variant>
        <vt:i4>1</vt:i4>
      </vt:variant>
      <vt:variant>
        <vt:lpstr>Titoli diapositive</vt:lpstr>
      </vt:variant>
      <vt:variant>
        <vt:i4>12</vt:i4>
      </vt:variant>
    </vt:vector>
  </HeadingPairs>
  <TitlesOfParts>
    <vt:vector size="18" baseType="lpstr">
      <vt:lpstr>Aharoni</vt:lpstr>
      <vt:lpstr>Arial</vt:lpstr>
      <vt:lpstr>Calibri</vt:lpstr>
      <vt:lpstr>Calibri Light</vt:lpstr>
      <vt:lpstr>Wingdings</vt:lpstr>
      <vt:lpstr>Tema di Office</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Beatrice Carbonaro</dc:creator>
  <cp:lastModifiedBy>Beatrice Carbonaro</cp:lastModifiedBy>
  <cp:revision>1</cp:revision>
  <dcterms:created xsi:type="dcterms:W3CDTF">2021-05-24T14:17:50Z</dcterms:created>
  <dcterms:modified xsi:type="dcterms:W3CDTF">2021-05-24T14:18:56Z</dcterms:modified>
</cp:coreProperties>
</file>