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7"/>
  </p:notesMasterIdLst>
  <p:handoutMasterIdLst>
    <p:handoutMasterId r:id="rId8"/>
  </p:handoutMasterIdLst>
  <p:sldIdLst>
    <p:sldId id="288" r:id="rId5"/>
    <p:sldId id="28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04" autoAdjust="0"/>
    <p:restoredTop sz="96327" autoAdjust="0"/>
  </p:normalViewPr>
  <p:slideViewPr>
    <p:cSldViewPr snapToGrid="0">
      <p:cViewPr varScale="1">
        <p:scale>
          <a:sx n="128" d="100"/>
          <a:sy n="128" d="100"/>
        </p:scale>
        <p:origin x="10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D13E5-4CEC-3A4A-8E5D-AFCEE7512EEC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10/10/23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64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dirty="0"/>
              <a:t>TPM1</a:t>
            </a:r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err="1"/>
              <a:t>FOReSiGHT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dirty="0"/>
              <a:t>TPM1</a:t>
            </a:r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err="1"/>
              <a:t>FOReSiGHT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 dirty="0"/>
              <a:t>TPM1</a:t>
            </a:r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 dirty="0" err="1"/>
              <a:t>FOReSiGHT</a:t>
            </a:r>
            <a:endParaRPr lang="en-US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TPM1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FOReSiGHT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19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TPM1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FOReSiGHT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r>
              <a:rPr lang="en-US" dirty="0"/>
              <a:t>TPM1</a:t>
            </a:r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 dirty="0" err="1"/>
              <a:t>FOReSiGHT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pic>
        <p:nvPicPr>
          <p:cNvPr id="19" name="Picture 18" descr="Logo&#10;&#10;Description automatically generated">
            <a:extLst>
              <a:ext uri="{FF2B5EF4-FFF2-40B4-BE49-F238E27FC236}">
                <a16:creationId xmlns:a16="http://schemas.microsoft.com/office/drawing/2014/main" id="{50983B3E-93AE-3941-AA24-75D3AA021B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516" y="6195699"/>
            <a:ext cx="2243147" cy="709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dirty="0"/>
              <a:t>TPM1</a:t>
            </a:r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err="1"/>
              <a:t>FOReSiGHT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chart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/>
              <a:t>TPM1</a:t>
            </a:r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/>
              <a:t>FOReSiGHT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/>
          <a:lstStyle/>
          <a:p>
            <a:r>
              <a:rPr lang="en-GB"/>
              <a:t>Click icon to add table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dirty="0"/>
              <a:t>TPM1</a:t>
            </a:r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/>
              <a:t>FOReSiGHT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0CFDD70-2980-7642-B200-BA1FA3BB88E9}"/>
              </a:ext>
            </a:extLst>
          </p:cNvPr>
          <p:cNvGrpSpPr/>
          <p:nvPr userDrawn="1"/>
        </p:nvGrpSpPr>
        <p:grpSpPr>
          <a:xfrm flipH="1" flipV="1">
            <a:off x="-1066276" y="4969565"/>
            <a:ext cx="3061252" cy="1888435"/>
            <a:chOff x="5612972" y="1"/>
            <a:chExt cx="6615961" cy="3672246"/>
          </a:xfrm>
        </p:grpSpPr>
        <p:sp>
          <p:nvSpPr>
            <p:cNvPr id="8" name="AutoShape 24">
              <a:extLst>
                <a:ext uri="{FF2B5EF4-FFF2-40B4-BE49-F238E27FC236}">
                  <a16:creationId xmlns:a16="http://schemas.microsoft.com/office/drawing/2014/main" id="{2CCB30E8-B727-AC4A-933C-D48C39837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39D0167-CE8C-C34E-8142-12EC938DFEA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A0242D61-D3FB-2E46-9F60-7C7BB79C774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4016BB5-D4CC-DB48-87CB-2F4001A62D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0394A8D9-C25D-E04B-AD42-C5037524EBBE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r>
              <a:rPr lang="en-US" dirty="0"/>
              <a:t>TPM1</a:t>
            </a:r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 dirty="0" err="1"/>
              <a:t>FOReSiGHT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/>
          <a:lstStyle/>
          <a:p>
            <a:r>
              <a:rPr lang="en-US" dirty="0"/>
              <a:t>TPM1</a:t>
            </a:r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en-US" dirty="0" err="1"/>
              <a:t>FOReSiGHT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TPM1</a:t>
            </a:r>
            <a:endParaRPr lang="en-US" dirty="0">
              <a:latin typeface="+mn-lt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err="1"/>
              <a:t>FOReSiGHT</a:t>
            </a:r>
            <a:endParaRPr lang="en-US" b="0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DEFD3A1F-7F87-874B-B4C4-E3BEF972EEF3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516" y="6195699"/>
            <a:ext cx="2243147" cy="709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  <p:sldLayoutId id="2147483694" r:id="rId14"/>
    <p:sldLayoutId id="2147483697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Digital-Transformation-Survive-Thrive-Extinction/dp/1948122480" TargetMode="External"/><Relationship Id="rId2" Type="http://schemas.openxmlformats.org/officeDocument/2006/relationships/hyperlink" Target="https://www.amazon.com/Leading-Digital-Technology-Business-Transformation/dp/1625272472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amazon.com/Digital-Core-Remastering-Leadership-Enterprise/dp/1629560731" TargetMode="External"/><Relationship Id="rId5" Type="http://schemas.openxmlformats.org/officeDocument/2006/relationships/hyperlink" Target="https://www.amazon.com/Driving-Digital-Leaders-Transformation-Technology/dp/0814438601" TargetMode="External"/><Relationship Id="rId4" Type="http://schemas.openxmlformats.org/officeDocument/2006/relationships/hyperlink" Target="https://www.amazon.com/Digital-Transformation-Playbook-Business-Digital/dp/023117544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67054" y="1473752"/>
            <a:ext cx="5491571" cy="1514019"/>
          </a:xfrm>
        </p:spPr>
        <p:txBody>
          <a:bodyPr>
            <a:normAutofit fontScale="90000"/>
          </a:bodyPr>
          <a:lstStyle/>
          <a:p>
            <a:r>
              <a:rPr lang="ro-RO" sz="5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Digital </a:t>
            </a:r>
            <a:r>
              <a:rPr lang="ro-RO" sz="5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Transformation</a:t>
            </a:r>
            <a:br>
              <a:rPr lang="ro-RO" sz="53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ro-RO" sz="5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Reading</a:t>
            </a:r>
            <a:r>
              <a:rPr lang="ro-RO" sz="5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o-RO" sz="5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List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sz="quarter" idx="11"/>
          </p:nvPr>
        </p:nvSpPr>
        <p:spPr bwMode="auto">
          <a:xfrm>
            <a:off x="6515195" y="5488545"/>
            <a:ext cx="69968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ro-RO" sz="14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Erasmus+ </a:t>
            </a:r>
            <a:r>
              <a:rPr lang="en-US" altLang="ro-RO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Programme</a:t>
            </a:r>
            <a:r>
              <a:rPr lang="en-US" altLang="ro-RO" sz="14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</a:t>
            </a:r>
            <a:r>
              <a:rPr lang="en-US" altLang="ro-RO" sz="14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–</a:t>
            </a:r>
            <a:r>
              <a:rPr lang="en-US" altLang="ro-RO" sz="14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Strategic Partnership Project: </a:t>
            </a:r>
          </a:p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2020-1-RO01-KA203-080368</a:t>
            </a:r>
            <a:endParaRPr lang="en-RO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" y="548680"/>
            <a:ext cx="2186940" cy="693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CC0D8469-B530-9A49-85E2-4661AADDE1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413" y="3091070"/>
            <a:ext cx="3290212" cy="229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3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81FB5229-F0E9-C4E9-EA7F-152C7621F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err="1"/>
              <a:t>Books</a:t>
            </a:r>
            <a:endParaRPr lang="ro-RO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BD6DE5A-92CC-3A61-F1D6-7481E22C4B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10716040" cy="2795232"/>
          </a:xfrm>
        </p:spPr>
        <p:txBody>
          <a:bodyPr/>
          <a:lstStyle/>
          <a:p>
            <a:r>
              <a:rPr lang="en-GB" b="0" i="0" dirty="0">
                <a:solidFill>
                  <a:schemeClr val="bg2">
                    <a:lumMod val="75000"/>
                    <a:lumOff val="25000"/>
                  </a:schemeClr>
                </a:solidFill>
                <a:effectLst/>
                <a:latin typeface="Söhne"/>
                <a:hlinkClick r:id="rId2"/>
              </a:rPr>
              <a:t>"Leading Digital: Turning Technology into Business Transformation" by George </a:t>
            </a:r>
            <a:r>
              <a:rPr lang="en-GB" b="0" i="0" dirty="0" err="1">
                <a:solidFill>
                  <a:schemeClr val="bg2">
                    <a:lumMod val="75000"/>
                    <a:lumOff val="25000"/>
                  </a:schemeClr>
                </a:solidFill>
                <a:effectLst/>
                <a:latin typeface="Söhne"/>
                <a:hlinkClick r:id="rId2"/>
              </a:rPr>
              <a:t>Westerman</a:t>
            </a:r>
            <a:r>
              <a:rPr lang="en-GB" b="0" i="0" dirty="0">
                <a:solidFill>
                  <a:schemeClr val="bg2">
                    <a:lumMod val="75000"/>
                    <a:lumOff val="25000"/>
                  </a:schemeClr>
                </a:solidFill>
                <a:effectLst/>
                <a:latin typeface="Söhne"/>
                <a:hlinkClick r:id="rId2"/>
              </a:rPr>
              <a:t>, Didier Bonnet, and Andrew McAfee.</a:t>
            </a:r>
            <a:endParaRPr lang="en-GB" b="0" i="0" dirty="0">
              <a:solidFill>
                <a:schemeClr val="bg2">
                  <a:lumMod val="75000"/>
                  <a:lumOff val="25000"/>
                </a:schemeClr>
              </a:solidFill>
              <a:effectLst/>
              <a:latin typeface="Söhne"/>
            </a:endParaRPr>
          </a:p>
          <a:p>
            <a:r>
              <a:rPr lang="en-GB" b="0" i="0" dirty="0">
                <a:solidFill>
                  <a:schemeClr val="bg2">
                    <a:lumMod val="75000"/>
                    <a:lumOff val="25000"/>
                  </a:schemeClr>
                </a:solidFill>
                <a:effectLst/>
                <a:latin typeface="Söhne"/>
                <a:hlinkClick r:id="rId3"/>
              </a:rPr>
              <a:t>"Digital Transformation: Survive and Thrive in an Era of Mass Extinction" by Thomas M. Siebel.</a:t>
            </a:r>
            <a:endParaRPr lang="en-GB" b="0" i="0" dirty="0">
              <a:solidFill>
                <a:schemeClr val="bg2">
                  <a:lumMod val="75000"/>
                  <a:lumOff val="25000"/>
                </a:schemeClr>
              </a:solidFill>
              <a:effectLst/>
              <a:latin typeface="Söhne"/>
            </a:endParaRPr>
          </a:p>
          <a:p>
            <a:r>
              <a:rPr lang="en-GB" b="0" i="0" dirty="0">
                <a:solidFill>
                  <a:schemeClr val="bg2">
                    <a:lumMod val="75000"/>
                    <a:lumOff val="25000"/>
                  </a:schemeClr>
                </a:solidFill>
                <a:effectLst/>
                <a:latin typeface="Söhne"/>
                <a:hlinkClick r:id="rId4"/>
              </a:rPr>
              <a:t>"The Digital Transformation Playbook: Rethink Your Business for the Digital Age" by David L. Rogers.</a:t>
            </a:r>
            <a:endParaRPr lang="en-GB" b="0" i="0" dirty="0">
              <a:solidFill>
                <a:schemeClr val="bg2">
                  <a:lumMod val="75000"/>
                  <a:lumOff val="25000"/>
                </a:schemeClr>
              </a:solidFill>
              <a:effectLst/>
              <a:latin typeface="Söhne"/>
            </a:endParaRPr>
          </a:p>
          <a:p>
            <a:r>
              <a:rPr lang="en-GB" b="0" i="0" dirty="0">
                <a:solidFill>
                  <a:schemeClr val="bg2">
                    <a:lumMod val="75000"/>
                    <a:lumOff val="25000"/>
                  </a:schemeClr>
                </a:solidFill>
                <a:effectLst/>
                <a:latin typeface="Söhne"/>
                <a:hlinkClick r:id="rId5"/>
              </a:rPr>
              <a:t>"Driving Digital: The Leader's Guide to Business Transformation Through Technology" by Isaac </a:t>
            </a:r>
            <a:r>
              <a:rPr lang="en-GB" b="0" i="0" dirty="0" err="1">
                <a:solidFill>
                  <a:schemeClr val="bg2">
                    <a:lumMod val="75000"/>
                    <a:lumOff val="25000"/>
                  </a:schemeClr>
                </a:solidFill>
                <a:effectLst/>
                <a:latin typeface="Söhne"/>
                <a:hlinkClick r:id="rId5"/>
              </a:rPr>
              <a:t>Sacolick</a:t>
            </a:r>
            <a:r>
              <a:rPr lang="en-GB" b="0" i="0" dirty="0">
                <a:solidFill>
                  <a:schemeClr val="bg2">
                    <a:lumMod val="75000"/>
                    <a:lumOff val="25000"/>
                  </a:schemeClr>
                </a:solidFill>
                <a:effectLst/>
                <a:latin typeface="Söhne"/>
                <a:hlinkClick r:id="rId5"/>
              </a:rPr>
              <a:t>.</a:t>
            </a:r>
            <a:endParaRPr lang="en-GB" b="0" i="0" dirty="0">
              <a:solidFill>
                <a:schemeClr val="bg2">
                  <a:lumMod val="75000"/>
                  <a:lumOff val="25000"/>
                </a:schemeClr>
              </a:solidFill>
              <a:effectLst/>
              <a:latin typeface="Söhne"/>
            </a:endParaRPr>
          </a:p>
          <a:p>
            <a:r>
              <a:rPr lang="en-GB" b="0" i="0" dirty="0">
                <a:solidFill>
                  <a:schemeClr val="bg2">
                    <a:lumMod val="75000"/>
                    <a:lumOff val="25000"/>
                  </a:schemeClr>
                </a:solidFill>
                <a:effectLst/>
                <a:latin typeface="Söhne"/>
                <a:hlinkClick r:id="rId6"/>
              </a:rPr>
              <a:t>"Digital to the Core: Remastering Leadership for Your Industry, Your Enterprise, and Yourself" by Mark </a:t>
            </a:r>
            <a:r>
              <a:rPr lang="en-GB" b="0" i="0" dirty="0" err="1">
                <a:solidFill>
                  <a:schemeClr val="bg2">
                    <a:lumMod val="75000"/>
                    <a:lumOff val="25000"/>
                  </a:schemeClr>
                </a:solidFill>
                <a:effectLst/>
                <a:latin typeface="Söhne"/>
                <a:hlinkClick r:id="rId6"/>
              </a:rPr>
              <a:t>Raskino</a:t>
            </a:r>
            <a:r>
              <a:rPr lang="en-GB" b="0" i="0" dirty="0">
                <a:solidFill>
                  <a:schemeClr val="bg2">
                    <a:lumMod val="75000"/>
                    <a:lumOff val="25000"/>
                  </a:schemeClr>
                </a:solidFill>
                <a:effectLst/>
                <a:latin typeface="Söhne"/>
                <a:hlinkClick r:id="rId6"/>
              </a:rPr>
              <a:t> and Graham Waller.</a:t>
            </a:r>
            <a:endParaRPr lang="en-GB" b="0" i="0" dirty="0">
              <a:solidFill>
                <a:schemeClr val="bg2">
                  <a:lumMod val="75000"/>
                  <a:lumOff val="25000"/>
                </a:schemeClr>
              </a:solidFill>
              <a:effectLst/>
              <a:latin typeface="Söhne"/>
            </a:endParaRPr>
          </a:p>
          <a:p>
            <a:endParaRPr lang="en-GB" b="0" i="0" dirty="0">
              <a:solidFill>
                <a:schemeClr val="bg2">
                  <a:lumMod val="75000"/>
                  <a:lumOff val="25000"/>
                </a:schemeClr>
              </a:solidFill>
              <a:effectLst/>
              <a:latin typeface="Söhne"/>
            </a:endParaRP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FE5368A-EDFD-9297-BFAB-DE9DF3D70B1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FOReSiGHT</a:t>
            </a:r>
            <a:endParaRPr lang="en-US" b="0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2879714C-ECEB-01D7-1250-759A913DF2E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751345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issPresentation C_Win32_MW_JS_SL_v2.potx" id="{230A82CA-9023-4220-9E5B-0E652CF31B20}" vid="{96196EC2-C392-482E-BF29-9BD12A6266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EC1AB0-9704-404D-B6D3-819D938AC55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1260</TotalTime>
  <Words>121</Words>
  <Application>Microsoft Macintosh PowerPoint</Application>
  <PresentationFormat>Widescreen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Franklin Gothic Book</vt:lpstr>
      <vt:lpstr>Franklin Gothic Demi</vt:lpstr>
      <vt:lpstr>Söhne</vt:lpstr>
      <vt:lpstr>Wingdings</vt:lpstr>
      <vt:lpstr>Theme1</vt:lpstr>
      <vt:lpstr>Digital Transformation Reading List</vt:lpstr>
      <vt:lpstr>Books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</dc:title>
  <dc:creator>Roxana Voicu-Dorobantu</dc:creator>
  <cp:lastModifiedBy>Roxana Voicu-Dorobantu</cp:lastModifiedBy>
  <cp:revision>32</cp:revision>
  <dcterms:created xsi:type="dcterms:W3CDTF">2021-02-23T16:49:47Z</dcterms:created>
  <dcterms:modified xsi:type="dcterms:W3CDTF">2023-10-10T06:00:21Z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